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346" r:id="rId3"/>
    <p:sldId id="359" r:id="rId5"/>
    <p:sldId id="360" r:id="rId6"/>
    <p:sldId id="361" r:id="rId7"/>
    <p:sldId id="362" r:id="rId8"/>
    <p:sldId id="382" r:id="rId9"/>
    <p:sldId id="363" r:id="rId10"/>
    <p:sldId id="372" r:id="rId11"/>
    <p:sldId id="383" r:id="rId12"/>
    <p:sldId id="373" r:id="rId13"/>
    <p:sldId id="384" r:id="rId14"/>
    <p:sldId id="364" r:id="rId15"/>
    <p:sldId id="374" r:id="rId16"/>
    <p:sldId id="375" r:id="rId17"/>
    <p:sldId id="376" r:id="rId18"/>
    <p:sldId id="347" r:id="rId19"/>
    <p:sldId id="380" r:id="rId20"/>
    <p:sldId id="378" r:id="rId21"/>
    <p:sldId id="381" r:id="rId22"/>
    <p:sldId id="385" r:id="rId23"/>
    <p:sldId id="386" r:id="rId24"/>
    <p:sldId id="387" r:id="rId25"/>
    <p:sldId id="388" r:id="rId26"/>
    <p:sldId id="348" r:id="rId27"/>
    <p:sldId id="389" r:id="rId28"/>
    <p:sldId id="377" r:id="rId29"/>
    <p:sldId id="353" r:id="rId30"/>
  </p:sldIdLst>
  <p:sldSz cx="9144000" cy="5143500" type="screen16x9"/>
  <p:notesSz cx="6858000" cy="9144000"/>
  <p:embeddedFontLst>
    <p:embeddedFont>
      <p:font typeface="Open Sans" charset="0"/>
      <p:regular r:id="rId35"/>
      <p:bold r:id="rId36"/>
      <p:italic r:id="rId37"/>
      <p:boldItalic r:id="rId38"/>
    </p:embeddedFont>
    <p:embeddedFont>
      <p:font typeface="Open Sans"/>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94" userDrawn="1">
          <p15:clr>
            <a:srgbClr val="9AA0A6"/>
          </p15:clr>
        </p15:guide>
        <p15:guide id="2" pos="529" userDrawn="1">
          <p15:clr>
            <a:srgbClr val="9AA0A6"/>
          </p15:clr>
        </p15:guide>
        <p15:guide id="3" pos="5608" userDrawn="1">
          <p15:clr>
            <a:srgbClr val="9AA0A6"/>
          </p15:clr>
        </p15:guide>
        <p15:guide id="4" orient="horz" pos="2930" userDrawn="1">
          <p15:clr>
            <a:srgbClr val="9AA0A6"/>
          </p15:clr>
        </p15:guide>
        <p15:guide id="5" pos="594" userDrawn="1">
          <p15:clr>
            <a:srgbClr val="9AA0A6"/>
          </p15:clr>
        </p15:guide>
        <p15:guide id="6" orient="horz" pos="641" userDrawn="1">
          <p15:clr>
            <a:srgbClr val="9AA0A6"/>
          </p15:clr>
        </p15:guide>
        <p15:guide id="7" orient="horz" pos="25" userDrawn="1">
          <p15:clr>
            <a:srgbClr val="9AA0A6"/>
          </p15:clr>
        </p15:guide>
        <p15:guide id="8" pos="2261" userDrawn="1">
          <p15:clr>
            <a:srgbClr val="9AA0A6"/>
          </p15:clr>
        </p15:guide>
        <p15:guide id="9" orient="horz" pos="1188" userDrawn="1">
          <p15:clr>
            <a:srgbClr val="9AA0A6"/>
          </p15:clr>
        </p15:guide>
        <p15:guide id="10" pos="3402" userDrawn="1">
          <p15:clr>
            <a:srgbClr val="9AA0A6"/>
          </p15:clr>
        </p15:guide>
        <p15:guide id="15" orient="horz" pos="1796" userDrawn="1">
          <p15:clr>
            <a:srgbClr val="9AA0A6"/>
          </p15:clr>
        </p15:guide>
        <p15:guide id="12" orient="horz" pos="2467" userDrawn="1">
          <p15:clr>
            <a:srgbClr val="9AA0A6"/>
          </p15:clr>
        </p15:guide>
        <p15:guide id="13" orient="horz" pos="1399" userDrawn="1">
          <p15:clr>
            <a:srgbClr val="9AA0A6"/>
          </p15:clr>
        </p15:guide>
        <p15:guide id="14" orient="horz" pos="1129" userDrawn="1">
          <p15:clr>
            <a:srgbClr val="9AA0A6"/>
          </p15:clr>
        </p15:guide>
        <p15:guide id="16" orient="horz" pos="1059" userDrawn="1">
          <p15:clr>
            <a:srgbClr val="9AA0A6"/>
          </p15:clr>
        </p15:guide>
        <p15:guide id="17" pos="3853" userDrawn="1">
          <p15:clr>
            <a:srgbClr val="9AA0A6"/>
          </p15:clr>
        </p15:guide>
        <p15:guide id="18" orient="horz" pos="3046" userDrawn="1">
          <p15:clr>
            <a:srgbClr val="9AA0A6"/>
          </p15:clr>
        </p15:guide>
        <p15:guide id="19" pos="905" userDrawn="1">
          <p15:clr>
            <a:srgbClr val="9AA0A6"/>
          </p15:clr>
        </p15:guide>
        <p15:guide id="20" orient="horz" pos="2093" userDrawn="1">
          <p15:clr>
            <a:srgbClr val="9AA0A6"/>
          </p15:clr>
        </p15:guide>
        <p15:guide id="21" pos="2858" userDrawn="1">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4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4" autoAdjust="0"/>
    <p:restoredTop sz="94660"/>
  </p:normalViewPr>
  <p:slideViewPr>
    <p:cSldViewPr snapToGrid="0" showGuides="1">
      <p:cViewPr varScale="1">
        <p:scale>
          <a:sx n="97" d="100"/>
          <a:sy n="97" d="100"/>
        </p:scale>
        <p:origin x="426" y="84"/>
      </p:cViewPr>
      <p:guideLst>
        <p:guide orient="horz" pos="194"/>
        <p:guide pos="529"/>
        <p:guide pos="5608"/>
        <p:guide orient="horz" pos="2930"/>
        <p:guide pos="594"/>
        <p:guide orient="horz" pos="641"/>
        <p:guide orient="horz" pos="25"/>
        <p:guide pos="2261"/>
        <p:guide orient="horz" pos="1188"/>
        <p:guide pos="3402"/>
        <p:guide orient="horz" pos="1796"/>
        <p:guide orient="horz" pos="2467"/>
        <p:guide orient="horz" pos="1399"/>
        <p:guide orient="horz" pos="1129"/>
        <p:guide orient="horz" pos="1059"/>
        <p:guide pos="3853"/>
        <p:guide orient="horz" pos="3046"/>
        <p:guide pos="905"/>
        <p:guide orient="horz" pos="2093"/>
        <p:guide pos="28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font" Target="fonts/font8.fntdata"/><Relationship Id="rId41" Type="http://schemas.openxmlformats.org/officeDocument/2006/relationships/font" Target="fonts/font7.fntdata"/><Relationship Id="rId40" Type="http://schemas.openxmlformats.org/officeDocument/2006/relationships/font" Target="fonts/font6.fntdata"/><Relationship Id="rId4" Type="http://schemas.openxmlformats.org/officeDocument/2006/relationships/notesMaster" Target="notesMasters/notesMaster1.xml"/><Relationship Id="rId39" Type="http://schemas.openxmlformats.org/officeDocument/2006/relationships/font" Target="fonts/font5.fntdata"/><Relationship Id="rId38" Type="http://schemas.openxmlformats.org/officeDocument/2006/relationships/font" Target="fonts/font4.fntdata"/><Relationship Id="rId37" Type="http://schemas.openxmlformats.org/officeDocument/2006/relationships/font" Target="fonts/font3.fntdata"/><Relationship Id="rId36" Type="http://schemas.openxmlformats.org/officeDocument/2006/relationships/font" Target="fonts/font2.fntdata"/><Relationship Id="rId35" Type="http://schemas.openxmlformats.org/officeDocument/2006/relationships/font" Target="fonts/font1.fntdata"/><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1"/>
        <p:cNvGrpSpPr/>
        <p:nvPr/>
      </p:nvGrpSpPr>
      <p:grpSpPr>
        <a:xfrm>
          <a:off x="0" y="0"/>
          <a:ext cx="0" cy="0"/>
          <a:chOff x="0" y="0"/>
          <a:chExt cx="0" cy="0"/>
        </a:xfrm>
      </p:grpSpPr>
      <p:sp>
        <p:nvSpPr>
          <p:cNvPr id="82" name="Google Shape;82;g144bac91cda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44bac91cda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429050" y="2485050"/>
            <a:ext cx="5384400" cy="539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800"/>
              <a:buNone/>
              <a:defRPr sz="1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a:spLocks noGrp="1"/>
          </p:cNvSpPr>
          <p:nvPr>
            <p:ph type="subTitle" idx="1"/>
          </p:nvPr>
        </p:nvSpPr>
        <p:spPr>
          <a:xfrm>
            <a:off x="1429050" y="3334975"/>
            <a:ext cx="3868500" cy="244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000"/>
              <a:buNone/>
              <a:defRPr sz="1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lgn="l">
              <a:buNone/>
              <a:defRPr sz="600"/>
            </a:lvl1pPr>
            <a:lvl2pPr lvl="1" algn="l">
              <a:buNone/>
              <a:defRPr sz="600"/>
            </a:lvl2pPr>
            <a:lvl3pPr lvl="2" algn="l">
              <a:buNone/>
              <a:defRPr sz="600"/>
            </a:lvl3pPr>
            <a:lvl4pPr lvl="3" algn="l">
              <a:buNone/>
              <a:defRPr sz="600"/>
            </a:lvl4pPr>
            <a:lvl5pPr lvl="4" algn="l">
              <a:buNone/>
              <a:defRPr sz="600"/>
            </a:lvl5pPr>
            <a:lvl6pPr lvl="5" algn="l">
              <a:buNone/>
              <a:defRPr sz="600"/>
            </a:lvl6pPr>
            <a:lvl7pPr lvl="6" algn="l">
              <a:buNone/>
              <a:defRPr sz="600"/>
            </a:lvl7pPr>
            <a:lvl8pPr lvl="7" algn="l">
              <a:buNone/>
              <a:defRPr sz="600"/>
            </a:lvl8pPr>
            <a:lvl9pPr lvl="8" algn="l">
              <a:buNone/>
              <a:defRPr sz="600"/>
            </a:lvl9pPr>
          </a:lstStyle>
          <a:p>
            <a:pPr marL="0" lvl="0" indent="0" algn="l" rtl="0">
              <a:spcBef>
                <a:spcPts val="0"/>
              </a:spcBef>
              <a:spcAft>
                <a:spcPts val="0"/>
              </a:spcAft>
              <a:buNone/>
            </a:pPr>
            <a:endParaRPr dirty="0"/>
          </a:p>
        </p:txBody>
      </p:sp>
      <p:sp>
        <p:nvSpPr>
          <p:cNvPr id="13" name="Google Shape;13;p2"/>
          <p:cNvSpPr txBox="1"/>
          <p:nvPr/>
        </p:nvSpPr>
        <p:spPr>
          <a:xfrm>
            <a:off x="7445113" y="4476300"/>
            <a:ext cx="1575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u="sng">
                <a:solidFill>
                  <a:schemeClr val="accent1"/>
                </a:solidFill>
              </a:rPr>
              <a:t>www.dsp.gov.ua</a:t>
            </a:r>
            <a:endParaRPr sz="900" u="sng" dirty="0">
              <a:solidFill>
                <a:schemeClr val="accent1"/>
              </a:solidFill>
            </a:endParaRPr>
          </a:p>
        </p:txBody>
      </p:sp>
      <p:sp>
        <p:nvSpPr>
          <p:cNvPr id="14" name="Google Shape;14;p2"/>
          <p:cNvSpPr txBox="1"/>
          <p:nvPr/>
        </p:nvSpPr>
        <p:spPr>
          <a:xfrm>
            <a:off x="7445675" y="4728000"/>
            <a:ext cx="1715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u="sng">
                <a:solidFill>
                  <a:schemeClr val="accent1"/>
                </a:solidFill>
              </a:rPr>
              <a:t>www.pratsia.in.ua</a:t>
            </a:r>
            <a:endParaRPr sz="900" u="sng" dirty="0">
              <a:solidFill>
                <a:schemeClr val="accent1"/>
              </a:solidFill>
            </a:endParaRPr>
          </a:p>
        </p:txBody>
      </p:sp>
      <p:pic>
        <p:nvPicPr>
          <p:cNvPr id="15" name="Google Shape;15;p2"/>
          <p:cNvPicPr preferRelativeResize="0"/>
          <p:nvPr/>
        </p:nvPicPr>
        <p:blipFill>
          <a:blip r:embed="rId2"/>
          <a:stretch>
            <a:fillRect/>
          </a:stretch>
        </p:blipFill>
        <p:spPr>
          <a:xfrm>
            <a:off x="0" y="0"/>
            <a:ext cx="671700" cy="5143500"/>
          </a:xfrm>
          <a:prstGeom prst="rect">
            <a:avLst/>
          </a:prstGeom>
          <a:noFill/>
          <a:ln>
            <a:noFill/>
          </a:ln>
        </p:spPr>
      </p:pic>
      <p:pic>
        <p:nvPicPr>
          <p:cNvPr id="16" name="Google Shape;16;p2"/>
          <p:cNvPicPr preferRelativeResize="0"/>
          <p:nvPr/>
        </p:nvPicPr>
        <p:blipFill>
          <a:blip r:embed="rId3"/>
          <a:stretch>
            <a:fillRect/>
          </a:stretch>
        </p:blipFill>
        <p:spPr>
          <a:xfrm>
            <a:off x="7033584" y="0"/>
            <a:ext cx="2127491" cy="1114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6"/>
        <p:cNvGrpSpPr/>
        <p:nvPr/>
      </p:nvGrpSpPr>
      <p:grpSpPr>
        <a:xfrm>
          <a:off x="0" y="0"/>
          <a:ext cx="0" cy="0"/>
          <a:chOff x="0" y="0"/>
          <a:chExt cx="0" cy="0"/>
        </a:xfrm>
      </p:grpSpPr>
      <p:sp>
        <p:nvSpPr>
          <p:cNvPr id="67" name="Google Shape;67;p1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9" name="Google Shape;69;p1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0" name="Google Shape;70;p1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71" name="Google Shape;7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
        <p:cNvGrpSpPr/>
        <p:nvPr/>
      </p:nvGrpSpPr>
      <p:grpSpPr>
        <a:xfrm>
          <a:off x="0" y="0"/>
          <a:ext cx="0" cy="0"/>
          <a:chOff x="0" y="0"/>
          <a:chExt cx="0" cy="0"/>
        </a:xfrm>
      </p:grpSpPr>
      <p:sp>
        <p:nvSpPr>
          <p:cNvPr id="73" name="Google Shape;73;p1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p:txBody>
      </p:sp>
      <p:sp>
        <p:nvSpPr>
          <p:cNvPr id="74" name="Google Shape;7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5"/>
        <p:cNvGrpSpPr/>
        <p:nvPr/>
      </p:nvGrpSpPr>
      <p:grpSpPr>
        <a:xfrm>
          <a:off x="0" y="0"/>
          <a:ext cx="0" cy="0"/>
          <a:chOff x="0" y="0"/>
          <a:chExt cx="0" cy="0"/>
        </a:xfrm>
      </p:grpSpPr>
      <p:sp>
        <p:nvSpPr>
          <p:cNvPr id="76" name="Google Shape;76;p1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7" name="Google Shape;77;p1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p:txBody>
      </p:sp>
      <p:sp>
        <p:nvSpPr>
          <p:cNvPr id="78" name="Google Shape;7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79"/>
        <p:cNvGrpSpPr/>
        <p:nvPr/>
      </p:nvGrpSpPr>
      <p:grpSpPr>
        <a:xfrm>
          <a:off x="0" y="0"/>
          <a:ext cx="0" cy="0"/>
          <a:chOff x="0" y="0"/>
          <a:chExt cx="0" cy="0"/>
        </a:xfrm>
      </p:grpSpPr>
      <p:sp>
        <p:nvSpPr>
          <p:cNvPr id="80" name="Google Shape;8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4" name="Дата 3"/>
          <p:cNvSpPr>
            <a:spLocks noGrp="1"/>
          </p:cNvSpPr>
          <p:nvPr>
            <p:ph type="dt" sz="half" idx="10"/>
          </p:nvPr>
        </p:nvSpPr>
        <p:spPr/>
        <p:txBody>
          <a:bodyPr/>
          <a:lstStyle/>
          <a:p>
            <a:fld id="{B9C69841-7351-4894-A4FD-2F43700E9138}" type="datetimeFigureOut">
              <a:rPr lang="en-US" smtClean="0"/>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77BAE84-B53E-40B1-8B44-BBA65F95C5C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вересень 2022">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16425" y="56250"/>
            <a:ext cx="65460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800"/>
              <a:buNone/>
              <a:defRPr sz="1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dirty="0"/>
          </a:p>
        </p:txBody>
      </p:sp>
      <p:sp>
        <p:nvSpPr>
          <p:cNvPr id="20" name="Google Shape;20;p3"/>
          <p:cNvSpPr txBox="1"/>
          <p:nvPr/>
        </p:nvSpPr>
        <p:spPr>
          <a:xfrm>
            <a:off x="7709863" y="4565950"/>
            <a:ext cx="10461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u="sng">
                <a:solidFill>
                  <a:srgbClr val="5398D9"/>
                </a:solidFill>
              </a:rPr>
              <a:t>www.dsp.gov.ua</a:t>
            </a:r>
            <a:endParaRPr sz="900" u="sng" dirty="0">
              <a:solidFill>
                <a:srgbClr val="5398D9"/>
              </a:solidFill>
            </a:endParaRPr>
          </a:p>
        </p:txBody>
      </p:sp>
      <p:sp>
        <p:nvSpPr>
          <p:cNvPr id="21" name="Google Shape;21;p3"/>
          <p:cNvSpPr/>
          <p:nvPr/>
        </p:nvSpPr>
        <p:spPr>
          <a:xfrm>
            <a:off x="8780700" y="4917650"/>
            <a:ext cx="211250" cy="128575"/>
          </a:xfrm>
          <a:prstGeom prst="flowChartDecision">
            <a:avLst/>
          </a:prstGeom>
          <a:solidFill>
            <a:srgbClr val="F5BA08"/>
          </a:solidFill>
          <a:ln w="9525" cap="flat" cmpd="sng">
            <a:solidFill>
              <a:srgbClr val="F5BA0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a:off x="8780700" y="4663225"/>
            <a:ext cx="211250" cy="128575"/>
          </a:xfrm>
          <a:prstGeom prst="flowChartDecision">
            <a:avLst/>
          </a:prstGeom>
          <a:solidFill>
            <a:srgbClr val="F5BA08"/>
          </a:solidFill>
          <a:ln w="9525" cap="flat" cmpd="sng">
            <a:solidFill>
              <a:srgbClr val="F5BA0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txBox="1"/>
          <p:nvPr/>
        </p:nvSpPr>
        <p:spPr>
          <a:xfrm>
            <a:off x="7709875" y="4820388"/>
            <a:ext cx="1088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u="sng">
                <a:solidFill>
                  <a:srgbClr val="5398D9"/>
                </a:solidFill>
              </a:rPr>
              <a:t>www.pratsia.in.ua</a:t>
            </a:r>
            <a:endParaRPr sz="900" u="sng" dirty="0">
              <a:solidFill>
                <a:srgbClr val="5398D9"/>
              </a:solidFill>
            </a:endParaRPr>
          </a:p>
        </p:txBody>
      </p:sp>
      <p:pic>
        <p:nvPicPr>
          <p:cNvPr id="24" name="Google Shape;24;p3"/>
          <p:cNvPicPr preferRelativeResize="0"/>
          <p:nvPr/>
        </p:nvPicPr>
        <p:blipFill>
          <a:blip r:embed="rId2"/>
          <a:stretch>
            <a:fillRect/>
          </a:stretch>
        </p:blipFill>
        <p:spPr>
          <a:xfrm>
            <a:off x="0" y="0"/>
            <a:ext cx="671700" cy="5143500"/>
          </a:xfrm>
          <a:prstGeom prst="rect">
            <a:avLst/>
          </a:prstGeom>
          <a:noFill/>
          <a:ln>
            <a:noFill/>
          </a:ln>
        </p:spPr>
      </p:pic>
      <p:pic>
        <p:nvPicPr>
          <p:cNvPr id="25" name="Google Shape;25;p3"/>
          <p:cNvPicPr preferRelativeResize="0"/>
          <p:nvPr/>
        </p:nvPicPr>
        <p:blipFill>
          <a:blip r:embed="rId3"/>
          <a:stretch>
            <a:fillRect/>
          </a:stretch>
        </p:blipFill>
        <p:spPr>
          <a:xfrm>
            <a:off x="7033584" y="0"/>
            <a:ext cx="2127491" cy="11141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2">
  <p:cSld name="TITLE_AND_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1194375" y="445025"/>
            <a:ext cx="76380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4"/>
          <p:cNvSpPr txBox="1">
            <a:spLocks noGrp="1"/>
          </p:cNvSpPr>
          <p:nvPr>
            <p:ph type="body" idx="1"/>
          </p:nvPr>
        </p:nvSpPr>
        <p:spPr>
          <a:xfrm>
            <a:off x="943875" y="1131850"/>
            <a:ext cx="78885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dirty="0"/>
          </a:p>
        </p:txBody>
      </p:sp>
      <p:pic>
        <p:nvPicPr>
          <p:cNvPr id="30" name="Google Shape;30;p4"/>
          <p:cNvPicPr preferRelativeResize="0"/>
          <p:nvPr/>
        </p:nvPicPr>
        <p:blipFill rotWithShape="1">
          <a:blip r:embed="rId2"/>
          <a:srcRect l="37440" t="75444" r="5484" b="11360"/>
          <a:stretch>
            <a:fillRect/>
          </a:stretch>
        </p:blipFill>
        <p:spPr>
          <a:xfrm rot="5400000">
            <a:off x="-2316363" y="2213536"/>
            <a:ext cx="5349149" cy="716426"/>
          </a:xfrm>
          <a:prstGeom prst="rect">
            <a:avLst/>
          </a:prstGeom>
          <a:noFill/>
          <a:ln>
            <a:noFill/>
          </a:ln>
        </p:spPr>
      </p:pic>
      <p:pic>
        <p:nvPicPr>
          <p:cNvPr id="31" name="Google Shape;31;p4"/>
          <p:cNvPicPr preferRelativeResize="0"/>
          <p:nvPr/>
        </p:nvPicPr>
        <p:blipFill>
          <a:blip r:embed="rId3"/>
          <a:stretch>
            <a:fillRect/>
          </a:stretch>
        </p:blipFill>
        <p:spPr>
          <a:xfrm>
            <a:off x="7016550" y="-9"/>
            <a:ext cx="2127450" cy="1114150"/>
          </a:xfrm>
          <a:prstGeom prst="rect">
            <a:avLst/>
          </a:prstGeom>
          <a:noFill/>
          <a:ln>
            <a:noFill/>
          </a:ln>
        </p:spPr>
      </p:pic>
      <p:sp>
        <p:nvSpPr>
          <p:cNvPr id="32" name="Google Shape;32;p4"/>
          <p:cNvSpPr/>
          <p:nvPr/>
        </p:nvSpPr>
        <p:spPr>
          <a:xfrm>
            <a:off x="8780700" y="4663225"/>
            <a:ext cx="211250" cy="128575"/>
          </a:xfrm>
          <a:prstGeom prst="flowChartDecision">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4"/>
          <p:cNvSpPr/>
          <p:nvPr/>
        </p:nvSpPr>
        <p:spPr>
          <a:xfrm>
            <a:off x="8780700" y="4917650"/>
            <a:ext cx="211250" cy="128575"/>
          </a:xfrm>
          <a:prstGeom prst="flowChartDecision">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4"/>
          <p:cNvSpPr txBox="1"/>
          <p:nvPr/>
        </p:nvSpPr>
        <p:spPr>
          <a:xfrm>
            <a:off x="7772775" y="4565950"/>
            <a:ext cx="1059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u="sng">
                <a:solidFill>
                  <a:srgbClr val="4778AE"/>
                </a:solidFill>
              </a:rPr>
              <a:t>www.dsp.gov.ua</a:t>
            </a:r>
            <a:endParaRPr sz="900" u="sng" dirty="0">
              <a:solidFill>
                <a:srgbClr val="4778AE"/>
              </a:solidFill>
            </a:endParaRPr>
          </a:p>
        </p:txBody>
      </p:sp>
      <p:sp>
        <p:nvSpPr>
          <p:cNvPr id="35" name="Google Shape;35;p4"/>
          <p:cNvSpPr txBox="1"/>
          <p:nvPr/>
        </p:nvSpPr>
        <p:spPr>
          <a:xfrm>
            <a:off x="7772775" y="4820375"/>
            <a:ext cx="1194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u="sng">
                <a:solidFill>
                  <a:srgbClr val="4778AE"/>
                </a:solidFill>
              </a:rPr>
              <a:t>www.pratsia.in.ua</a:t>
            </a:r>
            <a:endParaRPr sz="900" u="sng" dirty="0">
              <a:solidFill>
                <a:srgbClr val="4778A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Титульний слайд">
  <p:cSld name="TITLE_AND_BODY_1">
    <p:bg>
      <p:bgPr>
        <a:solidFill>
          <a:srgbClr val="2C64E6"/>
        </a:solidFill>
        <a:effectLst/>
      </p:bgPr>
    </p:bg>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194375" y="445025"/>
            <a:ext cx="7638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 name="Google Shape;38;p5"/>
          <p:cNvSpPr txBox="1">
            <a:spLocks noGrp="1"/>
          </p:cNvSpPr>
          <p:nvPr>
            <p:ph type="body" idx="1"/>
          </p:nvPr>
        </p:nvSpPr>
        <p:spPr>
          <a:xfrm>
            <a:off x="943875" y="1131850"/>
            <a:ext cx="78885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39" name="Google Shape;3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fld>
            <a:endParaRPr dirty="0"/>
          </a:p>
        </p:txBody>
      </p:sp>
      <p:pic>
        <p:nvPicPr>
          <p:cNvPr id="40" name="Google Shape;40;p5"/>
          <p:cNvPicPr preferRelativeResize="0"/>
          <p:nvPr/>
        </p:nvPicPr>
        <p:blipFill rotWithShape="1">
          <a:blip r:embed="rId2"/>
          <a:srcRect l="37440" t="27990" r="5484" b="59636"/>
          <a:stretch>
            <a:fillRect/>
          </a:stretch>
        </p:blipFill>
        <p:spPr>
          <a:xfrm rot="5400000">
            <a:off x="-2221587" y="2231462"/>
            <a:ext cx="5123749" cy="680575"/>
          </a:xfrm>
          <a:prstGeom prst="rect">
            <a:avLst/>
          </a:prstGeom>
          <a:noFill/>
          <a:ln>
            <a:noFill/>
          </a:ln>
        </p:spPr>
      </p:pic>
      <p:sp>
        <p:nvSpPr>
          <p:cNvPr id="41" name="Google Shape;41;p5"/>
          <p:cNvSpPr/>
          <p:nvPr/>
        </p:nvSpPr>
        <p:spPr>
          <a:xfrm>
            <a:off x="8780700" y="4663225"/>
            <a:ext cx="211250" cy="128575"/>
          </a:xfrm>
          <a:prstGeom prst="flowChartDecision">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5"/>
          <p:cNvSpPr/>
          <p:nvPr/>
        </p:nvSpPr>
        <p:spPr>
          <a:xfrm>
            <a:off x="8780700" y="4917650"/>
            <a:ext cx="211250" cy="128575"/>
          </a:xfrm>
          <a:prstGeom prst="flowChartDecision">
            <a:avLst/>
          </a:pr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5"/>
          <p:cNvSpPr txBox="1"/>
          <p:nvPr/>
        </p:nvSpPr>
        <p:spPr>
          <a:xfrm>
            <a:off x="7772775" y="4565950"/>
            <a:ext cx="1059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u="sng">
                <a:solidFill>
                  <a:schemeClr val="lt1"/>
                </a:solidFill>
              </a:rPr>
              <a:t>www.dsp.gov.ua</a:t>
            </a:r>
            <a:endParaRPr sz="900" u="sng" dirty="0">
              <a:solidFill>
                <a:schemeClr val="lt1"/>
              </a:solidFill>
            </a:endParaRPr>
          </a:p>
        </p:txBody>
      </p:sp>
      <p:sp>
        <p:nvSpPr>
          <p:cNvPr id="44" name="Google Shape;44;p5"/>
          <p:cNvSpPr txBox="1"/>
          <p:nvPr/>
        </p:nvSpPr>
        <p:spPr>
          <a:xfrm>
            <a:off x="7772775" y="4820375"/>
            <a:ext cx="1194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u="sng">
                <a:solidFill>
                  <a:schemeClr val="lt1"/>
                </a:solidFill>
              </a:rPr>
              <a:t>www.pratsia.in.ua</a:t>
            </a:r>
            <a:endParaRPr sz="900" u="sng" dirty="0">
              <a:solidFill>
                <a:schemeClr val="lt1"/>
              </a:solidFill>
            </a:endParaRPr>
          </a:p>
        </p:txBody>
      </p:sp>
      <p:pic>
        <p:nvPicPr>
          <p:cNvPr id="45" name="Google Shape;45;p5"/>
          <p:cNvPicPr preferRelativeResize="0"/>
          <p:nvPr/>
        </p:nvPicPr>
        <p:blipFill>
          <a:blip r:embed="rId3"/>
          <a:stretch>
            <a:fillRect/>
          </a:stretch>
        </p:blipFill>
        <p:spPr>
          <a:xfrm>
            <a:off x="7096525" y="163625"/>
            <a:ext cx="1924625" cy="9505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Титульний слайд 1">
  <p:cSld name="TITLE_AND_BODY_1_1">
    <p:bg>
      <p:bgPr>
        <a:solidFill>
          <a:srgbClr val="2C64E6"/>
        </a:solidFill>
        <a:effectLst/>
      </p:bgPr>
    </p:bg>
    <p:spTree>
      <p:nvGrpSpPr>
        <p:cNvPr id="1" name="Shape 46"/>
        <p:cNvGrpSpPr/>
        <p:nvPr/>
      </p:nvGrpSpPr>
      <p:grpSpPr>
        <a:xfrm>
          <a:off x="0" y="0"/>
          <a:ext cx="0" cy="0"/>
          <a:chOff x="0" y="0"/>
          <a:chExt cx="0" cy="0"/>
        </a:xfrm>
      </p:grpSpPr>
      <p:sp>
        <p:nvSpPr>
          <p:cNvPr id="47" name="Google Shape;4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fld>
            <a:endParaRPr dirty="0"/>
          </a:p>
        </p:txBody>
      </p:sp>
      <p:sp>
        <p:nvSpPr>
          <p:cNvPr id="48" name="Google Shape;48;p6"/>
          <p:cNvSpPr txBox="1"/>
          <p:nvPr/>
        </p:nvSpPr>
        <p:spPr>
          <a:xfrm>
            <a:off x="3481800" y="4659925"/>
            <a:ext cx="2180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chemeClr val="lt1"/>
                </a:solidFill>
              </a:rPr>
              <a:t>вересень 2022</a:t>
            </a:r>
            <a:endParaRPr dirty="0">
              <a:solidFill>
                <a:schemeClr val="lt1"/>
              </a:solidFill>
            </a:endParaRPr>
          </a:p>
        </p:txBody>
      </p:sp>
      <p:pic>
        <p:nvPicPr>
          <p:cNvPr id="49" name="Google Shape;49;p6"/>
          <p:cNvPicPr preferRelativeResize="0"/>
          <p:nvPr/>
        </p:nvPicPr>
        <p:blipFill>
          <a:blip r:embed="rId2"/>
          <a:stretch>
            <a:fillRect/>
          </a:stretch>
        </p:blipFill>
        <p:spPr>
          <a:xfrm>
            <a:off x="3371166" y="67325"/>
            <a:ext cx="2401668" cy="1186125"/>
          </a:xfrm>
          <a:prstGeom prst="rect">
            <a:avLst/>
          </a:prstGeom>
          <a:noFill/>
          <a:ln>
            <a:noFill/>
          </a:ln>
        </p:spPr>
      </p:pic>
      <p:pic>
        <p:nvPicPr>
          <p:cNvPr id="50" name="Google Shape;50;p6"/>
          <p:cNvPicPr preferRelativeResize="0"/>
          <p:nvPr/>
        </p:nvPicPr>
        <p:blipFill>
          <a:blip r:embed="rId3"/>
          <a:stretch>
            <a:fillRect/>
          </a:stretch>
        </p:blipFill>
        <p:spPr>
          <a:xfrm>
            <a:off x="1" y="3377501"/>
            <a:ext cx="9144001" cy="118611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3" name="Google Shape;53;p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54" name="Google Shape;54;p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55" name="Google Shape;5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8" name="Google Shape;5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62" name="Google Shape;6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idx="4294967295"/>
          </p:nvPr>
        </p:nvSpPr>
        <p:spPr>
          <a:xfrm>
            <a:off x="753110" y="1221105"/>
            <a:ext cx="7637780" cy="894080"/>
          </a:xfrm>
          <a:prstGeom prst="rect">
            <a:avLst/>
          </a:prstGeom>
        </p:spPr>
        <p:txBody>
          <a:bodyPr spcFirstLastPara="1" wrap="square" lIns="91425" tIns="91425" rIns="91425" bIns="91425" anchor="t" anchorCtr="0">
            <a:normAutofit fontScale="90000"/>
          </a:bodyPr>
          <a:lstStyle/>
          <a:p>
            <a:pPr lvl="0" algn="ctr">
              <a:lnSpc>
                <a:spcPct val="115000"/>
              </a:lnSpc>
              <a:buSzPct val="38000"/>
            </a:pPr>
            <a:r>
              <a:rPr lang="uk-UA" sz="3100" b="1" dirty="0" smtClean="0">
                <a:solidFill>
                  <a:schemeClr val="lt1"/>
                </a:solidFill>
                <a:latin typeface="Open Sans" charset="0"/>
                <a:ea typeface="Open Sans" charset="0"/>
                <a:cs typeface="Open Sans" charset="0"/>
                <a:sym typeface="Open Sans"/>
              </a:rPr>
              <a:t>Питання гендерної рівності. Забезпечення рівних </a:t>
            </a:r>
            <a:r>
              <a:rPr lang="ru-RU" sz="3100" b="1" dirty="0" smtClean="0">
                <a:solidFill>
                  <a:schemeClr val="lt1"/>
                </a:solidFill>
                <a:latin typeface="Open Sans" charset="0"/>
                <a:ea typeface="Open Sans" charset="0"/>
                <a:cs typeface="Open Sans" charset="0"/>
                <a:sym typeface="Open Sans"/>
              </a:rPr>
              <a:t>прав </a:t>
            </a:r>
            <a:r>
              <a:rPr lang="ru-RU" sz="3100" b="1" dirty="0">
                <a:solidFill>
                  <a:schemeClr val="lt1"/>
                </a:solidFill>
                <a:latin typeface="Open Sans" charset="0"/>
                <a:ea typeface="Open Sans" charset="0"/>
                <a:cs typeface="Open Sans" charset="0"/>
                <a:sym typeface="Open Sans"/>
              </a:rPr>
              <a:t>та </a:t>
            </a:r>
            <a:r>
              <a:rPr lang="uk-UA" sz="3100" b="1" dirty="0" smtClean="0">
                <a:solidFill>
                  <a:schemeClr val="lt1"/>
                </a:solidFill>
                <a:latin typeface="Open Sans" charset="0"/>
                <a:ea typeface="Open Sans" charset="0"/>
                <a:cs typeface="Open Sans" charset="0"/>
                <a:sym typeface="Open Sans"/>
              </a:rPr>
              <a:t>можливостей жінок і</a:t>
            </a:r>
            <a:br>
              <a:rPr lang="uk-UA" sz="3100" b="1" dirty="0" smtClean="0">
                <a:solidFill>
                  <a:schemeClr val="lt1"/>
                </a:solidFill>
                <a:latin typeface="Open Sans" charset="0"/>
                <a:ea typeface="Open Sans" charset="0"/>
                <a:cs typeface="Open Sans" charset="0"/>
                <a:sym typeface="Open Sans"/>
              </a:rPr>
            </a:br>
            <a:r>
              <a:rPr lang="uk-UA" sz="3100" b="1" dirty="0" smtClean="0">
                <a:solidFill>
                  <a:schemeClr val="lt1"/>
                </a:solidFill>
                <a:latin typeface="Open Sans" charset="0"/>
                <a:ea typeface="Open Sans" charset="0"/>
                <a:cs typeface="Open Sans" charset="0"/>
                <a:sym typeface="Open Sans"/>
              </a:rPr>
              <a:t>чоловіків у сфері праці</a:t>
            </a:r>
            <a:endParaRPr lang="uk-UA" sz="3100" b="1" dirty="0" smtClean="0">
              <a:solidFill>
                <a:srgbClr val="4778AE"/>
              </a:solidFill>
              <a:latin typeface="Open Sans" charset="0"/>
              <a:ea typeface="Open Sans" charset="0"/>
              <a:cs typeface="Open Sans" charset="0"/>
            </a:endParaRPr>
          </a:p>
          <a:p>
            <a:pPr marL="0" lvl="0" indent="0" algn="ctr" rtl="0">
              <a:lnSpc>
                <a:spcPct val="115000"/>
              </a:lnSpc>
              <a:spcBef>
                <a:spcPts val="0"/>
              </a:spcBef>
              <a:spcAft>
                <a:spcPts val="0"/>
              </a:spcAft>
              <a:buClr>
                <a:schemeClr val="dk1"/>
              </a:buClr>
              <a:buSzPct val="38000"/>
              <a:buFont typeface="Arial" panose="020B0604020202020204"/>
              <a:buNone/>
            </a:pPr>
            <a:endParaRPr sz="2910" b="1" dirty="0">
              <a:solidFill>
                <a:schemeClr val="lt1"/>
              </a:solidFill>
            </a:endParaRPr>
          </a:p>
          <a:p>
            <a:pPr marL="0" lvl="0" indent="0" algn="ctr" rtl="0">
              <a:lnSpc>
                <a:spcPct val="115000"/>
              </a:lnSpc>
              <a:spcBef>
                <a:spcPts val="0"/>
              </a:spcBef>
              <a:spcAft>
                <a:spcPts val="0"/>
              </a:spcAft>
              <a:buClr>
                <a:schemeClr val="dk1"/>
              </a:buClr>
              <a:buSzPct val="38000"/>
              <a:buFont typeface="Arial" panose="020B0604020202020204"/>
              <a:buNone/>
            </a:pPr>
            <a:endParaRPr sz="2910" b="1" dirty="0">
              <a:solidFill>
                <a:schemeClr val="lt1"/>
              </a:solidFill>
            </a:endParaRPr>
          </a:p>
          <a:p>
            <a:pPr marL="0" lvl="0" indent="0" algn="l" rtl="0">
              <a:spcBef>
                <a:spcPts val="0"/>
              </a:spcBef>
              <a:spcAft>
                <a:spcPts val="0"/>
              </a:spcAft>
              <a:buNone/>
            </a:pPr>
            <a:endParaRPr dirty="0"/>
          </a:p>
        </p:txBody>
      </p:sp>
      <p:sp>
        <p:nvSpPr>
          <p:cNvPr id="2" name="Прямоугольник 1"/>
          <p:cNvSpPr/>
          <p:nvPr/>
        </p:nvSpPr>
        <p:spPr>
          <a:xfrm>
            <a:off x="4454820" y="2417862"/>
            <a:ext cx="234360" cy="307777"/>
          </a:xfrm>
          <a:prstGeom prst="rect">
            <a:avLst/>
          </a:prstGeom>
        </p:spPr>
        <p:txBody>
          <a:bodyPr wrap="none">
            <a:spAutoFit/>
          </a:bodyPr>
          <a:lstStyle/>
          <a:p>
            <a:r>
              <a:rPr lang="uk-UA" dirty="0"/>
              <a:t> </a:t>
            </a:r>
            <a:endParaRPr lang="uk-UA" dirty="0"/>
          </a:p>
        </p:txBody>
      </p:sp>
      <p:sp>
        <p:nvSpPr>
          <p:cNvPr id="3" name="Прямоугольник 2"/>
          <p:cNvSpPr/>
          <p:nvPr/>
        </p:nvSpPr>
        <p:spPr>
          <a:xfrm>
            <a:off x="3886200" y="4743450"/>
            <a:ext cx="1652081" cy="228600"/>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 2025</a:t>
            </a:r>
            <a:endParaRPr lang="uk-UA"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a:bodyPr>
          <a:p>
            <a:pPr algn="l"/>
            <a:r>
              <a:rPr lang="uk-UA" sz="2220" b="1" dirty="0">
                <a:solidFill>
                  <a:schemeClr val="accent1">
                    <a:lumMod val="50000"/>
                  </a:schemeClr>
                </a:solidFill>
                <a:latin typeface="Open Sans" charset="0"/>
                <a:ea typeface="Open Sans" charset="0"/>
                <a:cs typeface="Open Sans" charset="0"/>
              </a:rPr>
              <a:t>Дискримінація за ознакою статі</a:t>
            </a:r>
            <a:endParaRPr lang="uk-UA" sz="2220" b="1" dirty="0">
              <a:solidFill>
                <a:schemeClr val="accent1">
                  <a:lumMod val="50000"/>
                </a:schemeClr>
              </a:solidFill>
              <a:latin typeface="Open Sans" charset="0"/>
              <a:ea typeface="Open Sans" charset="0"/>
              <a:cs typeface="Open Sans" charset="0"/>
            </a:endParaRPr>
          </a:p>
        </p:txBody>
      </p:sp>
      <p:sp>
        <p:nvSpPr>
          <p:cNvPr id="3" name="Замещающий текст 2"/>
          <p:cNvSpPr>
            <a:spLocks noGrp="1"/>
          </p:cNvSpPr>
          <p:nvPr>
            <p:ph type="body" idx="1"/>
          </p:nvPr>
        </p:nvSpPr>
        <p:spPr/>
        <p:txBody>
          <a:bodyPr>
            <a:normAutofit/>
          </a:bodyPr>
          <a:p>
            <a:pPr marL="0" indent="0" algn="just">
              <a:lnSpc>
                <a:spcPct val="100000"/>
              </a:lnSpc>
              <a:buSzTx/>
              <a:buNone/>
            </a:pPr>
            <a:r>
              <a:rPr lang="uk-UA" sz="1600" b="1" dirty="0">
                <a:solidFill>
                  <a:srgbClr val="002060"/>
                </a:solidFill>
                <a:latin typeface="Open Sans" charset="0"/>
                <a:ea typeface="Open Sans" charset="0"/>
                <a:cs typeface="Open Sans" charset="0"/>
              </a:rPr>
              <a:t>Дискримінація за ознакою статі – </a:t>
            </a:r>
            <a:r>
              <a:rPr lang="uk-UA" sz="1600" dirty="0">
                <a:solidFill>
                  <a:srgbClr val="002060"/>
                </a:solidFill>
                <a:latin typeface="Open Sans" charset="0"/>
                <a:ea typeface="Open Sans" charset="0"/>
                <a:cs typeface="Open Sans" charset="0"/>
              </a:rPr>
              <a:t>дії чи бездіяльність, що полягають у будь-якому розрізненні, винятку або привілеї за ознакою статі, якщо вони спрямовані на обмеження або унеможливлюють визнання, користування чи здійснення на рівних підставах прав і свобод людини для жінок та чоловіків (ст. 1 Закону України «Про забезпечення рівних прав та можливостей жінок і чоловіків»). </a:t>
            </a:r>
            <a:endParaRPr lang="uk-UA" sz="1600" dirty="0">
              <a:solidFill>
                <a:srgbClr val="002060"/>
              </a:solidFill>
              <a:latin typeface="Open Sans" charset="0"/>
              <a:ea typeface="Open Sans" charset="0"/>
              <a:cs typeface="Open Sans" charset="0"/>
            </a:endParaRPr>
          </a:p>
          <a:p>
            <a:pPr marL="0" indent="0" algn="l">
              <a:lnSpc>
                <a:spcPct val="100000"/>
              </a:lnSpc>
              <a:buSzTx/>
              <a:buNone/>
            </a:pPr>
            <a:endParaRPr lang="uk-UA" sz="1600" dirty="0">
              <a:solidFill>
                <a:srgbClr val="002060"/>
              </a:solidFill>
              <a:latin typeface="Open Sans" charset="0"/>
              <a:ea typeface="Open Sans" charset="0"/>
              <a:cs typeface="Open Sans" charset="0"/>
            </a:endParaRPr>
          </a:p>
          <a:p>
            <a:pPr marL="0" indent="0" algn="just">
              <a:lnSpc>
                <a:spcPct val="100000"/>
              </a:lnSpc>
              <a:buSzTx/>
              <a:buNone/>
            </a:pPr>
            <a:r>
              <a:rPr lang="uk-UA" sz="1600" dirty="0">
                <a:solidFill>
                  <a:srgbClr val="002060"/>
                </a:solidFill>
                <a:latin typeface="Open Sans" charset="0"/>
                <a:ea typeface="Open Sans" charset="0"/>
                <a:cs typeface="Open Sans" charset="0"/>
              </a:rPr>
              <a:t>Дискримінація за ознакою статі є порушенням прав людини та перешкоджає реалізації прав людини й основоположних свобод, як це було визнано Комітетом ООН з ліквідації дискримінації щодо жінок у його Загальній рекомендації № 28, яка стосується основних обов’язків держав-учасниць, відповідно до статті 2 Конвенції про ліквідацію всіх форм дискримінації щодо жінок. </a:t>
            </a:r>
            <a:endParaRPr lang="uk-UA" sz="1600" dirty="0">
              <a:solidFill>
                <a:srgbClr val="002060"/>
              </a:solidFill>
              <a:latin typeface="Open Sans" charset="0"/>
              <a:ea typeface="Open Sans" charset="0"/>
              <a:cs typeface="Open Sans"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a:bodyPr>
          <a:p>
            <a:pPr algn="l"/>
            <a:r>
              <a:rPr lang="uk-UA" sz="2220" b="1" dirty="0">
                <a:solidFill>
                  <a:schemeClr val="accent1">
                    <a:lumMod val="50000"/>
                  </a:schemeClr>
                </a:solidFill>
                <a:latin typeface="Open Sans" charset="0"/>
                <a:ea typeface="Open Sans" charset="0"/>
                <a:cs typeface="Open Sans" charset="0"/>
              </a:rPr>
              <a:t>Харасмент</a:t>
            </a:r>
            <a:endParaRPr lang="uk-UA" sz="2220" b="1" dirty="0">
              <a:solidFill>
                <a:schemeClr val="accent1">
                  <a:lumMod val="50000"/>
                </a:schemeClr>
              </a:solidFill>
              <a:latin typeface="Open Sans" charset="0"/>
              <a:ea typeface="Open Sans" charset="0"/>
              <a:cs typeface="Open Sans" charset="0"/>
            </a:endParaRPr>
          </a:p>
        </p:txBody>
      </p:sp>
      <p:sp>
        <p:nvSpPr>
          <p:cNvPr id="3" name="Замещающий текст 2"/>
          <p:cNvSpPr>
            <a:spLocks noGrp="1"/>
          </p:cNvSpPr>
          <p:nvPr>
            <p:ph type="body" idx="1"/>
          </p:nvPr>
        </p:nvSpPr>
        <p:spPr/>
        <p:txBody>
          <a:bodyPr>
            <a:normAutofit fontScale="90000" lnSpcReduction="10000"/>
          </a:bodyPr>
          <a:p>
            <a:pPr marL="0" indent="0" algn="just">
              <a:lnSpc>
                <a:spcPct val="100000"/>
              </a:lnSpc>
              <a:buSzTx/>
              <a:buNone/>
            </a:pPr>
            <a:r>
              <a:rPr lang="en-US" altLang="en-US" sz="1600" b="1" dirty="0">
                <a:solidFill>
                  <a:srgbClr val="002060"/>
                </a:solidFill>
                <a:latin typeface="Open Sans" charset="0"/>
                <a:ea typeface="Open Sans" charset="0"/>
                <a:cs typeface="Open Sans" charset="0"/>
              </a:rPr>
              <a:t>Харасмент</a:t>
            </a:r>
            <a:r>
              <a:rPr lang="en-US" altLang="ru-RU" sz="1600" dirty="0">
                <a:solidFill>
                  <a:srgbClr val="002060"/>
                </a:solidFill>
                <a:latin typeface="Open Sans" charset="0"/>
                <a:ea typeface="Open Sans" charset="0"/>
                <a:cs typeface="Open Sans" charset="0"/>
              </a:rPr>
              <a:t> – </a:t>
            </a:r>
            <a:r>
              <a:rPr lang="en-US" altLang="en-US" sz="1600" dirty="0">
                <a:solidFill>
                  <a:srgbClr val="002060"/>
                </a:solidFill>
                <a:latin typeface="Open Sans" charset="0"/>
                <a:ea typeface="Open Sans" charset="0"/>
                <a:cs typeface="Open Sans" charset="0"/>
              </a:rPr>
              <a:t>це</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форма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дискримінації</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яка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включає</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будь</a:t>
            </a:r>
            <a:r>
              <a:rPr lang="en-US" altLang="ru-RU" sz="1600" dirty="0">
                <a:solidFill>
                  <a:srgbClr val="002060"/>
                </a:solidFill>
                <a:latin typeface="Open Sans" charset="0"/>
                <a:ea typeface="Open Sans" charset="0"/>
                <a:cs typeface="Open Sans" charset="0"/>
              </a:rPr>
              <a:t>-</a:t>
            </a:r>
            <a:r>
              <a:rPr lang="en-US" altLang="en-US" sz="1600" dirty="0">
                <a:solidFill>
                  <a:srgbClr val="002060"/>
                </a:solidFill>
                <a:latin typeface="Open Sans" charset="0"/>
                <a:ea typeface="Open Sans" charset="0"/>
                <a:cs typeface="Open Sans" charset="0"/>
              </a:rPr>
              <a:t>яку</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небажану</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та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настирливу</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фізичну</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і</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словесну</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поведінку</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що</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ображає</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або</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принижує</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людину</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або</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порушує</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недоторканність</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її</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приватного</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життя</a:t>
            </a:r>
            <a:r>
              <a:rPr lang="en-US" altLang="ru-RU" sz="1600" dirty="0">
                <a:solidFill>
                  <a:srgbClr val="002060"/>
                </a:solidFill>
                <a:latin typeface="Open Sans" charset="0"/>
                <a:ea typeface="Open Sans" charset="0"/>
                <a:cs typeface="Open Sans" charset="0"/>
              </a:rPr>
              <a:t>.</a:t>
            </a:r>
            <a:endParaRPr lang="en-US" altLang="ru-RU" sz="1600" dirty="0">
              <a:solidFill>
                <a:srgbClr val="002060"/>
              </a:solidFill>
              <a:latin typeface="Open Sans" charset="0"/>
              <a:ea typeface="Open Sans" charset="0"/>
              <a:cs typeface="Open Sans" charset="0"/>
            </a:endParaRPr>
          </a:p>
          <a:p>
            <a:pPr marL="0" indent="0" algn="just">
              <a:lnSpc>
                <a:spcPct val="100000"/>
              </a:lnSpc>
              <a:buSzTx/>
              <a:buNone/>
            </a:pPr>
            <a:r>
              <a:rPr lang="en-US" altLang="ru-RU" sz="1600" dirty="0">
                <a:solidFill>
                  <a:srgbClr val="002060"/>
                </a:solidFill>
                <a:latin typeface="Open Sans" charset="0"/>
                <a:ea typeface="Open Sans" charset="0"/>
                <a:cs typeface="Open Sans" charset="0"/>
              </a:rPr>
              <a:t> </a:t>
            </a:r>
            <a:endParaRPr lang="en-US" altLang="ru-RU" sz="1600" dirty="0">
              <a:solidFill>
                <a:srgbClr val="002060"/>
              </a:solidFill>
              <a:latin typeface="Open Sans" charset="0"/>
              <a:ea typeface="Open Sans" charset="0"/>
              <a:cs typeface="Open Sans" charset="0"/>
            </a:endParaRPr>
          </a:p>
          <a:p>
            <a:pPr marL="0" indent="0" algn="just">
              <a:lnSpc>
                <a:spcPct val="100000"/>
              </a:lnSpc>
              <a:buSzTx/>
              <a:buNone/>
            </a:pPr>
            <a:r>
              <a:rPr lang="en-US" altLang="en-US" sz="1600" b="1" dirty="0">
                <a:solidFill>
                  <a:srgbClr val="002060"/>
                </a:solidFill>
                <a:latin typeface="Open Sans" charset="0"/>
                <a:ea typeface="Open Sans" charset="0"/>
                <a:cs typeface="Open Sans" charset="0"/>
              </a:rPr>
              <a:t>Харасмент</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на</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роботі</a:t>
            </a:r>
            <a:r>
              <a:rPr lang="en-US" altLang="ru-RU" sz="1600" dirty="0">
                <a:solidFill>
                  <a:srgbClr val="002060"/>
                </a:solidFill>
                <a:latin typeface="Open Sans" charset="0"/>
                <a:ea typeface="Open Sans" charset="0"/>
                <a:cs typeface="Open Sans" charset="0"/>
              </a:rPr>
              <a:t> - </a:t>
            </a:r>
            <a:r>
              <a:rPr lang="en-US" altLang="en-US" sz="1600" dirty="0">
                <a:solidFill>
                  <a:srgbClr val="002060"/>
                </a:solidFill>
                <a:latin typeface="Open Sans" charset="0"/>
                <a:ea typeface="Open Sans" charset="0"/>
                <a:cs typeface="Open Sans" charset="0"/>
              </a:rPr>
              <a:t>це</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будь</a:t>
            </a:r>
            <a:r>
              <a:rPr lang="en-US" altLang="ru-RU" sz="1600" dirty="0">
                <a:solidFill>
                  <a:srgbClr val="002060"/>
                </a:solidFill>
                <a:latin typeface="Open Sans" charset="0"/>
                <a:ea typeface="Open Sans" charset="0"/>
                <a:cs typeface="Open Sans" charset="0"/>
              </a:rPr>
              <a:t>-</a:t>
            </a:r>
            <a:r>
              <a:rPr lang="en-US" altLang="en-US" sz="1600" dirty="0">
                <a:solidFill>
                  <a:srgbClr val="002060"/>
                </a:solidFill>
                <a:latin typeface="Open Sans" charset="0"/>
                <a:ea typeface="Open Sans" charset="0"/>
                <a:cs typeface="Open Sans" charset="0"/>
              </a:rPr>
              <a:t>яка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образлива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принизлива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або</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загрозлива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поведінка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спрямована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на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працівника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яка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порушує</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його</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особисті</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кордони</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та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створює</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вороже</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робоче</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середовище</a:t>
            </a:r>
            <a:r>
              <a:rPr lang="en-US" altLang="ru-RU" sz="1600" dirty="0">
                <a:solidFill>
                  <a:srgbClr val="002060"/>
                </a:solidFill>
                <a:latin typeface="Open Sans" charset="0"/>
                <a:ea typeface="Open Sans" charset="0"/>
                <a:cs typeface="Open Sans" charset="0"/>
              </a:rPr>
              <a:t>.</a:t>
            </a:r>
            <a:r>
              <a:rPr lang="" altLang="en-US"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Він</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може</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бути</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як</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сексуального</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характеру</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небажані</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дотики</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коментарі</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пропозиції</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так</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і</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психологічним</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приниження</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маніпуляції</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ізоляція</a:t>
            </a:r>
            <a:r>
              <a:rPr lang="en-US" altLang="ru-RU" sz="1600" dirty="0">
                <a:solidFill>
                  <a:srgbClr val="002060"/>
                </a:solidFill>
                <a:latin typeface="Open Sans" charset="0"/>
                <a:ea typeface="Open Sans" charset="0"/>
                <a:cs typeface="Open Sans" charset="0"/>
              </a:rPr>
              <a:t>).</a:t>
            </a:r>
            <a:endParaRPr lang="en-US" altLang="ru-RU" sz="1600" dirty="0">
              <a:solidFill>
                <a:srgbClr val="002060"/>
              </a:solidFill>
              <a:latin typeface="Open Sans" charset="0"/>
              <a:ea typeface="Open Sans" charset="0"/>
              <a:cs typeface="Open Sans" charset="0"/>
            </a:endParaRPr>
          </a:p>
          <a:p>
            <a:pPr marL="0" indent="0" algn="just">
              <a:lnSpc>
                <a:spcPct val="100000"/>
              </a:lnSpc>
              <a:buSzTx/>
              <a:buNone/>
            </a:pPr>
            <a:r>
              <a:rPr lang="" altLang="en-US" sz="1600" dirty="0">
                <a:solidFill>
                  <a:srgbClr val="002060"/>
                </a:solidFill>
                <a:latin typeface="Open Sans" charset="0"/>
                <a:ea typeface="Open Sans" charset="0"/>
                <a:cs typeface="Open Sans" charset="0"/>
              </a:rPr>
              <a:t> </a:t>
            </a:r>
            <a:endParaRPr lang="" altLang="en-US" sz="1600" dirty="0">
              <a:solidFill>
                <a:srgbClr val="002060"/>
              </a:solidFill>
              <a:latin typeface="Open Sans" charset="0"/>
              <a:ea typeface="Open Sans" charset="0"/>
              <a:cs typeface="Open Sans" charset="0"/>
            </a:endParaRPr>
          </a:p>
          <a:p>
            <a:pPr marL="0" indent="0" algn="just">
              <a:lnSpc>
                <a:spcPct val="100000"/>
              </a:lnSpc>
              <a:buSzTx/>
              <a:buNone/>
            </a:pPr>
            <a:r>
              <a:rPr lang="en-US" altLang="en-US" sz="1600" i="1" u="sng" dirty="0">
                <a:solidFill>
                  <a:srgbClr val="002060"/>
                </a:solidFill>
                <a:latin typeface="Open Sans" charset="0"/>
                <a:ea typeface="Open Sans" charset="0"/>
                <a:cs typeface="Open Sans" charset="0"/>
              </a:rPr>
              <a:t>Сексуальний</a:t>
            </a:r>
            <a:r>
              <a:rPr lang="en-US" altLang="ru-RU" sz="1600" i="1" u="sng" dirty="0">
                <a:solidFill>
                  <a:srgbClr val="002060"/>
                </a:solidFill>
                <a:latin typeface="Open Sans" charset="0"/>
                <a:ea typeface="Open Sans" charset="0"/>
                <a:cs typeface="Open Sans" charset="0"/>
              </a:rPr>
              <a:t> </a:t>
            </a:r>
            <a:r>
              <a:rPr lang="en-US" altLang="en-US" sz="1600" i="1" u="sng" dirty="0">
                <a:solidFill>
                  <a:srgbClr val="002060"/>
                </a:solidFill>
                <a:latin typeface="Open Sans" charset="0"/>
                <a:ea typeface="Open Sans" charset="0"/>
                <a:cs typeface="Open Sans" charset="0"/>
              </a:rPr>
              <a:t>харасмент</a:t>
            </a:r>
            <a:r>
              <a:rPr lang="en-US" altLang="ru-RU" sz="1600" i="1" u="sng" dirty="0">
                <a:solidFill>
                  <a:srgbClr val="002060"/>
                </a:solidFill>
                <a:latin typeface="Open Sans" charset="0"/>
                <a:ea typeface="Open Sans" charset="0"/>
                <a:cs typeface="Open Sans" charset="0"/>
              </a:rPr>
              <a:t>:</a:t>
            </a:r>
            <a:r>
              <a:rPr lang="" altLang="en-US"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Небажані</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дотики</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поцілунки</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обійми</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коментарі</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з</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сексуальним</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підтекстом</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непристойні</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жарти</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запитання</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про</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інтимне</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життя</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надмірні</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компліменти</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зовнішності</a:t>
            </a:r>
            <a:r>
              <a:rPr lang="en-US" altLang="ru-RU" sz="1600" i="1" dirty="0">
                <a:solidFill>
                  <a:srgbClr val="002060"/>
                </a:solidFill>
                <a:latin typeface="Open Sans" charset="0"/>
                <a:ea typeface="Open Sans" charset="0"/>
                <a:cs typeface="Open Sans" charset="0"/>
              </a:rPr>
              <a:t>.</a:t>
            </a:r>
            <a:endParaRPr lang="en-US" altLang="ru-RU" sz="1600" i="1" dirty="0">
              <a:solidFill>
                <a:srgbClr val="002060"/>
              </a:solidFill>
              <a:latin typeface="Open Sans" charset="0"/>
              <a:ea typeface="Open Sans" charset="0"/>
              <a:cs typeface="Open Sans" charset="0"/>
            </a:endParaRPr>
          </a:p>
          <a:p>
            <a:pPr marL="0" indent="0" algn="just">
              <a:lnSpc>
                <a:spcPct val="100000"/>
              </a:lnSpc>
              <a:buSzTx/>
              <a:buNone/>
            </a:pPr>
            <a:r>
              <a:rPr lang="en-US" altLang="en-US" sz="1600" i="1" u="sng" dirty="0">
                <a:solidFill>
                  <a:srgbClr val="002060"/>
                </a:solidFill>
                <a:latin typeface="Open Sans" charset="0"/>
                <a:ea typeface="Open Sans" charset="0"/>
                <a:cs typeface="Open Sans" charset="0"/>
              </a:rPr>
              <a:t>Психологічний</a:t>
            </a:r>
            <a:r>
              <a:rPr lang="en-US" altLang="ru-RU" sz="1600" i="1" u="sng" dirty="0">
                <a:solidFill>
                  <a:srgbClr val="002060"/>
                </a:solidFill>
                <a:latin typeface="Open Sans" charset="0"/>
                <a:ea typeface="Open Sans" charset="0"/>
                <a:cs typeface="Open Sans" charset="0"/>
              </a:rPr>
              <a:t> </a:t>
            </a:r>
            <a:r>
              <a:rPr lang="en-US" altLang="en-US" sz="1600" i="1" u="sng" dirty="0">
                <a:solidFill>
                  <a:srgbClr val="002060"/>
                </a:solidFill>
                <a:latin typeface="Open Sans" charset="0"/>
                <a:ea typeface="Open Sans" charset="0"/>
                <a:cs typeface="Open Sans" charset="0"/>
              </a:rPr>
              <a:t>харасмент</a:t>
            </a:r>
            <a:r>
              <a:rPr lang="en-US" altLang="ru-RU" sz="1600" i="1" u="sng" dirty="0">
                <a:solidFill>
                  <a:srgbClr val="002060"/>
                </a:solidFill>
                <a:latin typeface="Open Sans" charset="0"/>
                <a:ea typeface="Open Sans" charset="0"/>
                <a:cs typeface="Open Sans" charset="0"/>
              </a:rPr>
              <a:t>:</a:t>
            </a:r>
            <a:r>
              <a:rPr lang="" altLang="en-US"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Постійні</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приниження</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критику</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глузування</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погрози</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соціальну</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ізоляцію</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бойкотування</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маніпуляції</a:t>
            </a:r>
            <a:r>
              <a:rPr lang="en-US" altLang="ru-RU" sz="1600" i="1" dirty="0">
                <a:solidFill>
                  <a:srgbClr val="002060"/>
                </a:solidFill>
                <a:latin typeface="Open Sans" charset="0"/>
                <a:ea typeface="Open Sans" charset="0"/>
                <a:cs typeface="Open Sans" charset="0"/>
              </a:rPr>
              <a:t>.</a:t>
            </a:r>
            <a:r>
              <a:rPr lang="" altLang="en-US" sz="1600" i="1" dirty="0">
                <a:solidFill>
                  <a:srgbClr val="002060"/>
                </a:solidFill>
                <a:latin typeface="Open Sans" charset="0"/>
                <a:ea typeface="Open Sans" charset="0"/>
                <a:cs typeface="Open Sans" charset="0"/>
              </a:rPr>
              <a:t> </a:t>
            </a:r>
            <a:endParaRPr lang="" altLang="en-US" sz="1600" i="1" dirty="0">
              <a:solidFill>
                <a:srgbClr val="002060"/>
              </a:solidFill>
              <a:latin typeface="Open Sans" charset="0"/>
              <a:ea typeface="Open Sans" charset="0"/>
              <a:cs typeface="Open Sans" charset="0"/>
            </a:endParaRPr>
          </a:p>
          <a:p>
            <a:pPr marL="0" indent="0" algn="just">
              <a:lnSpc>
                <a:spcPct val="100000"/>
              </a:lnSpc>
              <a:buSzTx/>
              <a:buNone/>
            </a:pPr>
            <a:r>
              <a:rPr lang="en-US" altLang="en-US" sz="1600" i="1" u="sng" dirty="0">
                <a:solidFill>
                  <a:srgbClr val="002060"/>
                </a:solidFill>
                <a:latin typeface="Open Sans" charset="0"/>
                <a:ea typeface="Open Sans" charset="0"/>
                <a:cs typeface="Open Sans" charset="0"/>
              </a:rPr>
              <a:t>Дискримінація</a:t>
            </a:r>
            <a:r>
              <a:rPr lang="en-US" altLang="ru-RU" sz="1600" i="1" u="sng" dirty="0">
                <a:solidFill>
                  <a:srgbClr val="002060"/>
                </a:solidFill>
                <a:latin typeface="Open Sans" charset="0"/>
                <a:ea typeface="Open Sans" charset="0"/>
                <a:cs typeface="Open Sans" charset="0"/>
              </a:rPr>
              <a:t>:</a:t>
            </a:r>
            <a:r>
              <a:rPr lang="" altLang="en-US"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Створення</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ворожої</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атмосфери</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на</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основі</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раси</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статі</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національності</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релігії</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віку</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або</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інших</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ознак</a:t>
            </a:r>
            <a:r>
              <a:rPr lang="en-US" altLang="ru-RU" sz="1600" i="1" dirty="0">
                <a:solidFill>
                  <a:srgbClr val="002060"/>
                </a:solidFill>
                <a:latin typeface="Open Sans" charset="0"/>
                <a:ea typeface="Open Sans" charset="0"/>
                <a:cs typeface="Open Sans" charset="0"/>
              </a:rPr>
              <a:t>.</a:t>
            </a:r>
            <a:endParaRPr lang="en-US" altLang="ru-RU" sz="1600" i="1" dirty="0">
              <a:solidFill>
                <a:srgbClr val="002060"/>
              </a:solidFill>
              <a:latin typeface="Open Sans" charset="0"/>
              <a:ea typeface="Open Sans" charset="0"/>
              <a:cs typeface="Open Sans"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942975" y="666115"/>
            <a:ext cx="7889240" cy="572770"/>
          </a:xfrm>
        </p:spPr>
        <p:txBody>
          <a:bodyPr>
            <a:normAutofit fontScale="90000"/>
          </a:bodyPr>
          <a:p>
            <a:pPr algn="l"/>
            <a:r>
              <a:rPr lang="uk-UA" sz="2220" b="1" dirty="0">
                <a:solidFill>
                  <a:schemeClr val="accent1">
                    <a:lumMod val="50000"/>
                  </a:schemeClr>
                </a:solidFill>
                <a:latin typeface="Open Sans" charset="0"/>
                <a:ea typeface="Open Sans" charset="0"/>
                <a:cs typeface="Open Sans" charset="0"/>
                <a:sym typeface="+mn-ea"/>
              </a:rPr>
              <a:t>На які прояви дискримінації жінки й чоловіка можна очікувати на робочому місці?</a:t>
            </a:r>
            <a:endParaRPr lang="uk-UA" sz="2220" b="1" dirty="0">
              <a:solidFill>
                <a:schemeClr val="accent1">
                  <a:lumMod val="50000"/>
                </a:schemeClr>
              </a:solidFill>
              <a:latin typeface="Open Sans" charset="0"/>
              <a:ea typeface="Open Sans" charset="0"/>
              <a:cs typeface="Open Sans" charset="0"/>
              <a:sym typeface="+mn-ea"/>
            </a:endParaRPr>
          </a:p>
        </p:txBody>
      </p:sp>
      <p:sp>
        <p:nvSpPr>
          <p:cNvPr id="3" name="Замещающий текст 2"/>
          <p:cNvSpPr>
            <a:spLocks noGrp="1"/>
          </p:cNvSpPr>
          <p:nvPr>
            <p:ph type="body" idx="1"/>
          </p:nvPr>
        </p:nvSpPr>
        <p:spPr/>
        <p:txBody>
          <a:bodyPr>
            <a:normAutofit/>
          </a:bodyPr>
          <a:p>
            <a:pPr marL="114300" indent="0">
              <a:buNone/>
            </a:pPr>
            <a:r>
              <a:rPr lang="ru-RU" altLang="en-US"/>
              <a:t> </a:t>
            </a:r>
            <a:endParaRPr lang="ru-RU" altLang="en-US"/>
          </a:p>
          <a:p>
            <a:pPr marL="0" algn="just">
              <a:lnSpc>
                <a:spcPct val="100000"/>
              </a:lnSpc>
              <a:buSzTx/>
              <a:buNone/>
            </a:pPr>
            <a:r>
              <a:rPr lang="uk-UA" sz="1400" b="1" dirty="0" smtClean="0">
                <a:solidFill>
                  <a:srgbClr val="002060"/>
                </a:solidFill>
                <a:latin typeface="Open Sans" charset="0"/>
                <a:ea typeface="Open Sans" charset="0"/>
                <a:cs typeface="Open Sans" charset="0"/>
              </a:rPr>
              <a:t>«Липка підлога» – </a:t>
            </a:r>
            <a:r>
              <a:rPr lang="uk-UA" sz="1400" dirty="0" smtClean="0">
                <a:solidFill>
                  <a:srgbClr val="002060"/>
                </a:solidFill>
                <a:latin typeface="Open Sans" charset="0"/>
                <a:ea typeface="Open Sans" charset="0"/>
                <a:cs typeface="Open Sans" charset="0"/>
              </a:rPr>
              <a:t>низькі заробітні плати, які залишають мало шансів піднятися вище.</a:t>
            </a:r>
            <a:endParaRPr lang="uk-UA" sz="1400" dirty="0" smtClean="0">
              <a:solidFill>
                <a:srgbClr val="002060"/>
              </a:solidFill>
              <a:latin typeface="Open Sans" charset="0"/>
              <a:ea typeface="Open Sans" charset="0"/>
              <a:cs typeface="Open Sans" charset="0"/>
            </a:endParaRPr>
          </a:p>
          <a:p>
            <a:pPr marL="0" algn="just">
              <a:lnSpc>
                <a:spcPct val="100000"/>
              </a:lnSpc>
              <a:buSzTx/>
              <a:buNone/>
            </a:pPr>
            <a:r>
              <a:rPr lang="uk-UA" sz="1400" dirty="0" smtClean="0">
                <a:solidFill>
                  <a:srgbClr val="002060"/>
                </a:solidFill>
                <a:latin typeface="Open Sans" charset="0"/>
                <a:ea typeface="Open Sans" charset="0"/>
                <a:cs typeface="Open Sans" charset="0"/>
              </a:rPr>
              <a:t> </a:t>
            </a:r>
            <a:endParaRPr lang="uk-UA" sz="1400" dirty="0" smtClean="0">
              <a:solidFill>
                <a:srgbClr val="002060"/>
              </a:solidFill>
              <a:latin typeface="Open Sans" charset="0"/>
              <a:ea typeface="Open Sans" charset="0"/>
              <a:cs typeface="Open Sans" charset="0"/>
            </a:endParaRPr>
          </a:p>
          <a:p>
            <a:pPr marL="0" algn="just">
              <a:lnSpc>
                <a:spcPct val="100000"/>
              </a:lnSpc>
              <a:buSzTx/>
              <a:buNone/>
            </a:pPr>
            <a:r>
              <a:rPr lang="uk-UA" sz="1400" b="1" dirty="0" smtClean="0">
                <a:solidFill>
                  <a:srgbClr val="002060"/>
                </a:solidFill>
                <a:latin typeface="Open Sans" charset="0"/>
                <a:ea typeface="Open Sans" charset="0"/>
                <a:cs typeface="Open Sans" charset="0"/>
              </a:rPr>
              <a:t>«Скляна стеля» – </a:t>
            </a:r>
            <a:r>
              <a:rPr lang="uk-UA" sz="1400" dirty="0" smtClean="0">
                <a:solidFill>
                  <a:srgbClr val="002060"/>
                </a:solidFill>
                <a:latin typeface="Open Sans" charset="0"/>
                <a:ea typeface="Open Sans" charset="0"/>
                <a:cs typeface="Open Sans" charset="0"/>
              </a:rPr>
              <a:t>сто</a:t>
            </a:r>
            <a:r>
              <a:rPr lang="uk-UA" sz="1400" dirty="0" smtClean="0">
                <a:solidFill>
                  <a:srgbClr val="002060"/>
                </a:solidFill>
                <a:latin typeface="Open Sans" charset="0"/>
                <a:ea typeface="Open Sans" charset="0"/>
                <a:cs typeface="Open Sans" charset="0"/>
              </a:rPr>
              <a:t>суються тих стереотипів, які начебто не створюють помітні бар’єри, проте і не дають можливості просуватися вперед.</a:t>
            </a:r>
            <a:r>
              <a:rPr lang="uk-UA" sz="1400" b="1" dirty="0" smtClean="0">
                <a:solidFill>
                  <a:srgbClr val="002060"/>
                </a:solidFill>
                <a:latin typeface="Open Sans" charset="0"/>
                <a:ea typeface="Open Sans" charset="0"/>
                <a:cs typeface="Open Sans" charset="0"/>
              </a:rPr>
              <a:t> </a:t>
            </a:r>
            <a:endParaRPr lang="uk-UA" sz="1400" b="1" dirty="0" smtClean="0">
              <a:solidFill>
                <a:srgbClr val="002060"/>
              </a:solidFill>
              <a:latin typeface="Open Sans" charset="0"/>
              <a:ea typeface="Open Sans" charset="0"/>
              <a:cs typeface="Open Sans" charset="0"/>
            </a:endParaRPr>
          </a:p>
          <a:p>
            <a:pPr marL="0" algn="just">
              <a:lnSpc>
                <a:spcPct val="100000"/>
              </a:lnSpc>
              <a:buSzTx/>
              <a:buNone/>
            </a:pPr>
            <a:endParaRPr lang="uk-UA" sz="1400" b="1" dirty="0" smtClean="0">
              <a:solidFill>
                <a:srgbClr val="002060"/>
              </a:solidFill>
              <a:latin typeface="Open Sans" charset="0"/>
              <a:ea typeface="Open Sans" charset="0"/>
              <a:cs typeface="Open Sans" charset="0"/>
            </a:endParaRPr>
          </a:p>
          <a:p>
            <a:pPr marL="0" algn="just">
              <a:lnSpc>
                <a:spcPct val="100000"/>
              </a:lnSpc>
              <a:buSzTx/>
              <a:buNone/>
            </a:pPr>
            <a:r>
              <a:rPr lang="uk-UA" sz="1400" b="1" dirty="0" smtClean="0">
                <a:solidFill>
                  <a:srgbClr val="002060"/>
                </a:solidFill>
                <a:latin typeface="Open Sans" charset="0"/>
                <a:ea typeface="Open Sans" charset="0"/>
                <a:cs typeface="Open Sans" charset="0"/>
              </a:rPr>
              <a:t>«Скляні стіни» – </a:t>
            </a:r>
            <a:r>
              <a:rPr lang="uk-UA" sz="1400" dirty="0" smtClean="0">
                <a:solidFill>
                  <a:srgbClr val="002060"/>
                </a:solidFill>
                <a:latin typeface="Open Sans" charset="0"/>
                <a:ea typeface="Open Sans" charset="0"/>
                <a:cs typeface="Open Sans" charset="0"/>
              </a:rPr>
              <a:t>горизонтальна гендерна сегрегація праці, коли жінки мають менший доступ до професій та видів діяльності, які забезпечують надалі значне вертикальне кар’єрне зростання. «Скляні стіни» сприяють концентрації жінок у тих галузях, які є менш прибутковими, надають менший доступ до фінансових та економічних ресурсів і тому забезпечують менший доступ до владних структур.</a:t>
            </a:r>
            <a:r>
              <a:rPr lang="uk-UA" sz="1400" b="1" dirty="0" smtClean="0">
                <a:solidFill>
                  <a:srgbClr val="002060"/>
                </a:solidFill>
                <a:latin typeface="Open Sans" charset="0"/>
                <a:ea typeface="Open Sans" charset="0"/>
                <a:cs typeface="Open Sans" charset="0"/>
              </a:rPr>
              <a:t> </a:t>
            </a:r>
            <a:endParaRPr lang="uk-UA" sz="1400" b="1" dirty="0" smtClean="0">
              <a:solidFill>
                <a:srgbClr val="002060"/>
              </a:solidFill>
              <a:latin typeface="Open Sans" charset="0"/>
              <a:ea typeface="Open Sans" charset="0"/>
              <a:cs typeface="Open Sans" charset="0"/>
            </a:endParaRPr>
          </a:p>
          <a:p>
            <a:pPr marL="0" algn="just">
              <a:lnSpc>
                <a:spcPct val="100000"/>
              </a:lnSpc>
              <a:buSzTx/>
              <a:buNone/>
            </a:pPr>
            <a:endParaRPr lang="uk-UA" sz="1400" b="1" dirty="0" smtClean="0">
              <a:solidFill>
                <a:srgbClr val="002060"/>
              </a:solidFill>
              <a:latin typeface="Open Sans" charset="0"/>
              <a:ea typeface="Open Sans" charset="0"/>
              <a:cs typeface="Open Sans" charset="0"/>
            </a:endParaRPr>
          </a:p>
          <a:p>
            <a:pPr marL="0" algn="just">
              <a:lnSpc>
                <a:spcPct val="100000"/>
              </a:lnSpc>
              <a:buSzTx/>
              <a:buNone/>
            </a:pPr>
            <a:r>
              <a:rPr lang="uk-UA" sz="1400" b="1" dirty="0" smtClean="0">
                <a:solidFill>
                  <a:srgbClr val="002060"/>
                </a:solidFill>
                <a:latin typeface="Open Sans" charset="0"/>
                <a:ea typeface="Open Sans" charset="0"/>
                <a:cs typeface="Open Sans" charset="0"/>
              </a:rPr>
              <a:t>«Скляний підвал» –</a:t>
            </a:r>
            <a:r>
              <a:rPr lang="uk-UA" sz="1400" dirty="0" smtClean="0">
                <a:solidFill>
                  <a:srgbClr val="002060"/>
                </a:solidFill>
                <a:latin typeface="Open Sans" charset="0"/>
                <a:ea typeface="Open Sans" charset="0"/>
                <a:cs typeface="Open Sans" charset="0"/>
              </a:rPr>
              <a:t> умови, за яких чоловіки виконують ризиковані та небезпечні роботи.</a:t>
            </a:r>
            <a:endParaRPr lang="uk-UA" sz="1400" dirty="0" smtClean="0">
              <a:solidFill>
                <a:srgbClr val="002060"/>
              </a:solidFill>
              <a:latin typeface="Open Sans" charset="0"/>
              <a:ea typeface="Open Sans" charset="0"/>
              <a:cs typeface="Open Sans"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1037590" y="445135"/>
            <a:ext cx="7794625" cy="572770"/>
          </a:xfrm>
        </p:spPr>
        <p:txBody>
          <a:bodyPr>
            <a:normAutofit fontScale="90000"/>
          </a:bodyPr>
          <a:p>
            <a:pPr algn="l"/>
            <a:r>
              <a:rPr lang="uk-UA" sz="2000" b="1" dirty="0">
                <a:solidFill>
                  <a:schemeClr val="accent1">
                    <a:lumMod val="50000"/>
                  </a:schemeClr>
                </a:solidFill>
                <a:latin typeface="Open Sans" charset="0"/>
                <a:ea typeface="Open Sans" charset="0"/>
                <a:cs typeface="Open Sans" charset="0"/>
              </a:rPr>
              <a:t>Гендерне насильство як крайній прояв гендерної дискримінації</a:t>
            </a:r>
            <a:endParaRPr lang="uk-UA" altLang="ru-RU" sz="2000" b="1"/>
          </a:p>
        </p:txBody>
      </p:sp>
      <p:sp>
        <p:nvSpPr>
          <p:cNvPr id="3" name="Замещающий текст 2"/>
          <p:cNvSpPr>
            <a:spLocks noGrp="1"/>
          </p:cNvSpPr>
          <p:nvPr>
            <p:ph type="body" idx="1"/>
          </p:nvPr>
        </p:nvSpPr>
        <p:spPr/>
        <p:txBody>
          <a:bodyPr/>
          <a:p>
            <a:pPr marL="114300" indent="0" algn="just">
              <a:buNone/>
            </a:pPr>
            <a:r>
              <a:rPr lang="uk-UA" sz="1600" b="1" dirty="0">
                <a:solidFill>
                  <a:srgbClr val="002060"/>
                </a:solidFill>
                <a:latin typeface="Open Sans" charset="0"/>
                <a:ea typeface="Open Sans" charset="0"/>
                <a:cs typeface="Open Sans" charset="0"/>
              </a:rPr>
              <a:t>Гендерно зумовлене насильство є крайнім проявом гендерної дискримінації.</a:t>
            </a:r>
            <a:endParaRPr lang="uk-UA" sz="1600" b="1" dirty="0">
              <a:solidFill>
                <a:srgbClr val="002060"/>
              </a:solidFill>
              <a:latin typeface="Open Sans" charset="0"/>
              <a:ea typeface="Open Sans" charset="0"/>
              <a:cs typeface="Open Sans" charset="0"/>
            </a:endParaRPr>
          </a:p>
          <a:p>
            <a:pPr marL="114300" indent="0" algn="just">
              <a:buNone/>
            </a:pPr>
            <a:endParaRPr lang="uk-UA" sz="1600" b="1" dirty="0">
              <a:solidFill>
                <a:srgbClr val="002060"/>
              </a:solidFill>
              <a:latin typeface="Open Sans" charset="0"/>
              <a:ea typeface="Open Sans" charset="0"/>
              <a:cs typeface="Open Sans" charset="0"/>
            </a:endParaRPr>
          </a:p>
          <a:p>
            <a:pPr marL="114300" indent="0" algn="just">
              <a:buNone/>
            </a:pPr>
            <a:r>
              <a:rPr lang="uk-UA" sz="1600" b="1" dirty="0">
                <a:solidFill>
                  <a:srgbClr val="002060"/>
                </a:solidFill>
                <a:latin typeface="Open Sans" charset="0"/>
                <a:ea typeface="Open Sans" charset="0"/>
                <a:cs typeface="Open Sans" charset="0"/>
              </a:rPr>
              <a:t>Гендерно зумовлене насильство – </a:t>
            </a:r>
            <a:r>
              <a:rPr lang="uk-UA" sz="1600" dirty="0">
                <a:solidFill>
                  <a:srgbClr val="002060"/>
                </a:solidFill>
                <a:latin typeface="Open Sans" charset="0"/>
                <a:ea typeface="Open Sans" charset="0"/>
                <a:cs typeface="Open Sans" charset="0"/>
              </a:rPr>
              <a:t>це насильство, яке чиниться над особою тому, що вона належить до тієї чи іншої статі. </a:t>
            </a:r>
            <a:endParaRPr lang="uk-UA" sz="1600" dirty="0">
              <a:solidFill>
                <a:srgbClr val="002060"/>
              </a:solidFill>
              <a:latin typeface="Open Sans" charset="0"/>
              <a:ea typeface="Open Sans" charset="0"/>
              <a:cs typeface="Open Sans" charset="0"/>
            </a:endParaRPr>
          </a:p>
          <a:p>
            <a:pPr marL="114300" indent="0">
              <a:buNone/>
            </a:pPr>
            <a:endParaRPr lang="uk-UA" sz="1600" dirty="0">
              <a:solidFill>
                <a:srgbClr val="002060"/>
              </a:solidFill>
              <a:latin typeface="Open Sans" charset="0"/>
              <a:ea typeface="Open Sans" charset="0"/>
              <a:cs typeface="Open Sans" charset="0"/>
            </a:endParaRPr>
          </a:p>
          <a:p>
            <a:pPr marL="114300" indent="0" algn="just">
              <a:buNone/>
            </a:pPr>
            <a:r>
              <a:rPr lang="uk-UA" sz="1600" dirty="0">
                <a:solidFill>
                  <a:srgbClr val="002060"/>
                </a:solidFill>
                <a:latin typeface="Open Sans" charset="0"/>
                <a:ea typeface="Open Sans" charset="0"/>
                <a:cs typeface="Open Sans" charset="0"/>
              </a:rPr>
              <a:t>Гендерно зумовлене насильство виникає як наслідок нерівних владних стосунків між жінками та чоловіками. Воно стосується (але не вичерпується) фізичної, сексуальної, економічної та психологічної шкоди включно із залякуванням, стражданнями, примусом і/чи позбавленням свободи в сім’ї або в суспільстві взагалі.</a:t>
            </a:r>
            <a:endParaRPr lang="uk-UA" sz="1600" dirty="0">
              <a:solidFill>
                <a:srgbClr val="002060"/>
              </a:solidFill>
              <a:latin typeface="Open Sans" charset="0"/>
              <a:ea typeface="Open Sans" charset="0"/>
              <a:cs typeface="Open Sans"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r>
              <a:rPr lang="uk-UA" sz="2000" b="1" dirty="0">
                <a:solidFill>
                  <a:schemeClr val="accent1">
                    <a:lumMod val="50000"/>
                  </a:schemeClr>
                </a:solidFill>
                <a:latin typeface="Open Sans" charset="0"/>
                <a:ea typeface="Open Sans" charset="0"/>
                <a:cs typeface="Open Sans" charset="0"/>
                <a:sym typeface="+mn-ea"/>
              </a:rPr>
              <a:t>Наслідки ґендерної нерівності та дискримінації</a:t>
            </a:r>
            <a:br>
              <a:rPr lang="ru-RU" altLang="en-US"/>
            </a:br>
            <a:endParaRPr lang="ru-RU" altLang="en-US"/>
          </a:p>
        </p:txBody>
      </p:sp>
      <p:sp>
        <p:nvSpPr>
          <p:cNvPr id="3" name="Замещающий текст 2"/>
          <p:cNvSpPr>
            <a:spLocks noGrp="1"/>
          </p:cNvSpPr>
          <p:nvPr>
            <p:ph type="body" idx="1"/>
          </p:nvPr>
        </p:nvSpPr>
        <p:spPr/>
        <p:txBody>
          <a:bodyPr/>
          <a:p>
            <a:pPr marL="114300" indent="0">
              <a:buNone/>
            </a:pPr>
            <a:r>
              <a:rPr lang="uk-UA" sz="1600" dirty="0">
                <a:solidFill>
                  <a:srgbClr val="002060"/>
                </a:solidFill>
                <a:latin typeface="Open Sans" charset="0"/>
                <a:ea typeface="Open Sans" charset="0"/>
                <a:cs typeface="Open Sans" charset="0"/>
              </a:rPr>
              <a:t>– cкорочення середньої тривалості життя;</a:t>
            </a:r>
            <a:endParaRPr lang="uk-UA" sz="1600" dirty="0">
              <a:solidFill>
                <a:srgbClr val="002060"/>
              </a:solidFill>
              <a:latin typeface="Open Sans" charset="0"/>
              <a:ea typeface="Open Sans" charset="0"/>
              <a:cs typeface="Open Sans" charset="0"/>
            </a:endParaRPr>
          </a:p>
          <a:p>
            <a:pPr marL="114300" indent="0">
              <a:buNone/>
            </a:pPr>
            <a:r>
              <a:rPr lang="uk-UA" sz="1600" dirty="0">
                <a:solidFill>
                  <a:srgbClr val="002060"/>
                </a:solidFill>
                <a:latin typeface="Open Sans" charset="0"/>
                <a:ea typeface="Open Sans" charset="0"/>
                <a:cs typeface="Open Sans" charset="0"/>
              </a:rPr>
              <a:t>– збільшення смертності, особливо серед чоловіків;</a:t>
            </a:r>
            <a:endParaRPr lang="uk-UA" sz="1600" dirty="0">
              <a:solidFill>
                <a:srgbClr val="002060"/>
              </a:solidFill>
              <a:latin typeface="Open Sans" charset="0"/>
              <a:ea typeface="Open Sans" charset="0"/>
              <a:cs typeface="Open Sans" charset="0"/>
            </a:endParaRPr>
          </a:p>
          <a:p>
            <a:pPr marL="114300" indent="0">
              <a:buNone/>
            </a:pPr>
            <a:r>
              <a:rPr lang="uk-UA" sz="1600" dirty="0">
                <a:solidFill>
                  <a:srgbClr val="002060"/>
                </a:solidFill>
                <a:latin typeface="Open Sans" charset="0"/>
                <a:ea typeface="Open Sans" charset="0"/>
                <a:cs typeface="Open Sans" charset="0"/>
              </a:rPr>
              <a:t>– високий рівень домашнього насильства;</a:t>
            </a:r>
            <a:endParaRPr lang="uk-UA" sz="1600" dirty="0">
              <a:solidFill>
                <a:srgbClr val="002060"/>
              </a:solidFill>
              <a:latin typeface="Open Sans" charset="0"/>
              <a:ea typeface="Open Sans" charset="0"/>
              <a:cs typeface="Open Sans" charset="0"/>
            </a:endParaRPr>
          </a:p>
          <a:p>
            <a:pPr marL="114300" indent="0">
              <a:buNone/>
            </a:pPr>
            <a:r>
              <a:rPr lang="uk-UA" sz="1600" dirty="0">
                <a:solidFill>
                  <a:srgbClr val="002060"/>
                </a:solidFill>
                <a:latin typeface="Open Sans" charset="0"/>
                <a:ea typeface="Open Sans" charset="0"/>
                <a:cs typeface="Open Sans" charset="0"/>
              </a:rPr>
              <a:t>– торгівля людьми;</a:t>
            </a:r>
            <a:endParaRPr lang="uk-UA" sz="1600" dirty="0">
              <a:solidFill>
                <a:srgbClr val="002060"/>
              </a:solidFill>
              <a:latin typeface="Open Sans" charset="0"/>
              <a:ea typeface="Open Sans" charset="0"/>
              <a:cs typeface="Open Sans" charset="0"/>
            </a:endParaRPr>
          </a:p>
          <a:p>
            <a:pPr marL="114300" indent="0">
              <a:buNone/>
            </a:pPr>
            <a:r>
              <a:rPr lang="uk-UA" sz="1600" dirty="0">
                <a:solidFill>
                  <a:srgbClr val="002060"/>
                </a:solidFill>
                <a:latin typeface="Open Sans" charset="0"/>
                <a:ea typeface="Open Sans" charset="0"/>
                <a:cs typeface="Open Sans" charset="0"/>
              </a:rPr>
              <a:t>– високий рівень розлучень;</a:t>
            </a:r>
            <a:endParaRPr lang="uk-UA" sz="1600" dirty="0">
              <a:solidFill>
                <a:srgbClr val="002060"/>
              </a:solidFill>
              <a:latin typeface="Open Sans" charset="0"/>
              <a:ea typeface="Open Sans" charset="0"/>
              <a:cs typeface="Open Sans" charset="0"/>
            </a:endParaRPr>
          </a:p>
          <a:p>
            <a:pPr marL="114300" indent="0">
              <a:buNone/>
            </a:pPr>
            <a:r>
              <a:rPr lang="uk-UA" sz="1600" dirty="0">
                <a:solidFill>
                  <a:srgbClr val="002060"/>
                </a:solidFill>
                <a:latin typeface="Open Sans" charset="0"/>
                <a:ea typeface="Open Sans" charset="0"/>
                <a:cs typeface="Open Sans" charset="0"/>
              </a:rPr>
              <a:t>– погіршення стану здоров'я населення;</a:t>
            </a:r>
            <a:endParaRPr lang="uk-UA" sz="1600" dirty="0">
              <a:solidFill>
                <a:srgbClr val="002060"/>
              </a:solidFill>
              <a:latin typeface="Open Sans" charset="0"/>
              <a:ea typeface="Open Sans" charset="0"/>
              <a:cs typeface="Open Sans" charset="0"/>
            </a:endParaRPr>
          </a:p>
          <a:p>
            <a:pPr marL="114300" indent="0">
              <a:buNone/>
            </a:pPr>
            <a:r>
              <a:rPr lang="uk-UA" sz="1600" dirty="0">
                <a:solidFill>
                  <a:srgbClr val="002060"/>
                </a:solidFill>
                <a:latin typeface="Open Sans" charset="0"/>
                <a:ea typeface="Open Sans" charset="0"/>
                <a:cs typeface="Open Sans" charset="0"/>
              </a:rPr>
              <a:t>– погіршення економічного стану, особливо серед жінок;</a:t>
            </a:r>
            <a:endParaRPr lang="uk-UA" sz="1600" dirty="0">
              <a:solidFill>
                <a:srgbClr val="002060"/>
              </a:solidFill>
              <a:latin typeface="Open Sans" charset="0"/>
              <a:ea typeface="Open Sans" charset="0"/>
              <a:cs typeface="Open Sans" charset="0"/>
            </a:endParaRPr>
          </a:p>
          <a:p>
            <a:pPr marL="114300" indent="0">
              <a:buNone/>
            </a:pPr>
            <a:r>
              <a:rPr lang="uk-UA" sz="1600" dirty="0">
                <a:solidFill>
                  <a:srgbClr val="002060"/>
                </a:solidFill>
                <a:latin typeface="Open Sans" charset="0"/>
                <a:ea typeface="Open Sans" charset="0"/>
                <a:cs typeface="Open Sans" charset="0"/>
              </a:rPr>
              <a:t>– великі економічні втрати. </a:t>
            </a:r>
            <a:endParaRPr lang="uk-UA" sz="1600" dirty="0">
              <a:solidFill>
                <a:srgbClr val="002060"/>
              </a:solidFill>
              <a:latin typeface="Open Sans" charset="0"/>
              <a:ea typeface="Open Sans" charset="0"/>
              <a:cs typeface="Open Sans"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942975" y="445135"/>
            <a:ext cx="7889240" cy="572770"/>
          </a:xfrm>
        </p:spPr>
        <p:txBody>
          <a:bodyPr>
            <a:normAutofit fontScale="90000"/>
          </a:bodyPr>
          <a:p>
            <a:r>
              <a:rPr lang="uk-UA" sz="2665" b="1" dirty="0">
                <a:solidFill>
                  <a:schemeClr val="accent1">
                    <a:lumMod val="50000"/>
                  </a:schemeClr>
                </a:solidFill>
                <a:latin typeface="Open Sans" charset="0"/>
                <a:ea typeface="Open Sans" charset="0"/>
                <a:cs typeface="Open Sans" charset="0"/>
                <a:sym typeface="+mn-ea"/>
              </a:rPr>
              <a:t>Переваги ґендерної рівності</a:t>
            </a:r>
            <a:br>
              <a:rPr lang="uk-UA" sz="2665" b="1" dirty="0">
                <a:solidFill>
                  <a:schemeClr val="accent1">
                    <a:lumMod val="50000"/>
                  </a:schemeClr>
                </a:solidFill>
                <a:latin typeface="Open Sans" charset="0"/>
                <a:ea typeface="Open Sans" charset="0"/>
                <a:cs typeface="Open Sans" charset="0"/>
              </a:rPr>
            </a:br>
            <a:endParaRPr lang="ru-RU" altLang="en-US" sz="2665"/>
          </a:p>
        </p:txBody>
      </p:sp>
      <p:sp>
        <p:nvSpPr>
          <p:cNvPr id="3" name="Замещающий текст 2"/>
          <p:cNvSpPr>
            <a:spLocks noGrp="1"/>
          </p:cNvSpPr>
          <p:nvPr>
            <p:ph type="body" idx="1"/>
          </p:nvPr>
        </p:nvSpPr>
        <p:spPr/>
        <p:txBody>
          <a:bodyPr>
            <a:normAutofit fontScale="90000"/>
          </a:bodyPr>
          <a:p>
            <a:pPr marL="114300" algn="just">
              <a:buNone/>
            </a:pPr>
            <a:r>
              <a:rPr lang="uk-UA" sz="1600" dirty="0">
                <a:solidFill>
                  <a:srgbClr val="002060"/>
                </a:solidFill>
                <a:latin typeface="Open Sans" charset="0"/>
                <a:ea typeface="Open Sans" charset="0"/>
                <a:cs typeface="Open Sans" charset="0"/>
              </a:rPr>
              <a:t>1. Пришвидшення економічного росту. Ґендерна рівність може додати 26% до світового ВВП у 2025 році за даними Глобального інституту американської консалтингової компанії McKinsey.</a:t>
            </a:r>
            <a:endParaRPr lang="uk-UA" sz="1600" dirty="0">
              <a:solidFill>
                <a:srgbClr val="002060"/>
              </a:solidFill>
              <a:latin typeface="Open Sans" charset="0"/>
              <a:ea typeface="Open Sans" charset="0"/>
              <a:cs typeface="Open Sans" charset="0"/>
            </a:endParaRPr>
          </a:p>
          <a:p>
            <a:pPr marL="114300" algn="just">
              <a:buNone/>
            </a:pPr>
            <a:r>
              <a:rPr lang="uk-UA" sz="1600" dirty="0">
                <a:solidFill>
                  <a:srgbClr val="002060"/>
                </a:solidFill>
                <a:latin typeface="Open Sans" charset="0"/>
                <a:ea typeface="Open Sans" charset="0"/>
                <a:cs typeface="Open Sans" charset="0"/>
              </a:rPr>
              <a:t>2. Подолання нерівності у доходах жінок і чоловіків підвищить стабільність економіки та ВВП від 4% розвинутих країн до 40% країн, що розвиваються.</a:t>
            </a:r>
            <a:endParaRPr lang="uk-UA" sz="1600" dirty="0">
              <a:solidFill>
                <a:srgbClr val="002060"/>
              </a:solidFill>
              <a:latin typeface="Open Sans" charset="0"/>
              <a:ea typeface="Open Sans" charset="0"/>
              <a:cs typeface="Open Sans" charset="0"/>
            </a:endParaRPr>
          </a:p>
          <a:p>
            <a:pPr marL="114300" algn="just">
              <a:buNone/>
            </a:pPr>
            <a:r>
              <a:rPr lang="uk-UA" sz="1600" dirty="0">
                <a:solidFill>
                  <a:srgbClr val="002060"/>
                </a:solidFill>
                <a:latin typeface="Open Sans" charset="0"/>
                <a:ea typeface="Open Sans" charset="0"/>
                <a:cs typeface="Open Sans" charset="0"/>
              </a:rPr>
              <a:t>3. Збільшення жінок у ТОП-менеджменті компаній до 30% і більше збільшує рентабельність компаній на 15%.</a:t>
            </a:r>
            <a:endParaRPr lang="uk-UA" sz="1600" dirty="0">
              <a:solidFill>
                <a:srgbClr val="002060"/>
              </a:solidFill>
              <a:latin typeface="Open Sans" charset="0"/>
              <a:ea typeface="Open Sans" charset="0"/>
              <a:cs typeface="Open Sans" charset="0"/>
            </a:endParaRPr>
          </a:p>
          <a:p>
            <a:pPr marL="114300" algn="just">
              <a:buNone/>
            </a:pPr>
            <a:r>
              <a:rPr lang="uk-UA" sz="1600" dirty="0">
                <a:solidFill>
                  <a:srgbClr val="002060"/>
                </a:solidFill>
                <a:latin typeface="Open Sans" charset="0"/>
                <a:ea typeface="Open Sans" charset="0"/>
                <a:cs typeface="Open Sans" charset="0"/>
              </a:rPr>
              <a:t>4. Зменшення смертності та збільшення середньої тривалості життя.</a:t>
            </a:r>
            <a:endParaRPr lang="uk-UA" sz="1600" dirty="0">
              <a:solidFill>
                <a:srgbClr val="002060"/>
              </a:solidFill>
              <a:latin typeface="Open Sans" charset="0"/>
              <a:ea typeface="Open Sans" charset="0"/>
              <a:cs typeface="Open Sans" charset="0"/>
            </a:endParaRPr>
          </a:p>
          <a:p>
            <a:pPr marL="114300" algn="just">
              <a:buNone/>
            </a:pPr>
            <a:r>
              <a:rPr lang="uk-UA" sz="1600" dirty="0">
                <a:solidFill>
                  <a:srgbClr val="002060"/>
                </a:solidFill>
                <a:latin typeface="Open Sans" charset="0"/>
                <a:ea typeface="Open Sans" charset="0"/>
                <a:cs typeface="Open Sans" charset="0"/>
              </a:rPr>
              <a:t>5. Підвищення рівня щастя. Країни з високим рейтингом ґендерної рівності є також лідерами за індексом щастя. Одним із показників, за якими визначають світовий рейтинг щастя, є свобода людини обирати, що їй робити зі своїм життям.</a:t>
            </a:r>
            <a:endParaRPr lang="uk-UA" sz="1600" dirty="0">
              <a:solidFill>
                <a:srgbClr val="002060"/>
              </a:solidFill>
              <a:latin typeface="Open Sans" charset="0"/>
              <a:ea typeface="Open Sans" charset="0"/>
              <a:cs typeface="Open Sans" charset="0"/>
            </a:endParaRPr>
          </a:p>
          <a:p>
            <a:pPr marL="114300" algn="just">
              <a:buNone/>
            </a:pPr>
            <a:r>
              <a:rPr lang="uk-UA" sz="1600" dirty="0">
                <a:solidFill>
                  <a:srgbClr val="002060"/>
                </a:solidFill>
                <a:latin typeface="Open Sans" charset="0"/>
                <a:ea typeface="Open Sans" charset="0"/>
                <a:cs typeface="Open Sans" charset="0"/>
              </a:rPr>
              <a:t>6. Підвищення рівня безпеки</a:t>
            </a:r>
            <a:r>
              <a:rPr lang="ru-RU" altLang="en-US"/>
              <a:t>.</a:t>
            </a:r>
            <a:endParaRPr lang="ru-RU"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noGrp="1"/>
          </p:cNvSpPr>
          <p:nvPr>
            <p:ph type="title"/>
          </p:nvPr>
        </p:nvSpPr>
        <p:spPr>
          <a:xfrm>
            <a:off x="925195" y="167005"/>
            <a:ext cx="7656830" cy="618490"/>
          </a:xfrm>
          <a:prstGeom prst="rect">
            <a:avLst/>
          </a:prstGeom>
          <a:noFill/>
        </p:spPr>
        <p:txBody>
          <a:bodyPr wrap="square" rtlCol="0">
            <a:noAutofit/>
          </a:bodyPr>
          <a:lstStyle/>
          <a:p>
            <a:r>
              <a:rPr lang="uk-UA" sz="2000" b="1" dirty="0">
                <a:solidFill>
                  <a:schemeClr val="accent1">
                    <a:lumMod val="50000"/>
                  </a:schemeClr>
                </a:solidFill>
                <a:latin typeface="Open Sans" charset="0"/>
                <a:ea typeface="Open Sans" charset="0"/>
                <a:cs typeface="Open Sans" charset="0"/>
              </a:rPr>
              <a:t>Що не є дискримінацією за ознакою статі</a:t>
            </a:r>
            <a:br>
              <a:rPr lang="uk-UA" sz="2400" b="1" dirty="0">
                <a:solidFill>
                  <a:schemeClr val="accent1">
                    <a:lumMod val="50000"/>
                  </a:schemeClr>
                </a:solidFill>
                <a:latin typeface="Open Sans" charset="0"/>
                <a:ea typeface="Open Sans" charset="0"/>
                <a:cs typeface="Open Sans" charset="0"/>
              </a:rPr>
            </a:br>
            <a:endParaRPr lang="uk-UA" sz="2400" b="1" dirty="0">
              <a:solidFill>
                <a:schemeClr val="accent1">
                  <a:lumMod val="50000"/>
                </a:schemeClr>
              </a:solidFill>
              <a:latin typeface="Open Sans" charset="0"/>
              <a:ea typeface="Open Sans" charset="0"/>
              <a:cs typeface="Open Sans" charset="0"/>
            </a:endParaRPr>
          </a:p>
        </p:txBody>
      </p:sp>
      <p:sp>
        <p:nvSpPr>
          <p:cNvPr id="8" name="TextBox 7"/>
          <p:cNvSpPr txBox="1"/>
          <p:nvPr/>
        </p:nvSpPr>
        <p:spPr>
          <a:xfrm>
            <a:off x="840800" y="785760"/>
            <a:ext cx="8063251" cy="4184650"/>
          </a:xfrm>
          <a:prstGeom prst="rect">
            <a:avLst/>
          </a:prstGeom>
          <a:noFill/>
        </p:spPr>
        <p:txBody>
          <a:bodyPr wrap="square" rtlCol="0">
            <a:spAutoFit/>
          </a:bodyPr>
          <a:lstStyle/>
          <a:p>
            <a:endParaRPr lang="ru-RU" sz="1800" b="1" dirty="0">
              <a:solidFill>
                <a:srgbClr val="002060"/>
              </a:solidFill>
              <a:latin typeface="Open Sans" charset="0"/>
              <a:ea typeface="Open Sans" charset="0"/>
              <a:cs typeface="Open Sans" charset="0"/>
            </a:endParaRPr>
          </a:p>
          <a:p>
            <a:r>
              <a:rPr lang="ru-RU" sz="1800" b="1" dirty="0">
                <a:solidFill>
                  <a:srgbClr val="002060"/>
                </a:solidFill>
                <a:latin typeface="Open Sans" charset="0"/>
                <a:ea typeface="Open Sans" charset="0"/>
                <a:cs typeface="Open Sans" charset="0"/>
              </a:rPr>
              <a:t>Закон </a:t>
            </a:r>
            <a:r>
              <a:rPr lang="uk-UA" sz="1800" b="1" dirty="0" smtClean="0">
                <a:solidFill>
                  <a:srgbClr val="002060"/>
                </a:solidFill>
                <a:latin typeface="Open Sans" charset="0"/>
                <a:ea typeface="Open Sans" charset="0"/>
                <a:cs typeface="Open Sans" charset="0"/>
              </a:rPr>
              <a:t>України «</a:t>
            </a:r>
            <a:r>
              <a:rPr lang="ru-RU" sz="1800" b="1" dirty="0">
                <a:solidFill>
                  <a:srgbClr val="002060"/>
                </a:solidFill>
                <a:latin typeface="Open Sans" charset="0"/>
                <a:ea typeface="Open Sans" charset="0"/>
                <a:cs typeface="Open Sans" charset="0"/>
              </a:rPr>
              <a:t>Про </a:t>
            </a:r>
            <a:r>
              <a:rPr lang="uk-UA" sz="1800" b="1" dirty="0" smtClean="0">
                <a:solidFill>
                  <a:srgbClr val="002060"/>
                </a:solidFill>
                <a:latin typeface="Open Sans" charset="0"/>
                <a:ea typeface="Open Sans" charset="0"/>
                <a:cs typeface="Open Sans" charset="0"/>
              </a:rPr>
              <a:t>забезпечення рівних прав </a:t>
            </a:r>
            <a:endParaRPr lang="uk-UA" sz="1800" b="1" dirty="0" smtClean="0">
              <a:solidFill>
                <a:srgbClr val="002060"/>
              </a:solidFill>
              <a:latin typeface="Open Sans" charset="0"/>
              <a:ea typeface="Open Sans" charset="0"/>
              <a:cs typeface="Open Sans" charset="0"/>
            </a:endParaRPr>
          </a:p>
          <a:p>
            <a:r>
              <a:rPr lang="uk-UA" sz="1800" b="1" dirty="0" smtClean="0">
                <a:solidFill>
                  <a:srgbClr val="002060"/>
                </a:solidFill>
                <a:latin typeface="Open Sans" charset="0"/>
                <a:ea typeface="Open Sans" charset="0"/>
                <a:cs typeface="Open Sans" charset="0"/>
              </a:rPr>
              <a:t>та можливостей жінок і чоловіків</a:t>
            </a:r>
            <a:r>
              <a:rPr lang="ru-RU" sz="1800" b="1" dirty="0" smtClean="0">
                <a:solidFill>
                  <a:srgbClr val="002060"/>
                </a:solidFill>
                <a:latin typeface="Open Sans" charset="0"/>
                <a:ea typeface="Open Sans" charset="0"/>
                <a:cs typeface="Open Sans" charset="0"/>
              </a:rPr>
              <a:t>»</a:t>
            </a:r>
            <a:endParaRPr lang="ru-RU" sz="1800" b="1" dirty="0">
              <a:solidFill>
                <a:srgbClr val="002060"/>
              </a:solidFill>
              <a:latin typeface="Open Sans" charset="0"/>
              <a:ea typeface="Open Sans" charset="0"/>
              <a:cs typeface="Open Sans" charset="0"/>
            </a:endParaRPr>
          </a:p>
          <a:p>
            <a:endParaRPr lang="uk-UA" dirty="0" smtClean="0">
              <a:solidFill>
                <a:srgbClr val="002060"/>
              </a:solidFill>
              <a:latin typeface="Open Sans" charset="0"/>
              <a:ea typeface="Open Sans" charset="0"/>
              <a:cs typeface="Open Sans" charset="0"/>
            </a:endParaRPr>
          </a:p>
          <a:p>
            <a:r>
              <a:rPr lang="uk-UA" dirty="0">
                <a:solidFill>
                  <a:srgbClr val="002060"/>
                </a:solidFill>
                <a:latin typeface="Open Sans" charset="0"/>
                <a:ea typeface="Open Sans" charset="0"/>
                <a:cs typeface="Open Sans" charset="0"/>
              </a:rPr>
              <a:t>Дискримінація за ознакою статі </a:t>
            </a:r>
            <a:r>
              <a:rPr lang="uk-UA" b="1" dirty="0">
                <a:solidFill>
                  <a:srgbClr val="002060"/>
                </a:solidFill>
                <a:latin typeface="Open Sans" charset="0"/>
                <a:ea typeface="Open Sans" charset="0"/>
                <a:cs typeface="Open Sans" charset="0"/>
              </a:rPr>
              <a:t>забороняється.</a:t>
            </a:r>
            <a:endParaRPr lang="uk-UA" b="1" dirty="0">
              <a:solidFill>
                <a:srgbClr val="002060"/>
              </a:solidFill>
              <a:latin typeface="Open Sans" charset="0"/>
              <a:ea typeface="Open Sans" charset="0"/>
              <a:cs typeface="Open Sans" charset="0"/>
            </a:endParaRPr>
          </a:p>
          <a:p>
            <a:endParaRPr lang="uk-UA" b="1" dirty="0">
              <a:solidFill>
                <a:srgbClr val="002060"/>
              </a:solidFill>
              <a:latin typeface="Open Sans" charset="0"/>
              <a:ea typeface="Open Sans" charset="0"/>
              <a:cs typeface="Open Sans" charset="0"/>
            </a:endParaRPr>
          </a:p>
          <a:p>
            <a:r>
              <a:rPr lang="uk-UA" sz="1600" b="1" dirty="0">
                <a:solidFill>
                  <a:srgbClr val="002060"/>
                </a:solidFill>
                <a:latin typeface="Open Sans" charset="0"/>
                <a:ea typeface="Open Sans" charset="0"/>
                <a:cs typeface="Open Sans" charset="0"/>
              </a:rPr>
              <a:t>Не вважаються дискримінацією за ознакою статі</a:t>
            </a:r>
            <a:r>
              <a:rPr lang="uk-UA" b="1" dirty="0">
                <a:solidFill>
                  <a:srgbClr val="002060"/>
                </a:solidFill>
                <a:latin typeface="Open Sans" charset="0"/>
                <a:ea typeface="Open Sans" charset="0"/>
                <a:cs typeface="Open Sans" charset="0"/>
              </a:rPr>
              <a:t>:</a:t>
            </a:r>
            <a:endParaRPr lang="uk-UA" b="1" dirty="0">
              <a:solidFill>
                <a:srgbClr val="002060"/>
              </a:solidFill>
              <a:latin typeface="Open Sans" charset="0"/>
              <a:ea typeface="Open Sans" charset="0"/>
              <a:cs typeface="Open Sans" charset="0"/>
            </a:endParaRPr>
          </a:p>
          <a:p>
            <a:endParaRPr lang="uk-UA" b="1" dirty="0">
              <a:solidFill>
                <a:srgbClr val="002060"/>
              </a:solidFill>
              <a:latin typeface="Open Sans" charset="0"/>
              <a:ea typeface="Open Sans" charset="0"/>
              <a:cs typeface="Open Sans" charset="0"/>
            </a:endParaRPr>
          </a:p>
          <a:p>
            <a:r>
              <a:rPr lang="uk-UA" dirty="0">
                <a:solidFill>
                  <a:srgbClr val="002060"/>
                </a:solidFill>
                <a:latin typeface="Open Sans" charset="0"/>
                <a:ea typeface="Open Sans" charset="0"/>
                <a:cs typeface="Open Sans" charset="0"/>
              </a:rPr>
              <a:t>спеціальний захист жінок під час вагітності, пологів та грудного вигодовування дитини;</a:t>
            </a:r>
            <a:endParaRPr lang="uk-UA" dirty="0">
              <a:solidFill>
                <a:srgbClr val="002060"/>
              </a:solidFill>
              <a:latin typeface="Open Sans" charset="0"/>
              <a:ea typeface="Open Sans" charset="0"/>
              <a:cs typeface="Open Sans" charset="0"/>
            </a:endParaRPr>
          </a:p>
          <a:p>
            <a:endParaRPr lang="uk-UA" dirty="0">
              <a:solidFill>
                <a:srgbClr val="002060"/>
              </a:solidFill>
              <a:latin typeface="Open Sans" charset="0"/>
              <a:ea typeface="Open Sans" charset="0"/>
              <a:cs typeface="Open Sans" charset="0"/>
            </a:endParaRPr>
          </a:p>
          <a:p>
            <a:r>
              <a:rPr lang="uk-UA" dirty="0">
                <a:solidFill>
                  <a:srgbClr val="002060"/>
                </a:solidFill>
                <a:latin typeface="Open Sans" charset="0"/>
                <a:ea typeface="Open Sans" charset="0"/>
                <a:cs typeface="Open Sans" charset="0"/>
              </a:rPr>
              <a:t>обов'язкова строкова військова служба для чоловіків, передбачена законом;</a:t>
            </a:r>
            <a:endParaRPr lang="uk-UA" dirty="0">
              <a:solidFill>
                <a:srgbClr val="002060"/>
              </a:solidFill>
              <a:latin typeface="Open Sans" charset="0"/>
              <a:ea typeface="Open Sans" charset="0"/>
              <a:cs typeface="Open Sans" charset="0"/>
            </a:endParaRPr>
          </a:p>
          <a:p>
            <a:endParaRPr lang="uk-UA" dirty="0">
              <a:solidFill>
                <a:srgbClr val="002060"/>
              </a:solidFill>
              <a:latin typeface="Open Sans" charset="0"/>
              <a:ea typeface="Open Sans" charset="0"/>
              <a:cs typeface="Open Sans" charset="0"/>
            </a:endParaRPr>
          </a:p>
          <a:p>
            <a:r>
              <a:rPr lang="uk-UA" dirty="0">
                <a:solidFill>
                  <a:srgbClr val="002060"/>
                </a:solidFill>
                <a:latin typeface="Open Sans" charset="0"/>
                <a:ea typeface="Open Sans" charset="0"/>
                <a:cs typeface="Open Sans" charset="0"/>
              </a:rPr>
              <a:t>різниця в пенсійному віці для жінок і чоловіків, передбачена законом;</a:t>
            </a:r>
            <a:endParaRPr lang="uk-UA" dirty="0">
              <a:solidFill>
                <a:srgbClr val="002060"/>
              </a:solidFill>
              <a:latin typeface="Open Sans" charset="0"/>
              <a:ea typeface="Open Sans" charset="0"/>
              <a:cs typeface="Open Sans" charset="0"/>
            </a:endParaRPr>
          </a:p>
          <a:p>
            <a:endParaRPr lang="uk-UA" dirty="0">
              <a:solidFill>
                <a:srgbClr val="002060"/>
              </a:solidFill>
              <a:latin typeface="Open Sans" charset="0"/>
              <a:ea typeface="Open Sans" charset="0"/>
              <a:cs typeface="Open Sans" charset="0"/>
            </a:endParaRPr>
          </a:p>
          <a:p>
            <a:r>
              <a:rPr lang="uk-UA" dirty="0">
                <a:solidFill>
                  <a:srgbClr val="002060"/>
                </a:solidFill>
                <a:latin typeface="Open Sans" charset="0"/>
                <a:ea typeface="Open Sans" charset="0"/>
                <a:cs typeface="Open Sans" charset="0"/>
              </a:rPr>
              <a:t>особливі вимоги щодо охорони праці жінок і чоловіків, пов'язані з охороною їх репродуктивного здоров'я;</a:t>
            </a:r>
            <a:endParaRPr lang="uk-UA" dirty="0">
              <a:solidFill>
                <a:srgbClr val="002060"/>
              </a:solidFill>
              <a:latin typeface="Open Sans" charset="0"/>
              <a:ea typeface="Open Sans" charset="0"/>
              <a:cs typeface="Open Sans" charset="0"/>
            </a:endParaRPr>
          </a:p>
          <a:p>
            <a:endParaRPr lang="uk-UA" dirty="0">
              <a:solidFill>
                <a:srgbClr val="002060"/>
              </a:solidFill>
              <a:latin typeface="Open Sans" charset="0"/>
              <a:ea typeface="Open Sans" charset="0"/>
              <a:cs typeface="Open Sans" charset="0"/>
            </a:endParaRPr>
          </a:p>
          <a:p>
            <a:r>
              <a:rPr lang="uk-UA" dirty="0">
                <a:solidFill>
                  <a:srgbClr val="002060"/>
                </a:solidFill>
                <a:latin typeface="Open Sans" charset="0"/>
                <a:ea typeface="Open Sans" charset="0"/>
                <a:cs typeface="Open Sans" charset="0"/>
              </a:rPr>
              <a:t>позитивні дії.</a:t>
            </a:r>
            <a:endParaRPr lang="uk-UA" dirty="0">
              <a:solidFill>
                <a:srgbClr val="002060"/>
              </a:solidFill>
              <a:latin typeface="Open Sans" charset="0"/>
              <a:ea typeface="Open Sans" charset="0"/>
              <a:cs typeface="Open Sans"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942975" y="445135"/>
            <a:ext cx="7889240" cy="572770"/>
          </a:xfrm>
        </p:spPr>
        <p:txBody>
          <a:bodyPr>
            <a:normAutofit/>
          </a:bodyPr>
          <a:p>
            <a:pPr algn="l"/>
            <a:r>
              <a:rPr lang="uk-UA" sz="2400" b="1" dirty="0">
                <a:solidFill>
                  <a:schemeClr val="accent1">
                    <a:lumMod val="50000"/>
                  </a:schemeClr>
                </a:solidFill>
                <a:latin typeface="Open Sans" charset="0"/>
                <a:ea typeface="Open Sans" charset="0"/>
                <a:cs typeface="Open Sans" charset="0"/>
              </a:rPr>
              <a:t>Що робити жертвам дискримінації?</a:t>
            </a:r>
            <a:endParaRPr lang="uk-UA" sz="2400" b="1" dirty="0">
              <a:solidFill>
                <a:schemeClr val="accent1">
                  <a:lumMod val="50000"/>
                </a:schemeClr>
              </a:solidFill>
              <a:latin typeface="Open Sans" charset="0"/>
              <a:ea typeface="Open Sans" charset="0"/>
              <a:cs typeface="Open Sans" charset="0"/>
            </a:endParaRPr>
          </a:p>
        </p:txBody>
      </p:sp>
      <p:sp>
        <p:nvSpPr>
          <p:cNvPr id="3" name="Замещающий текст 2"/>
          <p:cNvSpPr>
            <a:spLocks noGrp="1"/>
          </p:cNvSpPr>
          <p:nvPr>
            <p:ph type="body" idx="1"/>
          </p:nvPr>
        </p:nvSpPr>
        <p:spPr/>
        <p:txBody>
          <a:bodyPr>
            <a:normAutofit fontScale="70000"/>
          </a:bodyPr>
          <a:p>
            <a:pPr marL="0" indent="457200" algn="just">
              <a:lnSpc>
                <a:spcPct val="100000"/>
              </a:lnSpc>
              <a:buNone/>
            </a:pPr>
            <a:r>
              <a:rPr lang="uk-UA" sz="1750" b="1" dirty="0">
                <a:solidFill>
                  <a:srgbClr val="002060"/>
                </a:solidFill>
                <a:latin typeface="Open Sans" charset="0"/>
                <a:ea typeface="Open Sans" charset="0"/>
                <a:cs typeface="Open Sans" charset="0"/>
              </a:rPr>
              <a:t>Якщо жінка чи чоловік вважають, що вони стали жертвами дискримінації за ознакою статі чи ґендерного насильства, то вони можуть звернутися зі скаргою чи заявою про порушення своїх прав до:</a:t>
            </a:r>
            <a:endParaRPr lang="uk-UA" sz="1750" b="1" dirty="0">
              <a:solidFill>
                <a:srgbClr val="002060"/>
              </a:solidFill>
              <a:latin typeface="Open Sans" charset="0"/>
              <a:ea typeface="Open Sans" charset="0"/>
              <a:cs typeface="Open Sans" charset="0"/>
            </a:endParaRPr>
          </a:p>
          <a:p>
            <a:pPr marL="0" indent="457200" algn="just">
              <a:lnSpc>
                <a:spcPct val="100000"/>
              </a:lnSpc>
              <a:buNone/>
            </a:pPr>
            <a:r>
              <a:rPr lang="uk-UA" sz="1750" b="1" dirty="0">
                <a:solidFill>
                  <a:srgbClr val="002060"/>
                </a:solidFill>
                <a:latin typeface="Open Sans" charset="0"/>
                <a:ea typeface="Open Sans" charset="0"/>
                <a:cs typeface="Open Sans" charset="0"/>
              </a:rPr>
              <a:t> </a:t>
            </a:r>
            <a:endParaRPr lang="uk-UA" sz="1750" b="1" dirty="0">
              <a:solidFill>
                <a:srgbClr val="002060"/>
              </a:solidFill>
              <a:latin typeface="Open Sans" charset="0"/>
              <a:ea typeface="Open Sans" charset="0"/>
              <a:cs typeface="Open Sans" charset="0"/>
            </a:endParaRPr>
          </a:p>
          <a:p>
            <a:pPr marL="0" indent="457200" algn="just">
              <a:lnSpc>
                <a:spcPct val="100000"/>
              </a:lnSpc>
              <a:buNone/>
            </a:pPr>
            <a:r>
              <a:rPr lang="uk-UA" sz="1750" b="1" dirty="0">
                <a:solidFill>
                  <a:srgbClr val="002060"/>
                </a:solidFill>
                <a:latin typeface="Open Sans" charset="0"/>
                <a:ea typeface="Open Sans" charset="0"/>
                <a:cs typeface="Open Sans" charset="0"/>
              </a:rPr>
              <a:t>– Уповноваженого(ої) Верховної Ради України з прав людини; </a:t>
            </a:r>
            <a:endParaRPr lang="uk-UA" sz="1750" b="1" dirty="0">
              <a:solidFill>
                <a:srgbClr val="002060"/>
              </a:solidFill>
              <a:latin typeface="Open Sans" charset="0"/>
              <a:ea typeface="Open Sans" charset="0"/>
              <a:cs typeface="Open Sans" charset="0"/>
            </a:endParaRPr>
          </a:p>
          <a:p>
            <a:pPr marL="0" indent="457200" algn="just">
              <a:lnSpc>
                <a:spcPct val="100000"/>
              </a:lnSpc>
              <a:buNone/>
            </a:pPr>
            <a:r>
              <a:rPr lang="uk-UA" sz="1750" b="1" dirty="0">
                <a:solidFill>
                  <a:srgbClr val="002060"/>
                </a:solidFill>
                <a:latin typeface="Open Sans" charset="0"/>
                <a:ea typeface="Open Sans" charset="0"/>
                <a:cs typeface="Open Sans" charset="0"/>
              </a:rPr>
              <a:t>– Спеціально уповноваженого центрального органу виконавчої влади з питань рівних прав та можливостей жінок і чоловіків (Міністерство України у справах сім'ї, молоді та спорту); </a:t>
            </a:r>
            <a:endParaRPr lang="uk-UA" sz="1750" b="1" dirty="0">
              <a:solidFill>
                <a:srgbClr val="002060"/>
              </a:solidFill>
              <a:latin typeface="Open Sans" charset="0"/>
              <a:ea typeface="Open Sans" charset="0"/>
              <a:cs typeface="Open Sans" charset="0"/>
            </a:endParaRPr>
          </a:p>
          <a:p>
            <a:pPr marL="0" indent="457200" algn="just">
              <a:lnSpc>
                <a:spcPct val="100000"/>
              </a:lnSpc>
              <a:buNone/>
            </a:pPr>
            <a:r>
              <a:rPr lang="uk-UA" sz="1750" b="1" dirty="0">
                <a:solidFill>
                  <a:srgbClr val="002060"/>
                </a:solidFill>
                <a:latin typeface="Open Sans" charset="0"/>
                <a:ea typeface="Open Sans" charset="0"/>
                <a:cs typeface="Open Sans" charset="0"/>
              </a:rPr>
              <a:t>– Уповноважених осіб з питань забезпечення рівних прав та можливостей жінок і чоловіків в органах виконавчої влади та органах місцевого самоврядування; </a:t>
            </a:r>
            <a:endParaRPr lang="uk-UA" sz="1750" b="1" dirty="0">
              <a:solidFill>
                <a:srgbClr val="002060"/>
              </a:solidFill>
              <a:latin typeface="Open Sans" charset="0"/>
              <a:ea typeface="Open Sans" charset="0"/>
              <a:cs typeface="Open Sans" charset="0"/>
            </a:endParaRPr>
          </a:p>
          <a:p>
            <a:pPr marL="0" indent="457200" algn="just">
              <a:lnSpc>
                <a:spcPct val="100000"/>
              </a:lnSpc>
              <a:buNone/>
            </a:pPr>
            <a:r>
              <a:rPr lang="uk-UA" sz="1750" b="1" dirty="0">
                <a:solidFill>
                  <a:srgbClr val="002060"/>
                </a:solidFill>
                <a:latin typeface="Open Sans" charset="0"/>
                <a:ea typeface="Open Sans" charset="0"/>
                <a:cs typeface="Open Sans" charset="0"/>
              </a:rPr>
              <a:t>– Правоохоронних органів; </a:t>
            </a:r>
            <a:endParaRPr lang="uk-UA" sz="1750" b="1" dirty="0">
              <a:solidFill>
                <a:srgbClr val="002060"/>
              </a:solidFill>
              <a:latin typeface="Open Sans" charset="0"/>
              <a:ea typeface="Open Sans" charset="0"/>
              <a:cs typeface="Open Sans" charset="0"/>
            </a:endParaRPr>
          </a:p>
          <a:p>
            <a:pPr marL="0" indent="457200" algn="just">
              <a:lnSpc>
                <a:spcPct val="100000"/>
              </a:lnSpc>
              <a:buNone/>
            </a:pPr>
            <a:r>
              <a:rPr lang="uk-UA" sz="1750" b="1" dirty="0">
                <a:solidFill>
                  <a:srgbClr val="002060"/>
                </a:solidFill>
                <a:latin typeface="Open Sans" charset="0"/>
                <a:ea typeface="Open Sans" charset="0"/>
                <a:cs typeface="Open Sans" charset="0"/>
              </a:rPr>
              <a:t>– Суду. </a:t>
            </a:r>
            <a:endParaRPr lang="uk-UA" sz="1750" b="1" dirty="0">
              <a:solidFill>
                <a:srgbClr val="002060"/>
              </a:solidFill>
              <a:latin typeface="Open Sans" charset="0"/>
              <a:ea typeface="Open Sans" charset="0"/>
              <a:cs typeface="Open Sans" charset="0"/>
            </a:endParaRPr>
          </a:p>
          <a:p>
            <a:pPr marL="0" indent="457200" algn="just">
              <a:lnSpc>
                <a:spcPct val="100000"/>
              </a:lnSpc>
              <a:buNone/>
            </a:pPr>
            <a:endParaRPr lang="uk-UA" sz="1750" b="1" dirty="0">
              <a:solidFill>
                <a:srgbClr val="002060"/>
              </a:solidFill>
              <a:latin typeface="Open Sans" charset="0"/>
              <a:ea typeface="Open Sans" charset="0"/>
              <a:cs typeface="Open Sans" charset="0"/>
            </a:endParaRPr>
          </a:p>
          <a:p>
            <a:pPr marL="0" indent="457200" algn="just">
              <a:lnSpc>
                <a:spcPct val="100000"/>
              </a:lnSpc>
              <a:buNone/>
            </a:pPr>
            <a:r>
              <a:rPr lang="uk-UA" sz="1750" b="1" dirty="0">
                <a:solidFill>
                  <a:srgbClr val="002060"/>
                </a:solidFill>
                <a:latin typeface="Open Sans" charset="0"/>
                <a:ea typeface="Open Sans" charset="0"/>
                <a:cs typeface="Open Sans" charset="0"/>
              </a:rPr>
              <a:t>Враховуючи те, що найбільше прямих дискримінаційних проявів спостерігається у сфері зайнятості, допомогу у відстоюванні своїх прав та законних інтересів працюючій особі можуть надати профспілки. Саме профспілкові організації та об’єднання на сучасному етапі повинні домагатися реалізації можливостей гідної праці для жінок, створення належних робочих місць і дотримання прав жінок і чоловіків у сфері прац</a:t>
            </a:r>
            <a:r>
              <a:rPr lang="uk-UA" sz="1400" b="1" dirty="0">
                <a:solidFill>
                  <a:srgbClr val="002060"/>
                </a:solidFill>
                <a:latin typeface="Open Sans" charset="0"/>
                <a:ea typeface="Open Sans" charset="0"/>
                <a:cs typeface="Open Sans" charset="0"/>
              </a:rPr>
              <a:t>і.</a:t>
            </a:r>
            <a:endParaRPr lang="uk-UA" sz="1400" b="1" dirty="0">
              <a:solidFill>
                <a:srgbClr val="002060"/>
              </a:solidFill>
              <a:latin typeface="Open Sans" charset="0"/>
              <a:ea typeface="Open Sans" charset="0"/>
              <a:cs typeface="Open Sans"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a:bodyPr>
          <a:p>
            <a:pPr algn="l"/>
            <a:r>
              <a:rPr lang="uk-UA" sz="2400" b="1" dirty="0">
                <a:solidFill>
                  <a:schemeClr val="accent1">
                    <a:lumMod val="50000"/>
                  </a:schemeClr>
                </a:solidFill>
                <a:latin typeface="Open Sans" charset="0"/>
                <a:ea typeface="Open Sans" charset="0"/>
                <a:cs typeface="Open Sans" charset="0"/>
              </a:rPr>
              <a:t>Світове законодавство</a:t>
            </a:r>
            <a:endParaRPr lang="uk-UA" sz="2400" b="1" dirty="0">
              <a:solidFill>
                <a:schemeClr val="accent1">
                  <a:lumMod val="50000"/>
                </a:schemeClr>
              </a:solidFill>
              <a:latin typeface="Open Sans" charset="0"/>
              <a:ea typeface="Open Sans" charset="0"/>
              <a:cs typeface="Open Sans" charset="0"/>
            </a:endParaRPr>
          </a:p>
        </p:txBody>
      </p:sp>
      <p:sp>
        <p:nvSpPr>
          <p:cNvPr id="3" name="Замещающий текст 2"/>
          <p:cNvSpPr>
            <a:spLocks noGrp="1"/>
          </p:cNvSpPr>
          <p:nvPr>
            <p:ph type="body" idx="1"/>
          </p:nvPr>
        </p:nvSpPr>
        <p:spPr/>
        <p:txBody>
          <a:bodyPr>
            <a:normAutofit fontScale="90000" lnSpcReduction="10000"/>
          </a:bodyPr>
          <a:p>
            <a:pPr marL="0" indent="457200" algn="just">
              <a:lnSpc>
                <a:spcPct val="100000"/>
              </a:lnSpc>
              <a:buNone/>
            </a:pPr>
            <a:r>
              <a:rPr lang="uk-UA" sz="1400" dirty="0">
                <a:solidFill>
                  <a:srgbClr val="002060"/>
                </a:solidFill>
                <a:latin typeface="Open Sans" charset="0"/>
                <a:ea typeface="Open Sans" charset="0"/>
                <a:cs typeface="Open Sans" charset="0"/>
              </a:rPr>
              <a:t>Проблема подолання гендерної нерівності виявилася частиною світового порядку денного практично з моменту заснування Організації Об’єднаних Націй. </a:t>
            </a:r>
            <a:r>
              <a:rPr lang="uk-UA" sz="1400" b="1" dirty="0">
                <a:solidFill>
                  <a:srgbClr val="002060"/>
                </a:solidFill>
                <a:latin typeface="Open Sans" charset="0"/>
                <a:ea typeface="Open Sans" charset="0"/>
                <a:cs typeface="Open Sans" charset="0"/>
              </a:rPr>
              <a:t>Першою цеглиною у високу стіну міжнародних документів, що були покликані вирішити по всьому світу проблему дискримінації як такої, стала Загальна Декларація прав людини 1948 р. </a:t>
            </a:r>
            <a:endParaRPr lang="uk-UA" sz="1400" b="1" dirty="0">
              <a:solidFill>
                <a:srgbClr val="002060"/>
              </a:solidFill>
              <a:latin typeface="Open Sans" charset="0"/>
              <a:ea typeface="Open Sans" charset="0"/>
              <a:cs typeface="Open Sans" charset="0"/>
            </a:endParaRPr>
          </a:p>
          <a:p>
            <a:pPr marL="0" indent="457200" algn="just">
              <a:lnSpc>
                <a:spcPct val="100000"/>
              </a:lnSpc>
              <a:buNone/>
            </a:pPr>
            <a:endParaRPr lang="uk-UA" sz="1400" b="1" dirty="0">
              <a:solidFill>
                <a:srgbClr val="002060"/>
              </a:solidFill>
              <a:latin typeface="Open Sans" charset="0"/>
              <a:ea typeface="Open Sans" charset="0"/>
              <a:cs typeface="Open Sans" charset="0"/>
            </a:endParaRPr>
          </a:p>
          <a:p>
            <a:pPr marL="0" indent="0" algn="just">
              <a:lnSpc>
                <a:spcPct val="100000"/>
              </a:lnSpc>
              <a:buNone/>
            </a:pPr>
            <a:r>
              <a:rPr lang="uk-UA" sz="1400" b="1" dirty="0">
                <a:solidFill>
                  <a:srgbClr val="002060"/>
                </a:solidFill>
                <a:latin typeface="Open Sans" charset="0"/>
                <a:ea typeface="Open Sans" charset="0"/>
                <a:cs typeface="Open Sans" charset="0"/>
              </a:rPr>
              <a:t>         Значна віха – прийняття Генеральною Асамблеєю ООН в 1979 р. Конвенції про ліквідацію всіх форм дискримінації щодо жінок (CEDAW). </a:t>
            </a:r>
            <a:endParaRPr lang="uk-UA" sz="1400" b="1" dirty="0">
              <a:solidFill>
                <a:srgbClr val="002060"/>
              </a:solidFill>
              <a:latin typeface="Open Sans" charset="0"/>
              <a:ea typeface="Open Sans" charset="0"/>
              <a:cs typeface="Open Sans" charset="0"/>
            </a:endParaRPr>
          </a:p>
          <a:p>
            <a:pPr marL="0" indent="0" algn="just">
              <a:lnSpc>
                <a:spcPct val="100000"/>
              </a:lnSpc>
              <a:buNone/>
            </a:pPr>
            <a:endParaRPr lang="uk-UA" sz="1400" b="1" dirty="0">
              <a:solidFill>
                <a:srgbClr val="002060"/>
              </a:solidFill>
              <a:latin typeface="Open Sans" charset="0"/>
              <a:ea typeface="Open Sans" charset="0"/>
              <a:cs typeface="Open Sans" charset="0"/>
            </a:endParaRPr>
          </a:p>
          <a:p>
            <a:pPr marL="0" indent="0" algn="just">
              <a:lnSpc>
                <a:spcPct val="100000"/>
              </a:lnSpc>
              <a:buNone/>
            </a:pPr>
            <a:r>
              <a:rPr lang="uk-UA" sz="1400" b="1" dirty="0">
                <a:solidFill>
                  <a:srgbClr val="002060"/>
                </a:solidFill>
                <a:latin typeface="Open Sans" charset="0"/>
                <a:ea typeface="Open Sans" charset="0"/>
                <a:cs typeface="Open Sans" charset="0"/>
              </a:rPr>
              <a:t>          У 1993 р. Генеральна Асамблея ООН прийняла Декларацію з ліквідації насильства щодо жінок. </a:t>
            </a:r>
            <a:endParaRPr lang="uk-UA" sz="1400" b="1" dirty="0">
              <a:solidFill>
                <a:srgbClr val="002060"/>
              </a:solidFill>
              <a:latin typeface="Open Sans" charset="0"/>
              <a:ea typeface="Open Sans" charset="0"/>
              <a:cs typeface="Open Sans" charset="0"/>
            </a:endParaRPr>
          </a:p>
          <a:p>
            <a:pPr marL="0" indent="0" algn="just">
              <a:lnSpc>
                <a:spcPct val="100000"/>
              </a:lnSpc>
              <a:buNone/>
            </a:pPr>
            <a:endParaRPr lang="uk-UA" sz="1400" b="1" dirty="0">
              <a:solidFill>
                <a:srgbClr val="002060"/>
              </a:solidFill>
              <a:latin typeface="Open Sans" charset="0"/>
              <a:ea typeface="Open Sans" charset="0"/>
              <a:cs typeface="Open Sans" charset="0"/>
            </a:endParaRPr>
          </a:p>
          <a:p>
            <a:pPr marL="0" indent="0" algn="just">
              <a:lnSpc>
                <a:spcPct val="100000"/>
              </a:lnSpc>
              <a:buNone/>
            </a:pPr>
            <a:r>
              <a:rPr lang="uk-UA" sz="1400" b="1" dirty="0">
                <a:solidFill>
                  <a:srgbClr val="002060"/>
                </a:solidFill>
                <a:latin typeface="Open Sans" charset="0"/>
                <a:ea typeface="Open Sans" charset="0"/>
                <a:cs typeface="Open Sans" charset="0"/>
              </a:rPr>
              <a:t>          Пекінська конференція надихнула світове співтовариство взяти на себе глобальні зобов’язання з розширення прав і можливостей жінок і привернула безпрецедентну міжнародну увагу. Конференція одноголосно прийняла Пекінську Декларацію і Платформу дій, де уряди зобов’язалися включити гендерний компонент у всі державні інститути, стратегії, планування та прийняття рішень. Ця визнана на глобальному рівні стратегія досягнення гендерної рівності отримала назву «гендерний мейнстримінг». </a:t>
            </a:r>
            <a:endParaRPr lang="uk-UA" sz="1400" b="1" dirty="0">
              <a:solidFill>
                <a:srgbClr val="002060"/>
              </a:solidFill>
              <a:latin typeface="Open Sans" charset="0"/>
              <a:ea typeface="Open Sans" charset="0"/>
              <a:cs typeface="Open Sans"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992505" y="445135"/>
            <a:ext cx="7839710" cy="572770"/>
          </a:xfrm>
        </p:spPr>
        <p:txBody>
          <a:bodyPr>
            <a:normAutofit fontScale="90000"/>
          </a:bodyPr>
          <a:p>
            <a:r>
              <a:rPr lang="uk-UA" sz="2400" b="1" dirty="0">
                <a:solidFill>
                  <a:schemeClr val="accent1">
                    <a:lumMod val="50000"/>
                  </a:schemeClr>
                </a:solidFill>
                <a:latin typeface="Open Sans" charset="0"/>
                <a:ea typeface="Open Sans" charset="0"/>
                <a:cs typeface="Open Sans" charset="0"/>
                <a:sym typeface="+mn-ea"/>
              </a:rPr>
              <a:t>Резолюція Ради Безпеки ООН «Жінки. Мир. Безпека»</a:t>
            </a:r>
            <a:endParaRPr lang="uk-UA" sz="2400" b="1" dirty="0">
              <a:solidFill>
                <a:schemeClr val="accent1">
                  <a:lumMod val="50000"/>
                </a:schemeClr>
              </a:solidFill>
              <a:latin typeface="Open Sans" charset="0"/>
              <a:ea typeface="Open Sans" charset="0"/>
              <a:cs typeface="Open Sans" charset="0"/>
            </a:endParaRPr>
          </a:p>
        </p:txBody>
      </p:sp>
      <p:sp>
        <p:nvSpPr>
          <p:cNvPr id="3" name="Замещающий текст 2"/>
          <p:cNvSpPr>
            <a:spLocks noGrp="1"/>
          </p:cNvSpPr>
          <p:nvPr>
            <p:ph type="body" idx="1"/>
          </p:nvPr>
        </p:nvSpPr>
        <p:spPr/>
        <p:txBody>
          <a:bodyPr>
            <a:normAutofit/>
          </a:bodyPr>
          <a:p>
            <a:pPr marL="0" algn="just">
              <a:lnSpc>
                <a:spcPct val="100000"/>
              </a:lnSpc>
              <a:buNone/>
            </a:pPr>
            <a:endParaRPr lang="uk-UA" sz="1400" b="1" dirty="0">
              <a:solidFill>
                <a:srgbClr val="002060"/>
              </a:solidFill>
              <a:latin typeface="Open Sans" charset="0"/>
              <a:ea typeface="Open Sans" charset="0"/>
              <a:cs typeface="Open Sans" charset="0"/>
            </a:endParaRPr>
          </a:p>
          <a:p>
            <a:pPr marL="0" algn="just">
              <a:lnSpc>
                <a:spcPct val="100000"/>
              </a:lnSpc>
              <a:buNone/>
            </a:pPr>
            <a:r>
              <a:rPr lang="uk-UA" sz="1400" b="1" dirty="0">
                <a:solidFill>
                  <a:srgbClr val="002060"/>
                </a:solidFill>
                <a:latin typeface="Open Sans" charset="0"/>
                <a:ea typeface="Open Sans" charset="0"/>
                <a:cs typeface="Open Sans" charset="0"/>
              </a:rPr>
              <a:t>Упродовж 1946-2024 років Рада Безпеки </a:t>
            </a:r>
            <a:r>
              <a:rPr lang="uk-UA" sz="1400" b="1" dirty="0">
                <a:solidFill>
                  <a:srgbClr val="002060"/>
                </a:solidFill>
                <a:latin typeface="Open Sans" charset="0"/>
                <a:ea typeface="Open Sans" charset="0"/>
                <a:cs typeface="Open Sans" charset="0"/>
              </a:rPr>
              <a:t> ООН прийняла близько 3000 резолюцій, однак найбільш відома – за назвою, номером та змістом – Резолюція №1325 «Жінки, мир, безпека» (2000 рік). Резолюція 1325 – результат глобальної взаємодії жіночих організацій та правозахисників жінок, її ухвалення прирівнюють до події історичного масштабу, її основна ідея визнана глобальним стандартом діяльності, а формат – одним із найбільш потужних організаційних механізмів. </a:t>
            </a:r>
            <a:endParaRPr lang="uk-UA" sz="1400" b="1" dirty="0">
              <a:solidFill>
                <a:srgbClr val="002060"/>
              </a:solidFill>
              <a:latin typeface="Open Sans" charset="0"/>
              <a:ea typeface="Open Sans" charset="0"/>
              <a:cs typeface="Open Sans" charset="0"/>
            </a:endParaRPr>
          </a:p>
          <a:p>
            <a:pPr marL="0" algn="just">
              <a:lnSpc>
                <a:spcPct val="100000"/>
              </a:lnSpc>
              <a:buNone/>
            </a:pPr>
            <a:endParaRPr lang="uk-UA" sz="1400" b="1" dirty="0">
              <a:solidFill>
                <a:srgbClr val="002060"/>
              </a:solidFill>
              <a:latin typeface="Open Sans" charset="0"/>
              <a:ea typeface="Open Sans" charset="0"/>
              <a:cs typeface="Open Sans" charset="0"/>
            </a:endParaRPr>
          </a:p>
          <a:p>
            <a:pPr marL="0" algn="just">
              <a:lnSpc>
                <a:spcPct val="100000"/>
              </a:lnSpc>
              <a:buNone/>
            </a:pPr>
            <a:r>
              <a:rPr lang="uk-UA" sz="1400" b="1" dirty="0">
                <a:solidFill>
                  <a:srgbClr val="002060"/>
                </a:solidFill>
                <a:latin typeface="Open Sans" charset="0"/>
                <a:ea typeface="Open Sans" charset="0"/>
                <a:cs typeface="Open Sans" charset="0"/>
              </a:rPr>
              <a:t>Головною метою документа є підвищення рівня дотримання принципу забезпечення рівних прав та можливостей жінок і чоловіків відповідно до Положень Національного плану дій, що мають бути відтворені у відомчих, регіональних та місцевих планах, програмах діяльності. Національний план дій став одним з основних документів щодо впровадження гендерної політики в секторі безпеки й оборони.</a:t>
            </a:r>
            <a:endParaRPr lang="uk-UA" sz="1400" b="1" dirty="0">
              <a:solidFill>
                <a:srgbClr val="002060"/>
              </a:solidFill>
              <a:latin typeface="Open Sans" charset="0"/>
              <a:ea typeface="Open Sans" charset="0"/>
              <a:cs typeface="Open Sans"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a:bodyPr>
          <a:p>
            <a:pPr algn="ctr"/>
            <a:r>
              <a:rPr lang="uk-UA" sz="2400" b="1" dirty="0">
                <a:solidFill>
                  <a:schemeClr val="accent1">
                    <a:lumMod val="50000"/>
                  </a:schemeClr>
                </a:solidFill>
                <a:latin typeface="Open Sans" charset="0"/>
                <a:ea typeface="Open Sans" charset="0"/>
                <a:cs typeface="Open Sans" charset="0"/>
              </a:rPr>
              <a:t>Стать та гендер: поняття</a:t>
            </a:r>
            <a:endParaRPr lang="uk-UA" altLang="ru-RU" sz="2000"/>
          </a:p>
        </p:txBody>
      </p:sp>
      <p:sp>
        <p:nvSpPr>
          <p:cNvPr id="6" name="Текстовое поле 5"/>
          <p:cNvSpPr txBox="1"/>
          <p:nvPr/>
        </p:nvSpPr>
        <p:spPr>
          <a:xfrm>
            <a:off x="788035" y="1052195"/>
            <a:ext cx="7958455" cy="3530600"/>
          </a:xfrm>
          <a:prstGeom prst="rect">
            <a:avLst/>
          </a:prstGeom>
          <a:noFill/>
        </p:spPr>
        <p:txBody>
          <a:bodyPr wrap="square" rtlCol="0">
            <a:noAutofit/>
          </a:bodyPr>
          <a:p>
            <a:pPr algn="just"/>
            <a:r>
              <a:rPr lang="uk-UA" sz="1400" b="1" dirty="0">
                <a:solidFill>
                  <a:srgbClr val="002060"/>
                </a:solidFill>
                <a:latin typeface="Open Sans" charset="0"/>
                <a:ea typeface="Open Sans" charset="0"/>
                <a:cs typeface="Open Sans" charset="0"/>
              </a:rPr>
              <a:t>    </a:t>
            </a:r>
            <a:r>
              <a:rPr lang="uk-UA" sz="1600" dirty="0">
                <a:solidFill>
                  <a:srgbClr val="002060"/>
                </a:solidFill>
                <a:latin typeface="Open Sans" charset="0"/>
                <a:ea typeface="Open Sans" charset="0"/>
                <a:cs typeface="Open Sans" charset="0"/>
              </a:rPr>
              <a:t> Уперше </a:t>
            </a:r>
            <a:r>
              <a:rPr lang="uk-UA" sz="1600" b="1" dirty="0">
                <a:solidFill>
                  <a:srgbClr val="002060"/>
                </a:solidFill>
                <a:latin typeface="Open Sans" charset="0"/>
                <a:ea typeface="Open Sans" charset="0"/>
                <a:cs typeface="Open Sans" charset="0"/>
              </a:rPr>
              <a:t>термін гендер у значенні «соціальна стать» був введений в науковий ужиток американським психоаналітиком Робертом Столлером 1968 рок</a:t>
            </a:r>
            <a:r>
              <a:rPr lang="uk-UA" sz="1600" dirty="0">
                <a:solidFill>
                  <a:srgbClr val="002060"/>
                </a:solidFill>
                <a:latin typeface="Open Sans" charset="0"/>
                <a:ea typeface="Open Sans" charset="0"/>
                <a:cs typeface="Open Sans" charset="0"/>
              </a:rPr>
              <a:t>у в його праці «Стать і ґендер: про розвиток мужності та жіночності». </a:t>
            </a:r>
            <a:endParaRPr lang="uk-UA" sz="1600" dirty="0">
              <a:solidFill>
                <a:srgbClr val="002060"/>
              </a:solidFill>
              <a:latin typeface="Open Sans" charset="0"/>
              <a:ea typeface="Open Sans" charset="0"/>
              <a:cs typeface="Open Sans" charset="0"/>
            </a:endParaRPr>
          </a:p>
          <a:p>
            <a:pPr algn="just"/>
            <a:r>
              <a:rPr lang="uk-UA" sz="1600" b="1" dirty="0">
                <a:solidFill>
                  <a:srgbClr val="002060"/>
                </a:solidFill>
                <a:latin typeface="Open Sans" charset="0"/>
                <a:ea typeface="Open Sans" charset="0"/>
                <a:cs typeface="Open Sans" charset="0"/>
              </a:rPr>
              <a:t>      Р. Столлер </a:t>
            </a:r>
            <a:r>
              <a:rPr lang="uk-UA" sz="1600" dirty="0">
                <a:solidFill>
                  <a:srgbClr val="002060"/>
                </a:solidFill>
                <a:latin typeface="Open Sans" charset="0"/>
                <a:ea typeface="Open Sans" charset="0"/>
                <a:cs typeface="Open Sans" charset="0"/>
              </a:rPr>
              <a:t>стверджував,</a:t>
            </a:r>
            <a:r>
              <a:rPr lang="uk-UA" sz="1600" b="1" dirty="0">
                <a:solidFill>
                  <a:srgbClr val="002060"/>
                </a:solidFill>
                <a:latin typeface="Open Sans" charset="0"/>
                <a:ea typeface="Open Sans" charset="0"/>
                <a:cs typeface="Open Sans" charset="0"/>
              </a:rPr>
              <a:t> щ</a:t>
            </a:r>
            <a:r>
              <a:rPr lang="uk-UA" sz="1600" b="1" dirty="0">
                <a:solidFill>
                  <a:srgbClr val="002060"/>
                </a:solidFill>
                <a:latin typeface="Open Sans" charset="0"/>
                <a:ea typeface="Open Sans" charset="0"/>
                <a:cs typeface="Open Sans" charset="0"/>
              </a:rPr>
              <a:t>о «гендер – це поняття, яке базується на психологічних і культурних поясненнях, достатньо незалежних від тих, які тлумачать біологічну стать».</a:t>
            </a:r>
            <a:endParaRPr lang="uk-UA" sz="1600" b="1" dirty="0">
              <a:solidFill>
                <a:srgbClr val="002060"/>
              </a:solidFill>
              <a:latin typeface="Open Sans" charset="0"/>
              <a:ea typeface="Open Sans" charset="0"/>
              <a:cs typeface="Open Sans" charset="0"/>
            </a:endParaRPr>
          </a:p>
          <a:p>
            <a:pPr algn="just"/>
            <a:r>
              <a:rPr lang="uk-UA" sz="1600" b="1" dirty="0">
                <a:solidFill>
                  <a:srgbClr val="002060"/>
                </a:solidFill>
                <a:latin typeface="Open Sans" charset="0"/>
                <a:ea typeface="Open Sans" charset="0"/>
                <a:cs typeface="Open Sans" charset="0"/>
              </a:rPr>
              <a:t>      Стать –</a:t>
            </a:r>
            <a:r>
              <a:rPr lang="uk-UA" sz="1600" dirty="0">
                <a:solidFill>
                  <a:srgbClr val="002060"/>
                </a:solidFill>
                <a:latin typeface="Open Sans" charset="0"/>
                <a:ea typeface="Open Sans" charset="0"/>
                <a:cs typeface="Open Sans" charset="0"/>
              </a:rPr>
              <a:t> це термін, що означає ті анатомо-біологічні особливості людей, на основі яких люди визначаються як чоловіки або жінки.</a:t>
            </a:r>
            <a:endParaRPr lang="uk-UA" sz="1600" b="1" dirty="0">
              <a:solidFill>
                <a:srgbClr val="002060"/>
              </a:solidFill>
              <a:latin typeface="Open Sans" charset="0"/>
              <a:ea typeface="Open Sans" charset="0"/>
              <a:cs typeface="Open Sans" charset="0"/>
            </a:endParaRPr>
          </a:p>
          <a:p>
            <a:pPr algn="just"/>
            <a:r>
              <a:rPr lang="uk-UA" sz="1600" b="1" dirty="0">
                <a:solidFill>
                  <a:srgbClr val="002060"/>
                </a:solidFill>
                <a:latin typeface="Open Sans" charset="0"/>
                <a:ea typeface="Open Sans" charset="0"/>
                <a:cs typeface="Open Sans" charset="0"/>
              </a:rPr>
              <a:t>     Гендер – </a:t>
            </a:r>
            <a:r>
              <a:rPr lang="uk-UA" sz="1600" dirty="0">
                <a:solidFill>
                  <a:srgbClr val="002060"/>
                </a:solidFill>
                <a:latin typeface="Open Sans" charset="0"/>
                <a:ea typeface="Open Sans" charset="0"/>
                <a:cs typeface="Open Sans" charset="0"/>
              </a:rPr>
              <a:t>це соціально-рольовий статус, який визначає соціальні можливості людини в будь-яких сферах життєдіяльності.</a:t>
            </a:r>
            <a:endParaRPr lang="uk-UA" sz="1600" b="1" dirty="0">
              <a:solidFill>
                <a:srgbClr val="002060"/>
              </a:solidFill>
              <a:latin typeface="Open Sans" charset="0"/>
              <a:ea typeface="Open Sans" charset="0"/>
              <a:cs typeface="Open Sans" charset="0"/>
            </a:endParaRPr>
          </a:p>
          <a:p>
            <a:pPr algn="just"/>
            <a:r>
              <a:rPr lang="uk-UA" sz="1600" b="1" dirty="0">
                <a:solidFill>
                  <a:srgbClr val="002060"/>
                </a:solidFill>
                <a:latin typeface="Open Sans" charset="0"/>
                <a:ea typeface="Open Sans" charset="0"/>
                <a:cs typeface="Open Sans" charset="0"/>
              </a:rPr>
              <a:t>      </a:t>
            </a:r>
            <a:r>
              <a:rPr lang="uk-UA" sz="1600" dirty="0">
                <a:solidFill>
                  <a:srgbClr val="002060"/>
                </a:solidFill>
                <a:latin typeface="Open Sans" charset="0"/>
                <a:ea typeface="Open Sans" charset="0"/>
                <a:cs typeface="Open Sans" charset="0"/>
              </a:rPr>
              <a:t>Це також моделі поведінки та діяльності, які дане конкретнее суспільно очікує від жінок та чоловіків.</a:t>
            </a:r>
            <a:endParaRPr lang="uk-UA" sz="1600" dirty="0">
              <a:solidFill>
                <a:srgbClr val="002060"/>
              </a:solidFill>
              <a:latin typeface="Open Sans" charset="0"/>
              <a:ea typeface="Open Sans" charset="0"/>
              <a:cs typeface="Open Sans"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a:bodyPr>
          <a:p>
            <a:pPr algn="l"/>
            <a:r>
              <a:rPr lang="uk-UA" sz="2400" b="1" dirty="0">
                <a:solidFill>
                  <a:schemeClr val="accent1">
                    <a:lumMod val="50000"/>
                  </a:schemeClr>
                </a:solidFill>
                <a:latin typeface="Open Sans" charset="0"/>
                <a:ea typeface="Open Sans" charset="0"/>
                <a:cs typeface="Open Sans" charset="0"/>
              </a:rPr>
              <a:t>Світове законодавство</a:t>
            </a:r>
            <a:endParaRPr lang="uk-UA" sz="2400" b="1" dirty="0">
              <a:solidFill>
                <a:schemeClr val="accent1">
                  <a:lumMod val="50000"/>
                </a:schemeClr>
              </a:solidFill>
              <a:latin typeface="Open Sans" charset="0"/>
              <a:ea typeface="Open Sans" charset="0"/>
              <a:cs typeface="Open Sans" charset="0"/>
            </a:endParaRPr>
          </a:p>
        </p:txBody>
      </p:sp>
      <p:sp>
        <p:nvSpPr>
          <p:cNvPr id="3" name="Замещающий текст 2"/>
          <p:cNvSpPr>
            <a:spLocks noGrp="1"/>
          </p:cNvSpPr>
          <p:nvPr>
            <p:ph type="body" idx="1"/>
          </p:nvPr>
        </p:nvSpPr>
        <p:spPr/>
        <p:txBody>
          <a:bodyPr>
            <a:normAutofit lnSpcReduction="20000"/>
          </a:bodyPr>
          <a:p>
            <a:pPr marL="0" indent="457200" algn="just">
              <a:lnSpc>
                <a:spcPct val="100000"/>
              </a:lnSpc>
              <a:buNone/>
            </a:pPr>
            <a:r>
              <a:rPr lang="en-US" altLang="en-US" sz="1400" dirty="0">
                <a:solidFill>
                  <a:srgbClr val="002060"/>
                </a:solidFill>
                <a:latin typeface="Open Sans" charset="0"/>
                <a:ea typeface="Open Sans" charset="0"/>
                <a:cs typeface="Open Sans" charset="0"/>
              </a:rPr>
              <a:t>Посилення</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прихильності</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Ради</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Європи</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до</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гендерного</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підходу</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та</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рішучості</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впроваджувати</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ефективні</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механізми</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його</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досягнення</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демонструють</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відповідні</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конвенції</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Ради</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Європи</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які</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актуалізують</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гендерний</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мейнстримінг</a:t>
            </a:r>
            <a:r>
              <a:rPr lang="en-US" altLang="ru-RU" sz="1400" dirty="0">
                <a:solidFill>
                  <a:srgbClr val="002060"/>
                </a:solidFill>
                <a:latin typeface="Open Sans" charset="0"/>
                <a:ea typeface="Open Sans" charset="0"/>
                <a:cs typeface="Open Sans" charset="0"/>
              </a:rPr>
              <a:t>. </a:t>
            </a:r>
            <a:endParaRPr lang="en-US" altLang="ru-RU" sz="1400" dirty="0">
              <a:solidFill>
                <a:srgbClr val="002060"/>
              </a:solidFill>
              <a:latin typeface="Open Sans" charset="0"/>
              <a:ea typeface="Open Sans" charset="0"/>
              <a:cs typeface="Open Sans" charset="0"/>
            </a:endParaRPr>
          </a:p>
          <a:p>
            <a:pPr marL="0" indent="457200" algn="just">
              <a:lnSpc>
                <a:spcPct val="100000"/>
              </a:lnSpc>
              <a:buNone/>
            </a:pPr>
            <a:r>
              <a:rPr lang="en-US" altLang="en-US" sz="1400" dirty="0">
                <a:solidFill>
                  <a:srgbClr val="002060"/>
                </a:solidFill>
                <a:latin typeface="Open Sans" charset="0"/>
                <a:ea typeface="Open Sans" charset="0"/>
                <a:cs typeface="Open Sans" charset="0"/>
              </a:rPr>
              <a:t>Так</a:t>
            </a:r>
            <a:r>
              <a:rPr lang="en-US" altLang="ru-RU" sz="1400"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Конвенція</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Ради</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Європи</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про</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заходи</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щодо</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протидії</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торгівлі</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людьми</a:t>
            </a:r>
            <a:r>
              <a:rPr lang="en-US" altLang="ru-RU" sz="1400" b="1" dirty="0">
                <a:solidFill>
                  <a:srgbClr val="002060"/>
                </a:solidFill>
                <a:latin typeface="Open Sans" charset="0"/>
                <a:ea typeface="Open Sans" charset="0"/>
                <a:cs typeface="Open Sans" charset="0"/>
              </a:rPr>
              <a:t> (2005) </a:t>
            </a:r>
            <a:r>
              <a:rPr lang="en-US" altLang="en-US" sz="1400" dirty="0">
                <a:solidFill>
                  <a:srgbClr val="002060"/>
                </a:solidFill>
                <a:latin typeface="Open Sans" charset="0"/>
                <a:ea typeface="Open Sans" charset="0"/>
                <a:cs typeface="Open Sans" charset="0"/>
              </a:rPr>
              <a:t>визнає</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що</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торгівля</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людьми</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є</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значною</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мірою</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гендерним</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явищем</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і</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таким</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чином</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формує</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сильні</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зв</a:t>
            </a:r>
            <a:r>
              <a:rPr lang="en-US" altLang="ru-RU" sz="1400" dirty="0">
                <a:solidFill>
                  <a:srgbClr val="002060"/>
                </a:solidFill>
                <a:latin typeface="Open Sans" charset="0"/>
                <a:ea typeface="Open Sans" charset="0"/>
                <a:cs typeface="Open Sans" charset="0"/>
              </a:rPr>
              <a:t>’</a:t>
            </a:r>
            <a:r>
              <a:rPr lang="en-US" altLang="en-US" sz="1400" dirty="0">
                <a:solidFill>
                  <a:srgbClr val="002060"/>
                </a:solidFill>
                <a:latin typeface="Open Sans" charset="0"/>
                <a:ea typeface="Open Sans" charset="0"/>
                <a:cs typeface="Open Sans" charset="0"/>
              </a:rPr>
              <a:t>язки</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з</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гендерною</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рівністю</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та</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гендерним</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мейнстримінгом</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ст</a:t>
            </a:r>
            <a:r>
              <a:rPr lang="en-US" altLang="ru-RU" sz="1400" dirty="0">
                <a:solidFill>
                  <a:srgbClr val="002060"/>
                </a:solidFill>
                <a:latin typeface="Open Sans" charset="0"/>
                <a:ea typeface="Open Sans" charset="0"/>
                <a:cs typeface="Open Sans" charset="0"/>
              </a:rPr>
              <a:t>.</a:t>
            </a:r>
            <a:r>
              <a:rPr lang="en-US" altLang="en-US" sz="1400" dirty="0">
                <a:solidFill>
                  <a:srgbClr val="002060"/>
                </a:solidFill>
                <a:latin typeface="Open Sans" charset="0"/>
                <a:ea typeface="Open Sans" charset="0"/>
                <a:cs typeface="Open Sans" charset="0"/>
              </a:rPr>
              <a:t>ст</a:t>
            </a:r>
            <a:r>
              <a:rPr lang="en-US" altLang="ru-RU" sz="1400" dirty="0">
                <a:solidFill>
                  <a:srgbClr val="002060"/>
                </a:solidFill>
                <a:latin typeface="Open Sans" charset="0"/>
                <a:ea typeface="Open Sans" charset="0"/>
                <a:cs typeface="Open Sans" charset="0"/>
              </a:rPr>
              <a:t>. 1, 5, 6 </a:t>
            </a:r>
            <a:r>
              <a:rPr lang="en-US" altLang="en-US" sz="1400" dirty="0">
                <a:solidFill>
                  <a:srgbClr val="002060"/>
                </a:solidFill>
                <a:latin typeface="Open Sans" charset="0"/>
                <a:ea typeface="Open Sans" charset="0"/>
                <a:cs typeface="Open Sans" charset="0"/>
              </a:rPr>
              <a:t>та</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розділ</a:t>
            </a:r>
            <a:r>
              <a:rPr lang="en-US" altLang="ru-RU" sz="1400" dirty="0">
                <a:solidFill>
                  <a:srgbClr val="002060"/>
                </a:solidFill>
                <a:latin typeface="Open Sans" charset="0"/>
                <a:ea typeface="Open Sans" charset="0"/>
                <a:cs typeface="Open Sans" charset="0"/>
              </a:rPr>
              <a:t> III </a:t>
            </a:r>
            <a:r>
              <a:rPr lang="en-US" altLang="en-US" sz="1400" dirty="0">
                <a:solidFill>
                  <a:srgbClr val="002060"/>
                </a:solidFill>
                <a:latin typeface="Open Sans" charset="0"/>
                <a:ea typeface="Open Sans" charset="0"/>
                <a:cs typeface="Open Sans" charset="0"/>
              </a:rPr>
              <a:t>Конвенції</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Унікальним</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інструментом</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є</a:t>
            </a:r>
            <a:r>
              <a:rPr lang="en-US" altLang="ru-RU" sz="1400"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Конвенція</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Ради</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Європи</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про</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запобігання</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насильству</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стосовно</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жінок</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і</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домашньому</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насильству</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та</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боротьбу</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з</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цими</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явищами</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Стамбульська</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конвенція</a:t>
            </a:r>
            <a:r>
              <a:rPr lang="en-US" altLang="ru-RU" sz="1400" b="1" dirty="0">
                <a:solidFill>
                  <a:srgbClr val="002060"/>
                </a:solidFill>
                <a:latin typeface="Open Sans" charset="0"/>
                <a:ea typeface="Open Sans" charset="0"/>
                <a:cs typeface="Open Sans" charset="0"/>
              </a:rPr>
              <a:t>) (2011)</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де</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гендерна</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перспектива</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є</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ключовим</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акцентом</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навколо</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якого</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вибудовується</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впливовість</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положень</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конвенції</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Дотичною</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до</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них</a:t>
            </a:r>
            <a:r>
              <a:rPr lang="en-US" altLang="ru-RU" sz="1400" dirty="0">
                <a:solidFill>
                  <a:srgbClr val="002060"/>
                </a:solidFill>
                <a:latin typeface="Open Sans" charset="0"/>
                <a:ea typeface="Open Sans" charset="0"/>
                <a:cs typeface="Open Sans" charset="0"/>
              </a:rPr>
              <a:t> </a:t>
            </a:r>
            <a:r>
              <a:rPr lang="en-US" altLang="en-US" sz="1400" dirty="0">
                <a:solidFill>
                  <a:srgbClr val="002060"/>
                </a:solidFill>
                <a:latin typeface="Open Sans" charset="0"/>
                <a:ea typeface="Open Sans" charset="0"/>
                <a:cs typeface="Open Sans" charset="0"/>
              </a:rPr>
              <a:t>є</a:t>
            </a:r>
            <a:r>
              <a:rPr lang="en-US" altLang="ru-RU" sz="1400"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Конвенція</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Ради</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Європи</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про</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захист</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дітей</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від</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сексуальної</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експлуатації</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та</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сексуального</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насильства</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Лансаротська</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конвенція</a:t>
            </a:r>
            <a:r>
              <a:rPr lang="en-US" altLang="ru-RU" sz="1400" b="1" dirty="0">
                <a:solidFill>
                  <a:srgbClr val="002060"/>
                </a:solidFill>
                <a:latin typeface="Open Sans" charset="0"/>
                <a:ea typeface="Open Sans" charset="0"/>
                <a:cs typeface="Open Sans" charset="0"/>
              </a:rPr>
              <a:t>) (2007).</a:t>
            </a:r>
            <a:r>
              <a:rPr lang="en-US" altLang="ru-RU" sz="1400" dirty="0">
                <a:solidFill>
                  <a:srgbClr val="002060"/>
                </a:solidFill>
                <a:latin typeface="Open Sans" charset="0"/>
                <a:ea typeface="Open Sans" charset="0"/>
                <a:cs typeface="Open Sans" charset="0"/>
              </a:rPr>
              <a:t> </a:t>
            </a:r>
            <a:endParaRPr lang="en-US" altLang="ru-RU" sz="1400" dirty="0">
              <a:solidFill>
                <a:srgbClr val="002060"/>
              </a:solidFill>
              <a:latin typeface="Open Sans" charset="0"/>
              <a:ea typeface="Open Sans" charset="0"/>
              <a:cs typeface="Open Sans" charset="0"/>
            </a:endParaRPr>
          </a:p>
          <a:p>
            <a:pPr marL="0" indent="457200" algn="just">
              <a:lnSpc>
                <a:spcPct val="100000"/>
              </a:lnSpc>
              <a:buNone/>
            </a:pPr>
            <a:r>
              <a:rPr lang="en-US" altLang="en-US" sz="1400" b="1" dirty="0">
                <a:solidFill>
                  <a:srgbClr val="002060"/>
                </a:solidFill>
                <a:latin typeface="Open Sans" charset="0"/>
                <a:ea typeface="Open Sans" charset="0"/>
                <a:cs typeface="Open Sans" charset="0"/>
              </a:rPr>
              <a:t>Дані</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три</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конвенції</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Ради</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Європи</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стали</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новаторськими</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та</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всеосяжними</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інструментами</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в</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області</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захисту</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людської</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гідності</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і</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вони</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мають</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безпосередній</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зв</a:t>
            </a:r>
            <a:r>
              <a:rPr lang="en-US" altLang="ru-RU" sz="1400" b="1" dirty="0">
                <a:solidFill>
                  <a:srgbClr val="002060"/>
                </a:solidFill>
                <a:latin typeface="Open Sans" charset="0"/>
                <a:ea typeface="Open Sans" charset="0"/>
                <a:cs typeface="Open Sans" charset="0"/>
              </a:rPr>
              <a:t>’</a:t>
            </a:r>
            <a:r>
              <a:rPr lang="en-US" altLang="en-US" sz="1400" b="1" dirty="0">
                <a:solidFill>
                  <a:srgbClr val="002060"/>
                </a:solidFill>
                <a:latin typeface="Open Sans" charset="0"/>
                <a:ea typeface="Open Sans" charset="0"/>
                <a:cs typeface="Open Sans" charset="0"/>
              </a:rPr>
              <a:t>язок</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з</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Цілями</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сталого</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розвитку</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ООН</a:t>
            </a:r>
            <a:r>
              <a:rPr lang="en-US" altLang="ru-RU" sz="1400" b="1" dirty="0">
                <a:solidFill>
                  <a:srgbClr val="002060"/>
                </a:solidFill>
                <a:latin typeface="Open Sans" charset="0"/>
                <a:ea typeface="Open Sans" charset="0"/>
                <a:cs typeface="Open Sans" charset="0"/>
              </a:rPr>
              <a:t> 2015-2030 </a:t>
            </a:r>
            <a:r>
              <a:rPr lang="en-US" altLang="en-US" sz="1400" b="1" dirty="0">
                <a:solidFill>
                  <a:srgbClr val="002060"/>
                </a:solidFill>
                <a:latin typeface="Open Sans" charset="0"/>
                <a:ea typeface="Open Sans" charset="0"/>
                <a:cs typeface="Open Sans" charset="0"/>
              </a:rPr>
              <a:t>рр</a:t>
            </a:r>
            <a:r>
              <a:rPr lang="en-US" altLang="ru-RU" sz="1400" b="1" dirty="0">
                <a:solidFill>
                  <a:srgbClr val="002060"/>
                </a:solidFill>
                <a:latin typeface="Open Sans" charset="0"/>
                <a:ea typeface="Open Sans" charset="0"/>
                <a:cs typeface="Open Sans" charset="0"/>
              </a:rPr>
              <a:t>. </a:t>
            </a:r>
            <a:endParaRPr lang="en-US" altLang="ru-RU" sz="1400" b="1" dirty="0">
              <a:solidFill>
                <a:srgbClr val="002060"/>
              </a:solidFill>
              <a:latin typeface="Open Sans" charset="0"/>
              <a:ea typeface="Open Sans" charset="0"/>
              <a:cs typeface="Open Sans" charset="0"/>
            </a:endParaRPr>
          </a:p>
          <a:p>
            <a:pPr marL="0" indent="457200" algn="just">
              <a:lnSpc>
                <a:spcPct val="100000"/>
              </a:lnSpc>
              <a:buNone/>
            </a:pPr>
            <a:r>
              <a:rPr lang="uk-UA" altLang="en-US"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Конвенції</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унікальні</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тим</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що</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мають</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глобальний</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характер</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до</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них</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може</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приєднатися</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будь</a:t>
            </a:r>
            <a:r>
              <a:rPr lang="en-US" altLang="ru-RU" sz="1400" b="1" dirty="0">
                <a:solidFill>
                  <a:srgbClr val="002060"/>
                </a:solidFill>
                <a:latin typeface="Open Sans" charset="0"/>
                <a:ea typeface="Open Sans" charset="0"/>
                <a:cs typeface="Open Sans" charset="0"/>
              </a:rPr>
              <a:t>-</a:t>
            </a:r>
            <a:r>
              <a:rPr lang="en-US" altLang="en-US" sz="1400" b="1" dirty="0">
                <a:solidFill>
                  <a:srgbClr val="002060"/>
                </a:solidFill>
                <a:latin typeface="Open Sans" charset="0"/>
                <a:ea typeface="Open Sans" charset="0"/>
                <a:cs typeface="Open Sans" charset="0"/>
              </a:rPr>
              <a:t>яка</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держава</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яка</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не</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є</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членом</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Ради</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Європи</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і</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не</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брала</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участі</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у</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розробці</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Конвенції</a:t>
            </a:r>
            <a:r>
              <a:rPr lang="en-US" altLang="ru-RU" sz="1400" b="1" dirty="0">
                <a:solidFill>
                  <a:srgbClr val="002060"/>
                </a:solidFill>
                <a:latin typeface="Open Sans" charset="0"/>
                <a:ea typeface="Open Sans" charset="0"/>
                <a:cs typeface="Open Sans" charset="0"/>
              </a:rPr>
              <a:t>.</a:t>
            </a:r>
            <a:endParaRPr lang="en-US" altLang="ru-RU" sz="1400" b="1" dirty="0">
              <a:solidFill>
                <a:srgbClr val="002060"/>
              </a:solidFill>
              <a:latin typeface="Open Sans" charset="0"/>
              <a:ea typeface="Open Sans" charset="0"/>
              <a:cs typeface="Open Sans"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a:bodyPr>
          <a:p>
            <a:pPr algn="l"/>
            <a:r>
              <a:rPr lang="uk-UA" sz="2400" b="1" dirty="0">
                <a:solidFill>
                  <a:schemeClr val="accent1">
                    <a:lumMod val="50000"/>
                  </a:schemeClr>
                </a:solidFill>
                <a:latin typeface="Open Sans" charset="0"/>
                <a:ea typeface="Open Sans" charset="0"/>
                <a:cs typeface="Open Sans" charset="0"/>
              </a:rPr>
              <a:t>Світове законодавство</a:t>
            </a:r>
            <a:endParaRPr lang="uk-UA" sz="2400" b="1" dirty="0">
              <a:solidFill>
                <a:schemeClr val="accent1">
                  <a:lumMod val="50000"/>
                </a:schemeClr>
              </a:solidFill>
              <a:latin typeface="Open Sans" charset="0"/>
              <a:ea typeface="Open Sans" charset="0"/>
              <a:cs typeface="Open Sans" charset="0"/>
            </a:endParaRPr>
          </a:p>
        </p:txBody>
      </p:sp>
      <p:sp>
        <p:nvSpPr>
          <p:cNvPr id="3" name="Замещающий текст 2"/>
          <p:cNvSpPr>
            <a:spLocks noGrp="1"/>
          </p:cNvSpPr>
          <p:nvPr>
            <p:ph type="body" idx="1"/>
          </p:nvPr>
        </p:nvSpPr>
        <p:spPr/>
        <p:txBody>
          <a:bodyPr>
            <a:normAutofit lnSpcReduction="20000"/>
          </a:bodyPr>
          <a:p>
            <a:pPr marL="0" indent="457200" algn="just">
              <a:lnSpc>
                <a:spcPct val="100000"/>
              </a:lnSpc>
              <a:buNone/>
            </a:pPr>
            <a:r>
              <a:rPr lang="en-US" altLang="en-US" sz="1400" b="1" dirty="0">
                <a:solidFill>
                  <a:srgbClr val="002060"/>
                </a:solidFill>
                <a:latin typeface="Open Sans" charset="0"/>
                <a:ea typeface="Open Sans" charset="0"/>
                <a:cs typeface="Open Sans" charset="0"/>
              </a:rPr>
              <a:t>Україна</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ратифікувала</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всі</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основні</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Конвенції</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Міжнародної</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організації</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праці</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МОП</a:t>
            </a:r>
            <a:r>
              <a:rPr lang="en-US" altLang="ru-RU" sz="1400" b="1" dirty="0">
                <a:solidFill>
                  <a:srgbClr val="002060"/>
                </a:solidFill>
                <a:latin typeface="Open Sans" charset="0"/>
                <a:ea typeface="Open Sans" charset="0"/>
                <a:cs typeface="Open Sans" charset="0"/>
              </a:rPr>
              <a:t>)</a:t>
            </a:r>
            <a:r>
              <a:rPr lang="uk-UA" altLang="en-US" sz="1400" b="1" dirty="0">
                <a:solidFill>
                  <a:srgbClr val="002060"/>
                </a:solidFill>
                <a:latin typeface="Open Sans" charset="0"/>
                <a:ea typeface="Open Sans" charset="0"/>
                <a:cs typeface="Open Sans" charset="0"/>
              </a:rPr>
              <a:t>:</a:t>
            </a:r>
            <a:endParaRPr lang="en-US" altLang="ru-RU" sz="1400" b="1" dirty="0">
              <a:solidFill>
                <a:srgbClr val="002060"/>
              </a:solidFill>
              <a:latin typeface="Open Sans" charset="0"/>
              <a:ea typeface="Open Sans" charset="0"/>
              <a:cs typeface="Open Sans" charset="0"/>
            </a:endParaRPr>
          </a:p>
          <a:p>
            <a:pPr marL="0" indent="457200" algn="just">
              <a:lnSpc>
                <a:spcPct val="100000"/>
              </a:lnSpc>
              <a:buNone/>
            </a:pPr>
            <a:endParaRPr lang="en-US" altLang="ru-RU" sz="1400" b="1" dirty="0">
              <a:solidFill>
                <a:srgbClr val="002060"/>
              </a:solidFill>
              <a:latin typeface="Open Sans" charset="0"/>
              <a:ea typeface="Open Sans" charset="0"/>
              <a:cs typeface="Open Sans" charset="0"/>
            </a:endParaRPr>
          </a:p>
          <a:p>
            <a:pPr marL="0" indent="457200" algn="just">
              <a:lnSpc>
                <a:spcPct val="100000"/>
              </a:lnSpc>
              <a:buNone/>
            </a:pPr>
            <a:r>
              <a:rPr lang="en-US" altLang="en-US" sz="1400" b="1" dirty="0">
                <a:solidFill>
                  <a:srgbClr val="002060"/>
                </a:solidFill>
                <a:latin typeface="Open Sans" charset="0"/>
                <a:ea typeface="Open Sans" charset="0"/>
                <a:cs typeface="Open Sans" charset="0"/>
              </a:rPr>
              <a:t>Конвенція</a:t>
            </a:r>
            <a:r>
              <a:rPr lang="en-US" altLang="ru-RU" sz="1400" b="1" dirty="0">
                <a:solidFill>
                  <a:srgbClr val="002060"/>
                </a:solidFill>
                <a:latin typeface="Open Sans" charset="0"/>
                <a:ea typeface="Open Sans" charset="0"/>
                <a:cs typeface="Open Sans" charset="0"/>
              </a:rPr>
              <a:t> </a:t>
            </a:r>
            <a:r>
              <a:rPr lang="" altLang="en-US" sz="1400" b="1" dirty="0">
                <a:solidFill>
                  <a:srgbClr val="002060"/>
                </a:solidFill>
                <a:latin typeface="Open Sans" charset="0"/>
                <a:ea typeface="Open Sans" charset="0"/>
                <a:cs typeface="Open Sans" charset="0"/>
              </a:rPr>
              <a:t>№</a:t>
            </a:r>
            <a:r>
              <a:rPr lang="en-US" altLang="ru-RU" sz="1400" b="1" dirty="0">
                <a:solidFill>
                  <a:srgbClr val="002060"/>
                </a:solidFill>
                <a:latin typeface="Open Sans" charset="0"/>
                <a:ea typeface="Open Sans" charset="0"/>
                <a:cs typeface="Open Sans" charset="0"/>
              </a:rPr>
              <a:t> 100 </a:t>
            </a:r>
            <a:r>
              <a:rPr lang="en-US" altLang="en-US" sz="1400" b="1" dirty="0">
                <a:solidFill>
                  <a:srgbClr val="002060"/>
                </a:solidFill>
                <a:latin typeface="Open Sans" charset="0"/>
                <a:ea typeface="Open Sans" charset="0"/>
                <a:cs typeface="Open Sans" charset="0"/>
              </a:rPr>
              <a:t>про</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рівне</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винагородження</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чоловіків</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та</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жінок</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за</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рівноцінну</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працю</a:t>
            </a:r>
            <a:r>
              <a:rPr lang="en-US" altLang="ru-RU" sz="1400" b="1" dirty="0">
                <a:solidFill>
                  <a:srgbClr val="002060"/>
                </a:solidFill>
                <a:latin typeface="Open Sans" charset="0"/>
                <a:ea typeface="Open Sans" charset="0"/>
                <a:cs typeface="Open Sans" charset="0"/>
              </a:rPr>
              <a:t> 1951 </a:t>
            </a:r>
            <a:r>
              <a:rPr lang="en-US" altLang="en-US" sz="1400" b="1" dirty="0">
                <a:solidFill>
                  <a:srgbClr val="002060"/>
                </a:solidFill>
                <a:latin typeface="Open Sans" charset="0"/>
                <a:ea typeface="Open Sans" charset="0"/>
                <a:cs typeface="Open Sans" charset="0"/>
              </a:rPr>
              <a:t>року</a:t>
            </a:r>
            <a:r>
              <a:rPr lang="en-US" altLang="ru-RU" sz="1400" b="1" dirty="0">
                <a:solidFill>
                  <a:srgbClr val="002060"/>
                </a:solidFill>
                <a:latin typeface="Open Sans" charset="0"/>
                <a:ea typeface="Open Sans" charset="0"/>
                <a:cs typeface="Open Sans" charset="0"/>
              </a:rPr>
              <a:t>, </a:t>
            </a:r>
            <a:endParaRPr lang="en-US" altLang="ru-RU" sz="1400" b="1" dirty="0">
              <a:solidFill>
                <a:srgbClr val="002060"/>
              </a:solidFill>
              <a:latin typeface="Open Sans" charset="0"/>
              <a:ea typeface="Open Sans" charset="0"/>
              <a:cs typeface="Open Sans" charset="0"/>
            </a:endParaRPr>
          </a:p>
          <a:p>
            <a:pPr marL="0" indent="457200" algn="just">
              <a:lnSpc>
                <a:spcPct val="100000"/>
              </a:lnSpc>
              <a:buNone/>
            </a:pPr>
            <a:endParaRPr lang="en-US" altLang="ru-RU" sz="1400" b="1" dirty="0">
              <a:solidFill>
                <a:srgbClr val="002060"/>
              </a:solidFill>
              <a:latin typeface="Open Sans" charset="0"/>
              <a:ea typeface="Open Sans" charset="0"/>
              <a:cs typeface="Open Sans" charset="0"/>
            </a:endParaRPr>
          </a:p>
          <a:p>
            <a:pPr marL="0" indent="457200" algn="just">
              <a:lnSpc>
                <a:spcPct val="100000"/>
              </a:lnSpc>
              <a:buNone/>
            </a:pPr>
            <a:r>
              <a:rPr lang="en-US" altLang="en-US" sz="1400" b="1" dirty="0">
                <a:solidFill>
                  <a:srgbClr val="002060"/>
                </a:solidFill>
                <a:latin typeface="Open Sans" charset="0"/>
                <a:ea typeface="Open Sans" charset="0"/>
                <a:cs typeface="Open Sans" charset="0"/>
              </a:rPr>
              <a:t>Конвенція</a:t>
            </a:r>
            <a:r>
              <a:rPr lang="en-US" altLang="ru-RU" sz="1400" b="1" dirty="0">
                <a:solidFill>
                  <a:srgbClr val="002060"/>
                </a:solidFill>
                <a:latin typeface="Open Sans" charset="0"/>
                <a:ea typeface="Open Sans" charset="0"/>
                <a:cs typeface="Open Sans" charset="0"/>
              </a:rPr>
              <a:t> </a:t>
            </a:r>
            <a:r>
              <a:rPr lang="" altLang="en-US" sz="1400" b="1" dirty="0">
                <a:solidFill>
                  <a:srgbClr val="002060"/>
                </a:solidFill>
                <a:latin typeface="Open Sans" charset="0"/>
                <a:ea typeface="Open Sans" charset="0"/>
                <a:cs typeface="Open Sans" charset="0"/>
              </a:rPr>
              <a:t>№</a:t>
            </a:r>
            <a:r>
              <a:rPr lang="en-US" altLang="ru-RU" sz="1400" b="1" dirty="0">
                <a:solidFill>
                  <a:srgbClr val="002060"/>
                </a:solidFill>
                <a:latin typeface="Open Sans" charset="0"/>
                <a:ea typeface="Open Sans" charset="0"/>
                <a:cs typeface="Open Sans" charset="0"/>
              </a:rPr>
              <a:t> 103 </a:t>
            </a:r>
            <a:r>
              <a:rPr lang="en-US" altLang="en-US" sz="1400" b="1" dirty="0">
                <a:solidFill>
                  <a:srgbClr val="002060"/>
                </a:solidFill>
                <a:latin typeface="Open Sans" charset="0"/>
                <a:ea typeface="Open Sans" charset="0"/>
                <a:cs typeface="Open Sans" charset="0"/>
              </a:rPr>
              <a:t>про</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охорону</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материнства</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переглянута</a:t>
            </a:r>
            <a:r>
              <a:rPr lang="en-US" altLang="ru-RU" sz="1400" b="1" dirty="0">
                <a:solidFill>
                  <a:srgbClr val="002060"/>
                </a:solidFill>
                <a:latin typeface="Open Sans" charset="0"/>
                <a:ea typeface="Open Sans" charset="0"/>
                <a:cs typeface="Open Sans" charset="0"/>
              </a:rPr>
              <a:t>) 1953 </a:t>
            </a:r>
            <a:r>
              <a:rPr lang="en-US" altLang="en-US" sz="1400" b="1" dirty="0">
                <a:solidFill>
                  <a:srgbClr val="002060"/>
                </a:solidFill>
                <a:latin typeface="Open Sans" charset="0"/>
                <a:ea typeface="Open Sans" charset="0"/>
                <a:cs typeface="Open Sans" charset="0"/>
              </a:rPr>
              <a:t>року</a:t>
            </a:r>
            <a:r>
              <a:rPr lang="en-US" altLang="ru-RU" sz="1400" b="1" dirty="0">
                <a:solidFill>
                  <a:srgbClr val="002060"/>
                </a:solidFill>
                <a:latin typeface="Open Sans" charset="0"/>
                <a:ea typeface="Open Sans" charset="0"/>
                <a:cs typeface="Open Sans" charset="0"/>
              </a:rPr>
              <a:t>,</a:t>
            </a:r>
            <a:endParaRPr lang="en-US" altLang="ru-RU" sz="1400" b="1" dirty="0">
              <a:solidFill>
                <a:srgbClr val="002060"/>
              </a:solidFill>
              <a:latin typeface="Open Sans" charset="0"/>
              <a:ea typeface="Open Sans" charset="0"/>
              <a:cs typeface="Open Sans" charset="0"/>
            </a:endParaRPr>
          </a:p>
          <a:p>
            <a:pPr marL="0" indent="457200" algn="just">
              <a:lnSpc>
                <a:spcPct val="100000"/>
              </a:lnSpc>
              <a:buNone/>
            </a:pPr>
            <a:endParaRPr lang="en-US" altLang="ru-RU" sz="1400" b="1" dirty="0">
              <a:solidFill>
                <a:srgbClr val="002060"/>
              </a:solidFill>
              <a:latin typeface="Open Sans" charset="0"/>
              <a:ea typeface="Open Sans" charset="0"/>
              <a:cs typeface="Open Sans" charset="0"/>
            </a:endParaRPr>
          </a:p>
          <a:p>
            <a:pPr marL="0" indent="457200" algn="just">
              <a:lnSpc>
                <a:spcPct val="100000"/>
              </a:lnSpc>
              <a:buNone/>
            </a:pPr>
            <a:r>
              <a:rPr lang="en-US" altLang="en-US" sz="1400" b="1" dirty="0">
                <a:solidFill>
                  <a:srgbClr val="002060"/>
                </a:solidFill>
                <a:latin typeface="Open Sans" charset="0"/>
                <a:ea typeface="Open Sans" charset="0"/>
                <a:cs typeface="Open Sans" charset="0"/>
              </a:rPr>
              <a:t>Конвенція</a:t>
            </a:r>
            <a:r>
              <a:rPr lang="en-US" altLang="ru-RU" sz="1400" b="1" dirty="0">
                <a:solidFill>
                  <a:srgbClr val="002060"/>
                </a:solidFill>
                <a:latin typeface="Open Sans" charset="0"/>
                <a:ea typeface="Open Sans" charset="0"/>
                <a:cs typeface="Open Sans" charset="0"/>
              </a:rPr>
              <a:t> </a:t>
            </a:r>
            <a:r>
              <a:rPr lang="" altLang="en-US" sz="1400" b="1" dirty="0">
                <a:solidFill>
                  <a:srgbClr val="002060"/>
                </a:solidFill>
                <a:latin typeface="Open Sans" charset="0"/>
                <a:ea typeface="Open Sans" charset="0"/>
                <a:cs typeface="Open Sans" charset="0"/>
              </a:rPr>
              <a:t>№</a:t>
            </a:r>
            <a:r>
              <a:rPr lang="en-US" altLang="ru-RU" sz="1400" b="1" dirty="0">
                <a:solidFill>
                  <a:srgbClr val="002060"/>
                </a:solidFill>
                <a:latin typeface="Open Sans" charset="0"/>
                <a:ea typeface="Open Sans" charset="0"/>
                <a:cs typeface="Open Sans" charset="0"/>
              </a:rPr>
              <a:t> 111 </a:t>
            </a:r>
            <a:r>
              <a:rPr lang="en-US" altLang="en-US" sz="1400" b="1" dirty="0">
                <a:solidFill>
                  <a:srgbClr val="002060"/>
                </a:solidFill>
                <a:latin typeface="Open Sans" charset="0"/>
                <a:ea typeface="Open Sans" charset="0"/>
                <a:cs typeface="Open Sans" charset="0"/>
              </a:rPr>
              <a:t>про</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дискримінацію</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в</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галузі</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праці</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та</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занять</a:t>
            </a:r>
            <a:r>
              <a:rPr lang="en-US" altLang="ru-RU" sz="1400" b="1" dirty="0">
                <a:solidFill>
                  <a:srgbClr val="002060"/>
                </a:solidFill>
                <a:latin typeface="Open Sans" charset="0"/>
                <a:ea typeface="Open Sans" charset="0"/>
                <a:cs typeface="Open Sans" charset="0"/>
              </a:rPr>
              <a:t> 1958 </a:t>
            </a:r>
            <a:r>
              <a:rPr lang="en-US" altLang="en-US" sz="1400" b="1" dirty="0">
                <a:solidFill>
                  <a:srgbClr val="002060"/>
                </a:solidFill>
                <a:latin typeface="Open Sans" charset="0"/>
                <a:ea typeface="Open Sans" charset="0"/>
                <a:cs typeface="Open Sans" charset="0"/>
              </a:rPr>
              <a:t>року</a:t>
            </a:r>
            <a:r>
              <a:rPr lang="en-US" altLang="ru-RU" sz="1400" b="1" dirty="0">
                <a:solidFill>
                  <a:srgbClr val="002060"/>
                </a:solidFill>
                <a:latin typeface="Open Sans" charset="0"/>
                <a:ea typeface="Open Sans" charset="0"/>
                <a:cs typeface="Open Sans" charset="0"/>
              </a:rPr>
              <a:t>, </a:t>
            </a:r>
            <a:endParaRPr lang="en-US" altLang="ru-RU" sz="1400" b="1" dirty="0">
              <a:solidFill>
                <a:srgbClr val="002060"/>
              </a:solidFill>
              <a:latin typeface="Open Sans" charset="0"/>
              <a:ea typeface="Open Sans" charset="0"/>
              <a:cs typeface="Open Sans" charset="0"/>
            </a:endParaRPr>
          </a:p>
          <a:p>
            <a:pPr marL="0" indent="457200" algn="just">
              <a:lnSpc>
                <a:spcPct val="100000"/>
              </a:lnSpc>
              <a:buNone/>
            </a:pPr>
            <a:endParaRPr lang="en-US" altLang="ru-RU" sz="1400" b="1" dirty="0">
              <a:solidFill>
                <a:srgbClr val="002060"/>
              </a:solidFill>
              <a:latin typeface="Open Sans" charset="0"/>
              <a:ea typeface="Open Sans" charset="0"/>
              <a:cs typeface="Open Sans" charset="0"/>
            </a:endParaRPr>
          </a:p>
          <a:p>
            <a:pPr marL="0" indent="457200" algn="just">
              <a:lnSpc>
                <a:spcPct val="100000"/>
              </a:lnSpc>
              <a:buNone/>
            </a:pPr>
            <a:r>
              <a:rPr lang="en-US" altLang="en-US" sz="1400" b="1" dirty="0">
                <a:solidFill>
                  <a:srgbClr val="002060"/>
                </a:solidFill>
                <a:latin typeface="Open Sans" charset="0"/>
                <a:ea typeface="Open Sans" charset="0"/>
                <a:cs typeface="Open Sans" charset="0"/>
              </a:rPr>
              <a:t>Конвенція</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про</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рівне</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ставлення</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та</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рівні</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можливості</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для</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трудящих</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чоловіків</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і</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жінок</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трудящі</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із</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сімейними</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обов</a:t>
            </a:r>
            <a:r>
              <a:rPr lang="en-US" altLang="ru-RU" sz="1400" b="1" dirty="0">
                <a:solidFill>
                  <a:srgbClr val="002060"/>
                </a:solidFill>
                <a:latin typeface="Open Sans" charset="0"/>
                <a:ea typeface="Open Sans" charset="0"/>
                <a:cs typeface="Open Sans" charset="0"/>
              </a:rPr>
              <a:t>’</a:t>
            </a:r>
            <a:r>
              <a:rPr lang="en-US" altLang="en-US" sz="1400" b="1" dirty="0">
                <a:solidFill>
                  <a:srgbClr val="002060"/>
                </a:solidFill>
                <a:latin typeface="Open Sans" charset="0"/>
                <a:ea typeface="Open Sans" charset="0"/>
                <a:cs typeface="Open Sans" charset="0"/>
              </a:rPr>
              <a:t>язками</a:t>
            </a:r>
            <a:r>
              <a:rPr lang="en-US" altLang="ru-RU" sz="1400" b="1" dirty="0">
                <a:solidFill>
                  <a:srgbClr val="002060"/>
                </a:solidFill>
                <a:latin typeface="Open Sans" charset="0"/>
                <a:ea typeface="Open Sans" charset="0"/>
                <a:cs typeface="Open Sans" charset="0"/>
              </a:rPr>
              <a:t> </a:t>
            </a:r>
            <a:r>
              <a:rPr lang="" altLang="en-US" sz="1400" b="1" dirty="0">
                <a:solidFill>
                  <a:srgbClr val="002060"/>
                </a:solidFill>
                <a:latin typeface="Open Sans" charset="0"/>
                <a:ea typeface="Open Sans" charset="0"/>
                <a:cs typeface="Open Sans" charset="0"/>
              </a:rPr>
              <a:t>№</a:t>
            </a:r>
            <a:r>
              <a:rPr lang="en-US" altLang="ru-RU" sz="1400" b="1" dirty="0">
                <a:solidFill>
                  <a:srgbClr val="002060"/>
                </a:solidFill>
                <a:latin typeface="Open Sans" charset="0"/>
                <a:ea typeface="Open Sans" charset="0"/>
                <a:cs typeface="Open Sans" charset="0"/>
              </a:rPr>
              <a:t> 156 1981 </a:t>
            </a:r>
            <a:r>
              <a:rPr lang="en-US" altLang="en-US" sz="1400" b="1" dirty="0">
                <a:solidFill>
                  <a:srgbClr val="002060"/>
                </a:solidFill>
                <a:latin typeface="Open Sans" charset="0"/>
                <a:ea typeface="Open Sans" charset="0"/>
                <a:cs typeface="Open Sans" charset="0"/>
              </a:rPr>
              <a:t>року</a:t>
            </a:r>
            <a:r>
              <a:rPr lang="en-US" altLang="ru-RU" sz="1400" b="1" dirty="0">
                <a:solidFill>
                  <a:srgbClr val="002060"/>
                </a:solidFill>
                <a:latin typeface="Open Sans" charset="0"/>
                <a:ea typeface="Open Sans" charset="0"/>
                <a:cs typeface="Open Sans" charset="0"/>
              </a:rPr>
              <a:t>,</a:t>
            </a:r>
            <a:endParaRPr lang="en-US" altLang="ru-RU" sz="1400" b="1" dirty="0">
              <a:solidFill>
                <a:srgbClr val="002060"/>
              </a:solidFill>
              <a:latin typeface="Open Sans" charset="0"/>
              <a:ea typeface="Open Sans" charset="0"/>
              <a:cs typeface="Open Sans" charset="0"/>
            </a:endParaRPr>
          </a:p>
          <a:p>
            <a:pPr marL="0" indent="457200" algn="just">
              <a:lnSpc>
                <a:spcPct val="100000"/>
              </a:lnSpc>
              <a:buNone/>
            </a:pPr>
            <a:endParaRPr lang="en-US" altLang="ru-RU" sz="1400" b="1" dirty="0">
              <a:solidFill>
                <a:srgbClr val="002060"/>
              </a:solidFill>
              <a:latin typeface="Open Sans" charset="0"/>
              <a:ea typeface="Open Sans" charset="0"/>
              <a:cs typeface="Open Sans" charset="0"/>
            </a:endParaRPr>
          </a:p>
          <a:p>
            <a:pPr marL="0" indent="457200" algn="just">
              <a:lnSpc>
                <a:spcPct val="100000"/>
              </a:lnSpc>
              <a:buNone/>
            </a:pP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Декларація</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МОП</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основних</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принципів</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та</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прав</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у</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світі</a:t>
            </a:r>
            <a:r>
              <a:rPr lang="en-US" altLang="ru-RU" sz="1400" b="1" dirty="0">
                <a:solidFill>
                  <a:srgbClr val="002060"/>
                </a:solidFill>
                <a:latin typeface="Open Sans" charset="0"/>
                <a:ea typeface="Open Sans" charset="0"/>
                <a:cs typeface="Open Sans" charset="0"/>
              </a:rPr>
              <a:t> </a:t>
            </a:r>
            <a:r>
              <a:rPr lang="en-US" altLang="en-US" sz="1400" b="1" dirty="0">
                <a:solidFill>
                  <a:srgbClr val="002060"/>
                </a:solidFill>
                <a:latin typeface="Open Sans" charset="0"/>
                <a:ea typeface="Open Sans" charset="0"/>
                <a:cs typeface="Open Sans" charset="0"/>
              </a:rPr>
              <a:t>праці</a:t>
            </a:r>
            <a:r>
              <a:rPr lang="en-US" altLang="ru-RU" sz="1400" b="1" dirty="0">
                <a:solidFill>
                  <a:srgbClr val="002060"/>
                </a:solidFill>
                <a:latin typeface="Open Sans" charset="0"/>
                <a:ea typeface="Open Sans" charset="0"/>
                <a:cs typeface="Open Sans" charset="0"/>
              </a:rPr>
              <a:t> 1998 </a:t>
            </a:r>
            <a:r>
              <a:rPr lang="en-US" altLang="en-US" sz="1400" b="1" dirty="0">
                <a:solidFill>
                  <a:srgbClr val="002060"/>
                </a:solidFill>
                <a:latin typeface="Open Sans" charset="0"/>
                <a:ea typeface="Open Sans" charset="0"/>
                <a:cs typeface="Open Sans" charset="0"/>
              </a:rPr>
              <a:t>року</a:t>
            </a:r>
            <a:r>
              <a:rPr lang="en-US" altLang="ru-RU" sz="1400" b="1" dirty="0">
                <a:solidFill>
                  <a:srgbClr val="002060"/>
                </a:solidFill>
                <a:latin typeface="Open Sans" charset="0"/>
                <a:ea typeface="Open Sans" charset="0"/>
                <a:cs typeface="Open Sans" charset="0"/>
              </a:rPr>
              <a:t>.</a:t>
            </a:r>
            <a:endParaRPr lang="en-US" altLang="ru-RU" sz="1400" b="1" dirty="0">
              <a:solidFill>
                <a:srgbClr val="002060"/>
              </a:solidFill>
              <a:latin typeface="Open Sans" charset="0"/>
              <a:ea typeface="Open Sans" charset="0"/>
              <a:cs typeface="Open Sans"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a:bodyPr>
          <a:p>
            <a:pPr algn="l"/>
            <a:r>
              <a:rPr lang="uk-UA" sz="2400" b="1" dirty="0">
                <a:solidFill>
                  <a:schemeClr val="accent1">
                    <a:lumMod val="50000"/>
                  </a:schemeClr>
                </a:solidFill>
                <a:latin typeface="Open Sans" charset="0"/>
                <a:ea typeface="Open Sans" charset="0"/>
                <a:cs typeface="Open Sans" charset="0"/>
              </a:rPr>
              <a:t>Законодавство України</a:t>
            </a:r>
            <a:endParaRPr lang="uk-UA" sz="2400" b="1" dirty="0">
              <a:solidFill>
                <a:schemeClr val="accent1">
                  <a:lumMod val="50000"/>
                </a:schemeClr>
              </a:solidFill>
              <a:latin typeface="Open Sans" charset="0"/>
              <a:ea typeface="Open Sans" charset="0"/>
              <a:cs typeface="Open Sans" charset="0"/>
            </a:endParaRPr>
          </a:p>
        </p:txBody>
      </p:sp>
      <p:sp>
        <p:nvSpPr>
          <p:cNvPr id="3" name="Замещающий текст 2"/>
          <p:cNvSpPr>
            <a:spLocks noGrp="1"/>
          </p:cNvSpPr>
          <p:nvPr>
            <p:ph type="body" idx="1"/>
          </p:nvPr>
        </p:nvSpPr>
        <p:spPr/>
        <p:txBody>
          <a:bodyPr>
            <a:normAutofit lnSpcReduction="10000"/>
          </a:bodyPr>
          <a:p>
            <a:pPr marL="0" indent="457200" algn="just">
              <a:lnSpc>
                <a:spcPct val="100000"/>
              </a:lnSpc>
              <a:buNone/>
            </a:pPr>
            <a:r>
              <a:rPr lang="en-US" altLang="en-US" sz="2000" dirty="0">
                <a:solidFill>
                  <a:srgbClr val="002060"/>
                </a:solidFill>
                <a:latin typeface="Open Sans" charset="0"/>
                <a:ea typeface="Open Sans" charset="0"/>
                <a:cs typeface="Open Sans" charset="0"/>
              </a:rPr>
              <a:t>В</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українському</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законодавстві</a:t>
            </a:r>
            <a:r>
              <a:rPr lang="en-US" altLang="ru-RU" sz="2000"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Основним</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Законом</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є</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Конституція</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України</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у</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якій</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ідеться</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про</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забезпечення</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рівних</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прав</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та</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можливостей</a:t>
            </a:r>
            <a:r>
              <a:rPr lang="en-US" altLang="ru-RU" sz="2000" dirty="0">
                <a:solidFill>
                  <a:srgbClr val="002060"/>
                </a:solidFill>
                <a:latin typeface="Open Sans" charset="0"/>
                <a:ea typeface="Open Sans" charset="0"/>
                <a:cs typeface="Open Sans" charset="0"/>
              </a:rPr>
              <a:t>: </a:t>
            </a:r>
            <a:r>
              <a:rPr lang="" altLang="en-US" sz="2000" dirty="0">
                <a:solidFill>
                  <a:srgbClr val="002060"/>
                </a:solidFill>
                <a:latin typeface="Open Sans" charset="0"/>
                <a:ea typeface="Open Sans" charset="0"/>
                <a:cs typeface="Open Sans" charset="0"/>
              </a:rPr>
              <a:t>«</a:t>
            </a:r>
            <a:r>
              <a:rPr lang="en-US" altLang="en-US" sz="2000" dirty="0">
                <a:solidFill>
                  <a:srgbClr val="002060"/>
                </a:solidFill>
                <a:latin typeface="Open Sans" charset="0"/>
                <a:ea typeface="Open Sans" charset="0"/>
                <a:cs typeface="Open Sans" charset="0"/>
              </a:rPr>
              <a:t>Стаття</a:t>
            </a:r>
            <a:r>
              <a:rPr lang="en-US" altLang="ru-RU" sz="2000" dirty="0">
                <a:solidFill>
                  <a:srgbClr val="002060"/>
                </a:solidFill>
                <a:latin typeface="Open Sans" charset="0"/>
                <a:ea typeface="Open Sans" charset="0"/>
                <a:cs typeface="Open Sans" charset="0"/>
              </a:rPr>
              <a:t> 24: </a:t>
            </a:r>
            <a:r>
              <a:rPr lang="en-US" altLang="en-US" sz="2000" dirty="0">
                <a:solidFill>
                  <a:srgbClr val="002060"/>
                </a:solidFill>
                <a:latin typeface="Open Sans" charset="0"/>
                <a:ea typeface="Open Sans" charset="0"/>
                <a:cs typeface="Open Sans" charset="0"/>
              </a:rPr>
              <a:t>Не</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може</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бути</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привілеїв</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чи</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обмежень</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за</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ознаками</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раси</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кольору</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шкіри</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політичних</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релігійних</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та</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інших</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переконань</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статі</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етнічного</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та</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соціального</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походження</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майнового</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стану</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місця</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проживання</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за</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мовними</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або</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іншими</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ознаками</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Рівність</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прав</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жінки</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і</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чоловіка</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забезпечується</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наданням</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жінкам</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рівних</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з</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чоловіками</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можливостей</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у</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громадсько</a:t>
            </a:r>
            <a:r>
              <a:rPr lang="en-US" altLang="ru-RU" sz="2000" dirty="0">
                <a:solidFill>
                  <a:srgbClr val="002060"/>
                </a:solidFill>
                <a:latin typeface="Open Sans" charset="0"/>
                <a:ea typeface="Open Sans" charset="0"/>
                <a:cs typeface="Open Sans" charset="0"/>
              </a:rPr>
              <a:t>-</a:t>
            </a:r>
            <a:r>
              <a:rPr lang="en-US" altLang="en-US" sz="2000" dirty="0">
                <a:solidFill>
                  <a:srgbClr val="002060"/>
                </a:solidFill>
                <a:latin typeface="Open Sans" charset="0"/>
                <a:ea typeface="Open Sans" charset="0"/>
                <a:cs typeface="Open Sans" charset="0"/>
              </a:rPr>
              <a:t>політичній</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і</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культурній</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діяльності</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у</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здобутті</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освіти</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і</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професійній</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підготовці</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у</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праці</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та</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винагороді</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за</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неї</a:t>
            </a:r>
            <a:r>
              <a:rPr lang="en-US" altLang="ru-RU" sz="2000" dirty="0">
                <a:solidFill>
                  <a:srgbClr val="002060"/>
                </a:solidFill>
                <a:latin typeface="Open Sans" charset="0"/>
                <a:ea typeface="Open Sans" charset="0"/>
                <a:cs typeface="Open Sans" charset="0"/>
              </a:rPr>
              <a:t>...</a:t>
            </a:r>
            <a:r>
              <a:rPr lang="" altLang="en-US" sz="2000" dirty="0">
                <a:solidFill>
                  <a:srgbClr val="002060"/>
                </a:solidFill>
                <a:latin typeface="Open Sans" charset="0"/>
                <a:ea typeface="Open Sans" charset="0"/>
                <a:cs typeface="Open Sans" charset="0"/>
              </a:rPr>
              <a:t>»</a:t>
            </a:r>
            <a:endParaRPr lang="" altLang="en-US" sz="2000" dirty="0">
              <a:solidFill>
                <a:srgbClr val="002060"/>
              </a:solidFill>
              <a:latin typeface="Open Sans" charset="0"/>
              <a:ea typeface="Open Sans" charset="0"/>
              <a:cs typeface="Open Sans"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a:bodyPr>
          <a:p>
            <a:pPr algn="l"/>
            <a:r>
              <a:rPr lang="uk-UA" sz="2400" b="1" dirty="0">
                <a:solidFill>
                  <a:schemeClr val="accent1">
                    <a:lumMod val="50000"/>
                  </a:schemeClr>
                </a:solidFill>
                <a:latin typeface="Open Sans" charset="0"/>
                <a:ea typeface="Open Sans" charset="0"/>
                <a:cs typeface="Open Sans" charset="0"/>
              </a:rPr>
              <a:t>Законодавство України</a:t>
            </a:r>
            <a:endParaRPr lang="uk-UA" sz="2400" b="1" dirty="0">
              <a:solidFill>
                <a:schemeClr val="accent1">
                  <a:lumMod val="50000"/>
                </a:schemeClr>
              </a:solidFill>
              <a:latin typeface="Open Sans" charset="0"/>
              <a:ea typeface="Open Sans" charset="0"/>
              <a:cs typeface="Open Sans" charset="0"/>
            </a:endParaRPr>
          </a:p>
        </p:txBody>
      </p:sp>
      <p:sp>
        <p:nvSpPr>
          <p:cNvPr id="3" name="Замещающий текст 2"/>
          <p:cNvSpPr>
            <a:spLocks noGrp="1"/>
          </p:cNvSpPr>
          <p:nvPr>
            <p:ph type="body" idx="1"/>
          </p:nvPr>
        </p:nvSpPr>
        <p:spPr/>
        <p:txBody>
          <a:bodyPr>
            <a:normAutofit fontScale="80000"/>
          </a:bodyPr>
          <a:p>
            <a:pPr marL="0" indent="457200" algn="just">
              <a:lnSpc>
                <a:spcPct val="100000"/>
              </a:lnSpc>
              <a:buNone/>
            </a:pPr>
            <a:r>
              <a:rPr lang="en-US" altLang="en-US" sz="2000" dirty="0">
                <a:solidFill>
                  <a:srgbClr val="002060"/>
                </a:solidFill>
                <a:latin typeface="Open Sans" charset="0"/>
                <a:ea typeface="Open Sans" charset="0"/>
                <a:cs typeface="Open Sans" charset="0"/>
              </a:rPr>
              <a:t>У</a:t>
            </a:r>
            <a:r>
              <a:rPr lang="en-US" altLang="ru-RU" sz="2000" dirty="0">
                <a:solidFill>
                  <a:srgbClr val="002060"/>
                </a:solidFill>
                <a:latin typeface="Open Sans" charset="0"/>
                <a:ea typeface="Open Sans" charset="0"/>
                <a:cs typeface="Open Sans" charset="0"/>
              </a:rPr>
              <a:t> 2005 </a:t>
            </a:r>
            <a:r>
              <a:rPr lang="en-US" altLang="en-US" sz="2000" dirty="0">
                <a:solidFill>
                  <a:srgbClr val="002060"/>
                </a:solidFill>
                <a:latin typeface="Open Sans" charset="0"/>
                <a:ea typeface="Open Sans" charset="0"/>
                <a:cs typeface="Open Sans" charset="0"/>
              </a:rPr>
              <a:t>році</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ухвалено</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профільний</a:t>
            </a:r>
            <a:r>
              <a:rPr lang="en-US" altLang="ru-RU" sz="2000"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Закон</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України</a:t>
            </a:r>
            <a:r>
              <a:rPr lang="en-US" altLang="ru-RU" sz="2000" b="1" dirty="0">
                <a:solidFill>
                  <a:srgbClr val="002060"/>
                </a:solidFill>
                <a:latin typeface="Open Sans" charset="0"/>
                <a:ea typeface="Open Sans" charset="0"/>
                <a:cs typeface="Open Sans" charset="0"/>
              </a:rPr>
              <a:t> </a:t>
            </a:r>
            <a:r>
              <a:rPr lang="" altLang="en-US" sz="2000" b="1" dirty="0">
                <a:solidFill>
                  <a:srgbClr val="002060"/>
                </a:solidFill>
                <a:latin typeface="Open Sans" charset="0"/>
                <a:ea typeface="Open Sans" charset="0"/>
                <a:cs typeface="Open Sans" charset="0"/>
              </a:rPr>
              <a:t>«</a:t>
            </a:r>
            <a:r>
              <a:rPr lang="en-US" altLang="en-US" sz="2000" b="1" dirty="0">
                <a:solidFill>
                  <a:srgbClr val="002060"/>
                </a:solidFill>
                <a:latin typeface="Open Sans" charset="0"/>
                <a:ea typeface="Open Sans" charset="0"/>
                <a:cs typeface="Open Sans" charset="0"/>
              </a:rPr>
              <a:t>Про</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забезпечення</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рівних</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прав</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та</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можливостей</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жінок</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і</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чоловіків</a:t>
            </a:r>
            <a:r>
              <a:rPr lang="" altLang="en-US" sz="2000" b="1" dirty="0">
                <a:solidFill>
                  <a:srgbClr val="002060"/>
                </a:solidFill>
                <a:latin typeface="Open Sans" charset="0"/>
                <a:ea typeface="Open Sans" charset="0"/>
                <a:cs typeface="Open Sans" charset="0"/>
              </a:rPr>
              <a:t>»</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яким</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визначено</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основні</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напрями</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державної</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гендерної</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політики</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органи</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влади</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відповідальні</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за</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її</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реалізацію</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структурні</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елементи</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політики</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з</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метою</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забезпечення</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паритетного</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становища</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жінок</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і</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чоловіків</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в</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усіх</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сферах</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життя</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На</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підставі</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цього</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Закону</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Україна</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почала</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системно</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розбудовувати</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національний</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механізм</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утвердження</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гендерної</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рівності</a:t>
            </a:r>
            <a:r>
              <a:rPr lang="en-US" altLang="ru-RU" sz="2000" dirty="0">
                <a:solidFill>
                  <a:srgbClr val="002060"/>
                </a:solidFill>
                <a:latin typeface="Open Sans" charset="0"/>
                <a:ea typeface="Open Sans" charset="0"/>
                <a:cs typeface="Open Sans" charset="0"/>
              </a:rPr>
              <a:t>.</a:t>
            </a:r>
            <a:endParaRPr lang="en-US" altLang="ru-RU" sz="2000" dirty="0">
              <a:solidFill>
                <a:srgbClr val="002060"/>
              </a:solidFill>
              <a:latin typeface="Open Sans" charset="0"/>
              <a:ea typeface="Open Sans" charset="0"/>
              <a:cs typeface="Open Sans" charset="0"/>
            </a:endParaRPr>
          </a:p>
          <a:p>
            <a:pPr marL="0" indent="457200" algn="just">
              <a:lnSpc>
                <a:spcPct val="100000"/>
              </a:lnSpc>
              <a:buNone/>
            </a:pPr>
            <a:r>
              <a:rPr lang="en-US" altLang="en-US" sz="2000" dirty="0">
                <a:solidFill>
                  <a:srgbClr val="002060"/>
                </a:solidFill>
                <a:latin typeface="Open Sans" charset="0"/>
                <a:ea typeface="Open Sans" charset="0"/>
                <a:cs typeface="Open Sans" charset="0"/>
              </a:rPr>
              <a:t>Також</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важливими</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в</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цій</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сфері</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є</a:t>
            </a:r>
            <a:r>
              <a:rPr lang="en-US" altLang="ru-RU" sz="2000"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закони</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України</a:t>
            </a:r>
            <a:r>
              <a:rPr lang="en-US" altLang="ru-RU" sz="2000" b="1" dirty="0">
                <a:solidFill>
                  <a:srgbClr val="002060"/>
                </a:solidFill>
                <a:latin typeface="Open Sans" charset="0"/>
                <a:ea typeface="Open Sans" charset="0"/>
                <a:cs typeface="Open Sans" charset="0"/>
              </a:rPr>
              <a:t> </a:t>
            </a:r>
            <a:r>
              <a:rPr lang="" altLang="en-US" sz="2000" b="1" dirty="0">
                <a:solidFill>
                  <a:srgbClr val="002060"/>
                </a:solidFill>
                <a:latin typeface="Open Sans" charset="0"/>
                <a:ea typeface="Open Sans" charset="0"/>
                <a:cs typeface="Open Sans" charset="0"/>
              </a:rPr>
              <a:t>«</a:t>
            </a:r>
            <a:r>
              <a:rPr lang="en-US" altLang="en-US" sz="2000" b="1" dirty="0">
                <a:solidFill>
                  <a:srgbClr val="002060"/>
                </a:solidFill>
                <a:latin typeface="Open Sans" charset="0"/>
                <a:ea typeface="Open Sans" charset="0"/>
                <a:cs typeface="Open Sans" charset="0"/>
              </a:rPr>
              <a:t>Про</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засади</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запобігання</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та</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протидії</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дискримінації</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в</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Україні</a:t>
            </a:r>
            <a:r>
              <a:rPr lang="" altLang="en-US" sz="2000" b="1" dirty="0">
                <a:solidFill>
                  <a:srgbClr val="002060"/>
                </a:solidFill>
                <a:latin typeface="Open Sans" charset="0"/>
                <a:ea typeface="Open Sans" charset="0"/>
                <a:cs typeface="Open Sans" charset="0"/>
              </a:rPr>
              <a:t>»</a:t>
            </a:r>
            <a:r>
              <a:rPr lang="en-US" altLang="ru-RU" sz="2000" b="1" dirty="0">
                <a:solidFill>
                  <a:srgbClr val="002060"/>
                </a:solidFill>
                <a:latin typeface="Open Sans" charset="0"/>
                <a:ea typeface="Open Sans" charset="0"/>
                <a:cs typeface="Open Sans" charset="0"/>
              </a:rPr>
              <a:t> 2012 </a:t>
            </a:r>
            <a:r>
              <a:rPr lang="en-US" altLang="en-US" sz="2000" b="1" dirty="0">
                <a:solidFill>
                  <a:srgbClr val="002060"/>
                </a:solidFill>
                <a:latin typeface="Open Sans" charset="0"/>
                <a:ea typeface="Open Sans" charset="0"/>
                <a:cs typeface="Open Sans" charset="0"/>
              </a:rPr>
              <a:t>року</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і</a:t>
            </a:r>
            <a:r>
              <a:rPr lang="en-US" altLang="ru-RU" sz="2000" b="1" dirty="0">
                <a:solidFill>
                  <a:srgbClr val="002060"/>
                </a:solidFill>
                <a:latin typeface="Open Sans" charset="0"/>
                <a:ea typeface="Open Sans" charset="0"/>
                <a:cs typeface="Open Sans" charset="0"/>
              </a:rPr>
              <a:t> </a:t>
            </a:r>
            <a:r>
              <a:rPr lang="" altLang="en-US" sz="2000" b="1" dirty="0">
                <a:solidFill>
                  <a:srgbClr val="002060"/>
                </a:solidFill>
                <a:latin typeface="Open Sans" charset="0"/>
                <a:ea typeface="Open Sans" charset="0"/>
                <a:cs typeface="Open Sans" charset="0"/>
              </a:rPr>
              <a:t>«</a:t>
            </a:r>
            <a:r>
              <a:rPr lang="en-US" altLang="en-US" sz="2000" b="1" dirty="0">
                <a:solidFill>
                  <a:srgbClr val="002060"/>
                </a:solidFill>
                <a:latin typeface="Open Sans" charset="0"/>
                <a:ea typeface="Open Sans" charset="0"/>
                <a:cs typeface="Open Sans" charset="0"/>
              </a:rPr>
              <a:t>Про</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запобігання</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та</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протидію</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домашньому</a:t>
            </a:r>
            <a:r>
              <a:rPr lang="en-US" altLang="ru-RU" sz="2000" b="1" dirty="0">
                <a:solidFill>
                  <a:srgbClr val="002060"/>
                </a:solidFill>
                <a:latin typeface="Open Sans" charset="0"/>
                <a:ea typeface="Open Sans" charset="0"/>
                <a:cs typeface="Open Sans" charset="0"/>
              </a:rPr>
              <a:t> </a:t>
            </a:r>
            <a:r>
              <a:rPr lang="en-US" altLang="en-US" sz="2000" b="1" dirty="0">
                <a:solidFill>
                  <a:srgbClr val="002060"/>
                </a:solidFill>
                <a:latin typeface="Open Sans" charset="0"/>
                <a:ea typeface="Open Sans" charset="0"/>
                <a:cs typeface="Open Sans" charset="0"/>
              </a:rPr>
              <a:t>насильству</a:t>
            </a:r>
            <a:r>
              <a:rPr lang="" altLang="en-US" sz="2000" b="1" dirty="0">
                <a:solidFill>
                  <a:srgbClr val="002060"/>
                </a:solidFill>
                <a:latin typeface="Open Sans" charset="0"/>
                <a:ea typeface="Open Sans" charset="0"/>
                <a:cs typeface="Open Sans" charset="0"/>
              </a:rPr>
              <a:t>»</a:t>
            </a:r>
            <a:r>
              <a:rPr lang="en-US" altLang="ru-RU" sz="2000" b="1" dirty="0">
                <a:solidFill>
                  <a:srgbClr val="002060"/>
                </a:solidFill>
                <a:latin typeface="Open Sans" charset="0"/>
                <a:ea typeface="Open Sans" charset="0"/>
                <a:cs typeface="Open Sans" charset="0"/>
              </a:rPr>
              <a:t> 2017 </a:t>
            </a:r>
            <a:r>
              <a:rPr lang="en-US" altLang="en-US" sz="2000" b="1" dirty="0">
                <a:solidFill>
                  <a:srgbClr val="002060"/>
                </a:solidFill>
                <a:latin typeface="Open Sans" charset="0"/>
                <a:ea typeface="Open Sans" charset="0"/>
                <a:cs typeface="Open Sans" charset="0"/>
              </a:rPr>
              <a:t>року</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Перший</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передбачає</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заборону</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дискримінації</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зокрема</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за</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ознакою</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статі</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а</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другий</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чітко</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визначає</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всі</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види</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домашнього</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насильства</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і</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домашнє</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насильство</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нарешті</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стає</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кримінальним</a:t>
            </a:r>
            <a:r>
              <a:rPr lang="en-US" altLang="ru-RU" sz="2000" dirty="0">
                <a:solidFill>
                  <a:srgbClr val="002060"/>
                </a:solidFill>
                <a:latin typeface="Open Sans" charset="0"/>
                <a:ea typeface="Open Sans" charset="0"/>
                <a:cs typeface="Open Sans" charset="0"/>
              </a:rPr>
              <a:t> </a:t>
            </a:r>
            <a:r>
              <a:rPr lang="en-US" altLang="en-US" sz="2000" dirty="0">
                <a:solidFill>
                  <a:srgbClr val="002060"/>
                </a:solidFill>
                <a:latin typeface="Open Sans" charset="0"/>
                <a:ea typeface="Open Sans" charset="0"/>
                <a:cs typeface="Open Sans" charset="0"/>
              </a:rPr>
              <a:t>злочином</a:t>
            </a:r>
            <a:r>
              <a:rPr lang="en-US" altLang="ru-RU" sz="2000" dirty="0">
                <a:solidFill>
                  <a:srgbClr val="002060"/>
                </a:solidFill>
                <a:latin typeface="Open Sans" charset="0"/>
                <a:ea typeface="Open Sans" charset="0"/>
                <a:cs typeface="Open Sans" charset="0"/>
              </a:rPr>
              <a:t>.</a:t>
            </a:r>
            <a:endParaRPr lang="en-US" altLang="ru-RU" sz="2000" dirty="0">
              <a:solidFill>
                <a:srgbClr val="002060"/>
              </a:solidFill>
              <a:latin typeface="Open Sans" charset="0"/>
              <a:ea typeface="Open Sans" charset="0"/>
              <a:cs typeface="Open Sans"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noGrp="1"/>
          </p:cNvSpPr>
          <p:nvPr>
            <p:ph type="title"/>
          </p:nvPr>
        </p:nvSpPr>
        <p:spPr>
          <a:xfrm>
            <a:off x="840800" y="166857"/>
            <a:ext cx="7741224" cy="550545"/>
          </a:xfrm>
          <a:prstGeom prst="rect">
            <a:avLst/>
          </a:prstGeom>
          <a:noFill/>
        </p:spPr>
        <p:txBody>
          <a:bodyPr wrap="square" rtlCol="0">
            <a:spAutoFit/>
          </a:bodyPr>
          <a:lstStyle/>
          <a:p>
            <a:r>
              <a:rPr lang="uk-UA" sz="2400" b="1" dirty="0">
                <a:solidFill>
                  <a:schemeClr val="accent1">
                    <a:lumMod val="50000"/>
                  </a:schemeClr>
                </a:solidFill>
                <a:latin typeface="Open Sans" charset="0"/>
                <a:ea typeface="Open Sans" charset="0"/>
                <a:cs typeface="Open Sans" charset="0"/>
              </a:rPr>
              <a:t>Законодавство України</a:t>
            </a:r>
            <a:endParaRPr lang="uk-UA" sz="2400" b="1" dirty="0">
              <a:solidFill>
                <a:schemeClr val="accent1">
                  <a:lumMod val="50000"/>
                </a:schemeClr>
              </a:solidFill>
              <a:latin typeface="Open Sans" charset="0"/>
              <a:ea typeface="Open Sans" charset="0"/>
              <a:cs typeface="Open Sans" charset="0"/>
            </a:endParaRPr>
          </a:p>
        </p:txBody>
      </p:sp>
      <p:sp>
        <p:nvSpPr>
          <p:cNvPr id="8" name="TextBox 7"/>
          <p:cNvSpPr txBox="1"/>
          <p:nvPr/>
        </p:nvSpPr>
        <p:spPr>
          <a:xfrm>
            <a:off x="840800" y="635130"/>
            <a:ext cx="8063251" cy="4431983"/>
          </a:xfrm>
          <a:prstGeom prst="rect">
            <a:avLst/>
          </a:prstGeom>
          <a:noFill/>
        </p:spPr>
        <p:txBody>
          <a:bodyPr wrap="square" rtlCol="0">
            <a:spAutoFit/>
          </a:bodyPr>
          <a:lstStyle/>
          <a:p>
            <a:r>
              <a:rPr lang="ru-RU" sz="1800" b="1" dirty="0">
                <a:solidFill>
                  <a:srgbClr val="002060"/>
                </a:solidFill>
                <a:latin typeface="Open Sans" charset="0"/>
                <a:ea typeface="Open Sans" charset="0"/>
                <a:cs typeface="Open Sans" charset="0"/>
              </a:rPr>
              <a:t>Закон </a:t>
            </a:r>
            <a:r>
              <a:rPr lang="uk-UA" sz="1800" b="1" dirty="0" smtClean="0">
                <a:solidFill>
                  <a:srgbClr val="002060"/>
                </a:solidFill>
                <a:latin typeface="Open Sans" charset="0"/>
                <a:ea typeface="Open Sans" charset="0"/>
                <a:cs typeface="Open Sans" charset="0"/>
              </a:rPr>
              <a:t>України «</a:t>
            </a:r>
            <a:r>
              <a:rPr lang="ru-RU" sz="1800" b="1" dirty="0">
                <a:solidFill>
                  <a:srgbClr val="002060"/>
                </a:solidFill>
                <a:latin typeface="Open Sans" charset="0"/>
                <a:ea typeface="Open Sans" charset="0"/>
                <a:cs typeface="Open Sans" charset="0"/>
              </a:rPr>
              <a:t>Про </a:t>
            </a:r>
            <a:r>
              <a:rPr lang="uk-UA" sz="1800" b="1" dirty="0" smtClean="0">
                <a:solidFill>
                  <a:srgbClr val="002060"/>
                </a:solidFill>
                <a:latin typeface="Open Sans" charset="0"/>
                <a:ea typeface="Open Sans" charset="0"/>
                <a:cs typeface="Open Sans" charset="0"/>
              </a:rPr>
              <a:t>забезпечення рівних прав </a:t>
            </a:r>
            <a:endParaRPr lang="uk-UA" sz="1800" b="1" dirty="0" smtClean="0">
              <a:solidFill>
                <a:srgbClr val="002060"/>
              </a:solidFill>
              <a:latin typeface="Open Sans" charset="0"/>
              <a:ea typeface="Open Sans" charset="0"/>
              <a:cs typeface="Open Sans" charset="0"/>
            </a:endParaRPr>
          </a:p>
          <a:p>
            <a:r>
              <a:rPr lang="uk-UA" sz="1800" b="1" dirty="0" smtClean="0">
                <a:solidFill>
                  <a:srgbClr val="002060"/>
                </a:solidFill>
                <a:latin typeface="Open Sans" charset="0"/>
                <a:ea typeface="Open Sans" charset="0"/>
                <a:cs typeface="Open Sans" charset="0"/>
              </a:rPr>
              <a:t>та можливостей жінок і чоловіків</a:t>
            </a:r>
            <a:r>
              <a:rPr lang="ru-RU" sz="1800" b="1" dirty="0" smtClean="0">
                <a:solidFill>
                  <a:srgbClr val="002060"/>
                </a:solidFill>
                <a:latin typeface="Open Sans" charset="0"/>
                <a:ea typeface="Open Sans" charset="0"/>
                <a:cs typeface="Open Sans" charset="0"/>
              </a:rPr>
              <a:t>»</a:t>
            </a:r>
            <a:endParaRPr lang="ru-RU" sz="1800" b="1" dirty="0">
              <a:solidFill>
                <a:srgbClr val="002060"/>
              </a:solidFill>
              <a:latin typeface="Open Sans" charset="0"/>
              <a:ea typeface="Open Sans" charset="0"/>
              <a:cs typeface="Open Sans" charset="0"/>
            </a:endParaRPr>
          </a:p>
          <a:p>
            <a:endParaRPr lang="uk-UA" sz="500" dirty="0" smtClean="0">
              <a:solidFill>
                <a:srgbClr val="002060"/>
              </a:solidFill>
              <a:latin typeface="Open Sans" charset="0"/>
              <a:ea typeface="Open Sans" charset="0"/>
              <a:cs typeface="Open Sans" charset="0"/>
            </a:endParaRPr>
          </a:p>
          <a:p>
            <a:r>
              <a:rPr lang="uk-UA" b="1" dirty="0">
                <a:solidFill>
                  <a:srgbClr val="002060"/>
                </a:solidFill>
                <a:latin typeface="Open Sans" charset="0"/>
                <a:ea typeface="Open Sans" charset="0"/>
                <a:cs typeface="Open Sans" charset="0"/>
              </a:rPr>
              <a:t>Стаття 17. Забезпечення рівних прав та можливостей жінок і чоловіків у праці та одержанні винагороди за неї</a:t>
            </a:r>
            <a:endParaRPr lang="uk-UA" b="1" dirty="0">
              <a:solidFill>
                <a:srgbClr val="002060"/>
              </a:solidFill>
              <a:latin typeface="Open Sans" charset="0"/>
              <a:ea typeface="Open Sans" charset="0"/>
              <a:cs typeface="Open Sans" charset="0"/>
            </a:endParaRPr>
          </a:p>
          <a:p>
            <a:endParaRPr lang="uk-UA" sz="1200" dirty="0">
              <a:solidFill>
                <a:srgbClr val="002060"/>
              </a:solidFill>
              <a:latin typeface="Open Sans" charset="0"/>
              <a:ea typeface="Open Sans" charset="0"/>
              <a:cs typeface="Open Sans" charset="0"/>
            </a:endParaRPr>
          </a:p>
          <a:p>
            <a:r>
              <a:rPr lang="uk-UA" sz="1200" dirty="0">
                <a:solidFill>
                  <a:srgbClr val="002060"/>
                </a:solidFill>
                <a:latin typeface="Open Sans" charset="0"/>
                <a:ea typeface="Open Sans" charset="0"/>
                <a:cs typeface="Open Sans" charset="0"/>
              </a:rPr>
              <a:t>Жінкам і чоловікам забезпечуються рівні права та можливості у працевлаштуванні, просуванні по роботі, підвищенні кваліфікації та перепідготовці.</a:t>
            </a:r>
            <a:endParaRPr lang="uk-UA" sz="1200" dirty="0">
              <a:solidFill>
                <a:srgbClr val="002060"/>
              </a:solidFill>
              <a:latin typeface="Open Sans" charset="0"/>
              <a:ea typeface="Open Sans" charset="0"/>
              <a:cs typeface="Open Sans" charset="0"/>
            </a:endParaRPr>
          </a:p>
          <a:p>
            <a:endParaRPr lang="uk-UA" sz="1200" dirty="0">
              <a:solidFill>
                <a:srgbClr val="002060"/>
              </a:solidFill>
              <a:latin typeface="Open Sans" charset="0"/>
              <a:ea typeface="Open Sans" charset="0"/>
              <a:cs typeface="Open Sans" charset="0"/>
            </a:endParaRPr>
          </a:p>
          <a:p>
            <a:r>
              <a:rPr lang="uk-UA" sz="1200" b="1" dirty="0">
                <a:solidFill>
                  <a:srgbClr val="002060"/>
                </a:solidFill>
                <a:latin typeface="Open Sans" charset="0"/>
                <a:ea typeface="Open Sans" charset="0"/>
                <a:cs typeface="Open Sans" charset="0"/>
              </a:rPr>
              <a:t>Роботодавець зобов'язаний:</a:t>
            </a:r>
            <a:endParaRPr lang="uk-UA" sz="1200" b="1" dirty="0">
              <a:solidFill>
                <a:srgbClr val="002060"/>
              </a:solidFill>
              <a:latin typeface="Open Sans" charset="0"/>
              <a:ea typeface="Open Sans" charset="0"/>
              <a:cs typeface="Open Sans" charset="0"/>
            </a:endParaRPr>
          </a:p>
          <a:p>
            <a:endParaRPr lang="uk-UA" sz="1200" dirty="0">
              <a:solidFill>
                <a:srgbClr val="002060"/>
              </a:solidFill>
              <a:latin typeface="Open Sans" charset="0"/>
              <a:ea typeface="Open Sans" charset="0"/>
              <a:cs typeface="Open Sans" charset="0"/>
            </a:endParaRPr>
          </a:p>
          <a:p>
            <a:r>
              <a:rPr lang="uk-UA" sz="1200" dirty="0">
                <a:solidFill>
                  <a:srgbClr val="002060"/>
                </a:solidFill>
                <a:latin typeface="Open Sans" charset="0"/>
                <a:ea typeface="Open Sans" charset="0"/>
                <a:cs typeface="Open Sans" charset="0"/>
              </a:rPr>
              <a:t>створювати умови праці, які дозволяли б жінкам і чоловікам здійснювати трудову діяльність на рівній основі;</a:t>
            </a:r>
            <a:endParaRPr lang="uk-UA" sz="1200" dirty="0">
              <a:solidFill>
                <a:srgbClr val="002060"/>
              </a:solidFill>
              <a:latin typeface="Open Sans" charset="0"/>
              <a:ea typeface="Open Sans" charset="0"/>
              <a:cs typeface="Open Sans" charset="0"/>
            </a:endParaRPr>
          </a:p>
          <a:p>
            <a:endParaRPr lang="uk-UA" sz="1200" dirty="0">
              <a:solidFill>
                <a:srgbClr val="002060"/>
              </a:solidFill>
              <a:latin typeface="Open Sans" charset="0"/>
              <a:ea typeface="Open Sans" charset="0"/>
              <a:cs typeface="Open Sans" charset="0"/>
            </a:endParaRPr>
          </a:p>
          <a:p>
            <a:r>
              <a:rPr lang="uk-UA" sz="1200" dirty="0">
                <a:solidFill>
                  <a:srgbClr val="002060"/>
                </a:solidFill>
                <a:latin typeface="Open Sans" charset="0"/>
                <a:ea typeface="Open Sans" charset="0"/>
                <a:cs typeface="Open Sans" charset="0"/>
              </a:rPr>
              <a:t>забезпечувати жінкам і чоловікам можливість суміщати трудову діяльність із сімейними обов'язками;</a:t>
            </a:r>
            <a:endParaRPr lang="uk-UA" sz="1200" dirty="0">
              <a:solidFill>
                <a:srgbClr val="002060"/>
              </a:solidFill>
              <a:latin typeface="Open Sans" charset="0"/>
              <a:ea typeface="Open Sans" charset="0"/>
              <a:cs typeface="Open Sans" charset="0"/>
            </a:endParaRPr>
          </a:p>
          <a:p>
            <a:endParaRPr lang="uk-UA" sz="1200" dirty="0">
              <a:solidFill>
                <a:srgbClr val="002060"/>
              </a:solidFill>
              <a:latin typeface="Open Sans" charset="0"/>
              <a:ea typeface="Open Sans" charset="0"/>
              <a:cs typeface="Open Sans" charset="0"/>
            </a:endParaRPr>
          </a:p>
          <a:p>
            <a:r>
              <a:rPr lang="uk-UA" sz="1200" dirty="0">
                <a:solidFill>
                  <a:srgbClr val="002060"/>
                </a:solidFill>
                <a:latin typeface="Open Sans" charset="0"/>
                <a:ea typeface="Open Sans" charset="0"/>
                <a:cs typeface="Open Sans" charset="0"/>
              </a:rPr>
              <a:t>здійснювати рівну оплату праці жінок і чоловіків при однаковій кваліфікації та однакових умовах праці;</a:t>
            </a:r>
            <a:endParaRPr lang="uk-UA" sz="1200" dirty="0">
              <a:solidFill>
                <a:srgbClr val="002060"/>
              </a:solidFill>
              <a:latin typeface="Open Sans" charset="0"/>
              <a:ea typeface="Open Sans" charset="0"/>
              <a:cs typeface="Open Sans" charset="0"/>
            </a:endParaRPr>
          </a:p>
          <a:p>
            <a:endParaRPr lang="uk-UA" sz="1200" dirty="0">
              <a:solidFill>
                <a:srgbClr val="002060"/>
              </a:solidFill>
              <a:latin typeface="Open Sans" charset="0"/>
              <a:ea typeface="Open Sans" charset="0"/>
              <a:cs typeface="Open Sans" charset="0"/>
            </a:endParaRPr>
          </a:p>
          <a:p>
            <a:r>
              <a:rPr lang="uk-UA" sz="1200" dirty="0">
                <a:solidFill>
                  <a:srgbClr val="002060"/>
                </a:solidFill>
                <a:latin typeface="Open Sans" charset="0"/>
                <a:ea typeface="Open Sans" charset="0"/>
                <a:cs typeface="Open Sans" charset="0"/>
              </a:rPr>
              <a:t>вживати заходів щодо створення безпечних для життя і здоров'я умов праці;</a:t>
            </a:r>
            <a:endParaRPr lang="uk-UA" sz="1200" dirty="0">
              <a:solidFill>
                <a:srgbClr val="002060"/>
              </a:solidFill>
              <a:latin typeface="Open Sans" charset="0"/>
              <a:ea typeface="Open Sans" charset="0"/>
              <a:cs typeface="Open Sans" charset="0"/>
            </a:endParaRPr>
          </a:p>
          <a:p>
            <a:endParaRPr lang="uk-UA" sz="1200" dirty="0">
              <a:solidFill>
                <a:srgbClr val="002060"/>
              </a:solidFill>
              <a:latin typeface="Open Sans" charset="0"/>
              <a:ea typeface="Open Sans" charset="0"/>
              <a:cs typeface="Open Sans" charset="0"/>
            </a:endParaRPr>
          </a:p>
          <a:p>
            <a:r>
              <a:rPr lang="uk-UA" sz="1200" dirty="0">
                <a:solidFill>
                  <a:srgbClr val="002060"/>
                </a:solidFill>
                <a:latin typeface="Open Sans" charset="0"/>
                <a:ea typeface="Open Sans" charset="0"/>
                <a:cs typeface="Open Sans" charset="0"/>
              </a:rPr>
              <a:t>вживати заходів щодо унеможливлення та захисту від випадків сексуальних домагань та інших проявів насильства за ознакою статі.</a:t>
            </a:r>
            <a:endParaRPr lang="uk-UA" sz="1200" dirty="0" smtClean="0">
              <a:solidFill>
                <a:srgbClr val="002060"/>
              </a:solidFill>
              <a:latin typeface="Open Sans" charset="0"/>
              <a:ea typeface="Open Sans" charset="0"/>
              <a:cs typeface="Open Sans"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noGrp="1"/>
          </p:cNvSpPr>
          <p:nvPr>
            <p:ph type="title"/>
          </p:nvPr>
        </p:nvSpPr>
        <p:spPr>
          <a:xfrm>
            <a:off x="840800" y="166857"/>
            <a:ext cx="7741224" cy="550545"/>
          </a:xfrm>
          <a:prstGeom prst="rect">
            <a:avLst/>
          </a:prstGeom>
          <a:noFill/>
        </p:spPr>
        <p:txBody>
          <a:bodyPr wrap="square" rtlCol="0">
            <a:spAutoFit/>
          </a:bodyPr>
          <a:lstStyle/>
          <a:p>
            <a:r>
              <a:rPr lang="uk-UA" sz="2400" b="1" dirty="0">
                <a:solidFill>
                  <a:schemeClr val="accent1">
                    <a:lumMod val="50000"/>
                  </a:schemeClr>
                </a:solidFill>
                <a:latin typeface="Open Sans" charset="0"/>
                <a:ea typeface="Open Sans" charset="0"/>
                <a:cs typeface="Open Sans" charset="0"/>
              </a:rPr>
              <a:t>Законодавство України</a:t>
            </a:r>
            <a:endParaRPr lang="uk-UA" sz="2400" b="1" dirty="0">
              <a:solidFill>
                <a:schemeClr val="accent1">
                  <a:lumMod val="50000"/>
                </a:schemeClr>
              </a:solidFill>
              <a:latin typeface="Open Sans" charset="0"/>
              <a:ea typeface="Open Sans" charset="0"/>
              <a:cs typeface="Open Sans" charset="0"/>
            </a:endParaRPr>
          </a:p>
        </p:txBody>
      </p:sp>
      <p:sp>
        <p:nvSpPr>
          <p:cNvPr id="8" name="TextBox 7"/>
          <p:cNvSpPr txBox="1"/>
          <p:nvPr/>
        </p:nvSpPr>
        <p:spPr>
          <a:xfrm>
            <a:off x="840740" y="635000"/>
            <a:ext cx="8063230" cy="3911600"/>
          </a:xfrm>
          <a:prstGeom prst="rect">
            <a:avLst/>
          </a:prstGeom>
          <a:noFill/>
        </p:spPr>
        <p:txBody>
          <a:bodyPr wrap="square" rtlCol="0">
            <a:noAutofit/>
          </a:bodyPr>
          <a:lstStyle/>
          <a:p>
            <a:endParaRPr lang="en-US" altLang="en-US" sz="1600" dirty="0" smtClean="0">
              <a:solidFill>
                <a:srgbClr val="002060"/>
              </a:solidFill>
              <a:latin typeface="Open Sans" charset="0"/>
              <a:ea typeface="Open Sans" charset="0"/>
              <a:cs typeface="Open Sans" charset="0"/>
            </a:endParaRPr>
          </a:p>
          <a:p>
            <a:r>
              <a:rPr lang="en-US" altLang="en-US" sz="1600" b="1" dirty="0" smtClean="0">
                <a:solidFill>
                  <a:srgbClr val="002060"/>
                </a:solidFill>
                <a:latin typeface="Open Sans" charset="0"/>
                <a:ea typeface="Open Sans" charset="0"/>
                <a:cs typeface="Open Sans" charset="0"/>
              </a:rPr>
              <a:t>До</a:t>
            </a:r>
            <a:r>
              <a:rPr lang="en-US" altLang="ru-RU" sz="1600" b="1" dirty="0" smtClean="0">
                <a:solidFill>
                  <a:srgbClr val="002060"/>
                </a:solidFill>
                <a:latin typeface="Open Sans" charset="0"/>
                <a:ea typeface="Open Sans" charset="0"/>
                <a:cs typeface="Open Sans" charset="0"/>
              </a:rPr>
              <a:t> </a:t>
            </a:r>
            <a:r>
              <a:rPr lang="en-US" altLang="en-US" sz="1600" b="1" dirty="0" smtClean="0">
                <a:solidFill>
                  <a:srgbClr val="002060"/>
                </a:solidFill>
                <a:latin typeface="Open Sans" charset="0"/>
                <a:ea typeface="Open Sans" charset="0"/>
                <a:cs typeface="Open Sans" charset="0"/>
              </a:rPr>
              <a:t>суб</a:t>
            </a:r>
            <a:r>
              <a:rPr lang="en-US" altLang="ru-RU" sz="1600" b="1" dirty="0" smtClean="0">
                <a:solidFill>
                  <a:srgbClr val="002060"/>
                </a:solidFill>
                <a:latin typeface="Open Sans" charset="0"/>
                <a:ea typeface="Open Sans" charset="0"/>
                <a:cs typeface="Open Sans" charset="0"/>
              </a:rPr>
              <a:t>’</a:t>
            </a:r>
            <a:r>
              <a:rPr lang="en-US" altLang="en-US" sz="1600" b="1" dirty="0" smtClean="0">
                <a:solidFill>
                  <a:srgbClr val="002060"/>
                </a:solidFill>
                <a:latin typeface="Open Sans" charset="0"/>
                <a:ea typeface="Open Sans" charset="0"/>
                <a:cs typeface="Open Sans" charset="0"/>
              </a:rPr>
              <a:t>єктів</a:t>
            </a:r>
            <a:r>
              <a:rPr lang="en-US" altLang="ru-RU" sz="1600" b="1" dirty="0" smtClean="0">
                <a:solidFill>
                  <a:srgbClr val="002060"/>
                </a:solidFill>
                <a:latin typeface="Open Sans" charset="0"/>
                <a:ea typeface="Open Sans" charset="0"/>
                <a:cs typeface="Open Sans" charset="0"/>
              </a:rPr>
              <a:t> </a:t>
            </a:r>
            <a:r>
              <a:rPr lang="en-US" altLang="en-US" sz="1600" b="1" dirty="0" smtClean="0">
                <a:solidFill>
                  <a:srgbClr val="002060"/>
                </a:solidFill>
                <a:latin typeface="Open Sans" charset="0"/>
                <a:ea typeface="Open Sans" charset="0"/>
                <a:cs typeface="Open Sans" charset="0"/>
              </a:rPr>
              <a:t>формування</a:t>
            </a:r>
            <a:r>
              <a:rPr lang="en-US" altLang="ru-RU" sz="1600" b="1" dirty="0" smtClean="0">
                <a:solidFill>
                  <a:srgbClr val="002060"/>
                </a:solidFill>
                <a:latin typeface="Open Sans" charset="0"/>
                <a:ea typeface="Open Sans" charset="0"/>
                <a:cs typeface="Open Sans" charset="0"/>
              </a:rPr>
              <a:t> </a:t>
            </a:r>
            <a:r>
              <a:rPr lang="en-US" altLang="en-US" sz="1600" b="1" dirty="0" smtClean="0">
                <a:solidFill>
                  <a:srgbClr val="002060"/>
                </a:solidFill>
                <a:latin typeface="Open Sans" charset="0"/>
                <a:ea typeface="Open Sans" charset="0"/>
                <a:cs typeface="Open Sans" charset="0"/>
              </a:rPr>
              <a:t>та</a:t>
            </a:r>
            <a:r>
              <a:rPr lang="en-US" altLang="ru-RU" sz="1600" b="1" dirty="0" smtClean="0">
                <a:solidFill>
                  <a:srgbClr val="002060"/>
                </a:solidFill>
                <a:latin typeface="Open Sans" charset="0"/>
                <a:ea typeface="Open Sans" charset="0"/>
                <a:cs typeface="Open Sans" charset="0"/>
              </a:rPr>
              <a:t> </a:t>
            </a:r>
            <a:r>
              <a:rPr lang="en-US" altLang="en-US" sz="1600" b="1" dirty="0" smtClean="0">
                <a:solidFill>
                  <a:srgbClr val="002060"/>
                </a:solidFill>
                <a:latin typeface="Open Sans" charset="0"/>
                <a:ea typeface="Open Sans" charset="0"/>
                <a:cs typeface="Open Sans" charset="0"/>
              </a:rPr>
              <a:t>реалізації</a:t>
            </a:r>
            <a:r>
              <a:rPr lang="en-US" altLang="ru-RU" sz="1600" b="1" dirty="0" smtClean="0">
                <a:solidFill>
                  <a:srgbClr val="002060"/>
                </a:solidFill>
                <a:latin typeface="Open Sans" charset="0"/>
                <a:ea typeface="Open Sans" charset="0"/>
                <a:cs typeface="Open Sans" charset="0"/>
              </a:rPr>
              <a:t> </a:t>
            </a:r>
            <a:r>
              <a:rPr lang="en-US" altLang="en-US" sz="1600" b="1" dirty="0" smtClean="0">
                <a:solidFill>
                  <a:srgbClr val="002060"/>
                </a:solidFill>
                <a:latin typeface="Open Sans" charset="0"/>
                <a:ea typeface="Open Sans" charset="0"/>
                <a:cs typeface="Open Sans" charset="0"/>
              </a:rPr>
              <a:t>державної</a:t>
            </a:r>
            <a:r>
              <a:rPr lang="en-US" altLang="ru-RU" sz="1600" b="1" dirty="0" smtClean="0">
                <a:solidFill>
                  <a:srgbClr val="002060"/>
                </a:solidFill>
                <a:latin typeface="Open Sans" charset="0"/>
                <a:ea typeface="Open Sans" charset="0"/>
                <a:cs typeface="Open Sans" charset="0"/>
              </a:rPr>
              <a:t> </a:t>
            </a:r>
            <a:r>
              <a:rPr lang="en-US" altLang="en-US" sz="1600" b="1" dirty="0" smtClean="0">
                <a:solidFill>
                  <a:srgbClr val="002060"/>
                </a:solidFill>
                <a:latin typeface="Open Sans" charset="0"/>
                <a:ea typeface="Open Sans" charset="0"/>
                <a:cs typeface="Open Sans" charset="0"/>
              </a:rPr>
              <a:t>політики</a:t>
            </a:r>
            <a:r>
              <a:rPr lang="en-US" altLang="ru-RU" sz="1600" b="1" dirty="0" smtClean="0">
                <a:solidFill>
                  <a:srgbClr val="002060"/>
                </a:solidFill>
                <a:latin typeface="Open Sans" charset="0"/>
                <a:ea typeface="Open Sans" charset="0"/>
                <a:cs typeface="Open Sans" charset="0"/>
              </a:rPr>
              <a:t> </a:t>
            </a:r>
            <a:r>
              <a:rPr lang="en-US" altLang="en-US" sz="1600" b="1" dirty="0" smtClean="0">
                <a:solidFill>
                  <a:srgbClr val="002060"/>
                </a:solidFill>
                <a:latin typeface="Open Sans" charset="0"/>
                <a:ea typeface="Open Sans" charset="0"/>
                <a:cs typeface="Open Sans" charset="0"/>
              </a:rPr>
              <a:t>належать</a:t>
            </a:r>
            <a:r>
              <a:rPr lang="en-US" altLang="ru-RU" sz="1600" b="1" dirty="0" smtClean="0">
                <a:solidFill>
                  <a:srgbClr val="002060"/>
                </a:solidFill>
                <a:latin typeface="Open Sans" charset="0"/>
                <a:ea typeface="Open Sans" charset="0"/>
                <a:cs typeface="Open Sans" charset="0"/>
              </a:rPr>
              <a:t>:</a:t>
            </a:r>
            <a:endParaRPr lang="en-US" altLang="ru-RU" sz="1600" dirty="0" smtClean="0">
              <a:solidFill>
                <a:srgbClr val="002060"/>
              </a:solidFill>
              <a:latin typeface="Open Sans" charset="0"/>
              <a:ea typeface="Open Sans" charset="0"/>
              <a:cs typeface="Open Sans" charset="0"/>
            </a:endParaRPr>
          </a:p>
          <a:p>
            <a:pPr algn="just"/>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Верховна</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Рада</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України</a:t>
            </a:r>
            <a:r>
              <a:rPr lang="en-US" altLang="ru-RU" sz="1600" dirty="0" smtClean="0">
                <a:solidFill>
                  <a:srgbClr val="002060"/>
                </a:solidFill>
                <a:latin typeface="Open Sans" charset="0"/>
                <a:ea typeface="Open Sans" charset="0"/>
                <a:cs typeface="Open Sans" charset="0"/>
              </a:rPr>
              <a:t>;</a:t>
            </a:r>
            <a:endParaRPr lang="en-US" altLang="ru-RU" sz="1600" dirty="0" smtClean="0">
              <a:solidFill>
                <a:srgbClr val="002060"/>
              </a:solidFill>
              <a:latin typeface="Open Sans" charset="0"/>
              <a:ea typeface="Open Sans" charset="0"/>
              <a:cs typeface="Open Sans" charset="0"/>
            </a:endParaRPr>
          </a:p>
          <a:p>
            <a:pPr algn="just"/>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Уповноважений</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Верховної</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Ради</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України</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з</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прав</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людини</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зокрема</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розглядає</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звернення</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про</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випадки</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дискримінації</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за</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ознакою</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статті</a:t>
            </a:r>
            <a:r>
              <a:rPr lang="en-US" altLang="ru-RU" sz="1600" dirty="0" smtClean="0">
                <a:solidFill>
                  <a:srgbClr val="002060"/>
                </a:solidFill>
                <a:latin typeface="Open Sans" charset="0"/>
                <a:ea typeface="Open Sans" charset="0"/>
                <a:cs typeface="Open Sans" charset="0"/>
              </a:rPr>
              <a:t>);</a:t>
            </a:r>
            <a:endParaRPr lang="en-US" altLang="ru-RU" sz="1600" dirty="0" smtClean="0">
              <a:solidFill>
                <a:srgbClr val="002060"/>
              </a:solidFill>
              <a:latin typeface="Open Sans" charset="0"/>
              <a:ea typeface="Open Sans" charset="0"/>
              <a:cs typeface="Open Sans" charset="0"/>
            </a:endParaRPr>
          </a:p>
          <a:p>
            <a:pPr algn="just"/>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Кабінет</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Міністрів</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України</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приймає</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Національний</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план</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дій</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щодо</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впровадження</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гендерної</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рівності</a:t>
            </a:r>
            <a:r>
              <a:rPr lang="en-US" altLang="ru-RU" sz="1600" dirty="0" smtClean="0">
                <a:solidFill>
                  <a:srgbClr val="002060"/>
                </a:solidFill>
                <a:latin typeface="Open Sans" charset="0"/>
                <a:ea typeface="Open Sans" charset="0"/>
                <a:cs typeface="Open Sans" charset="0"/>
              </a:rPr>
              <a:t>);</a:t>
            </a:r>
            <a:endParaRPr lang="en-US" altLang="ru-RU" sz="1600" dirty="0" smtClean="0">
              <a:solidFill>
                <a:srgbClr val="002060"/>
              </a:solidFill>
              <a:latin typeface="Open Sans" charset="0"/>
              <a:ea typeface="Open Sans" charset="0"/>
              <a:cs typeface="Open Sans" charset="0"/>
            </a:endParaRPr>
          </a:p>
          <a:p>
            <a:pPr algn="just"/>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спеціально</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уповноважений</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центральний</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орган</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виконавчої</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влади</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з</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питань</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забезпечення</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рівних</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прав</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та</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можливостей</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жінок</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і</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чоловіків</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яким</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визначено</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Міністерство</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соціальної</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політики</a:t>
            </a:r>
            <a:r>
              <a:rPr lang="uk-UA" altLang="en-US" sz="1600" dirty="0" smtClean="0">
                <a:solidFill>
                  <a:srgbClr val="002060"/>
                </a:solidFill>
                <a:latin typeface="Open Sans" charset="0"/>
                <a:ea typeface="Open Sans" charset="0"/>
                <a:cs typeface="Open Sans" charset="0"/>
              </a:rPr>
              <a:t>, сім’ї</a:t>
            </a:r>
            <a:r>
              <a:rPr lang="en-US" altLang="ru-RU" sz="1600" dirty="0" smtClean="0">
                <a:solidFill>
                  <a:srgbClr val="002060"/>
                </a:solidFill>
                <a:latin typeface="Open Sans" charset="0"/>
                <a:ea typeface="Open Sans" charset="0"/>
                <a:cs typeface="Open Sans" charset="0"/>
              </a:rPr>
              <a:t> </a:t>
            </a:r>
            <a:r>
              <a:rPr lang="uk-UA" altLang="en-US" sz="1600" dirty="0" smtClean="0">
                <a:solidFill>
                  <a:srgbClr val="002060"/>
                </a:solidFill>
                <a:latin typeface="Open Sans" charset="0"/>
                <a:ea typeface="Open Sans" charset="0"/>
                <a:cs typeface="Open Sans" charset="0"/>
              </a:rPr>
              <a:t>та єдності </a:t>
            </a:r>
            <a:r>
              <a:rPr lang="en-US" altLang="en-US" sz="1600" dirty="0" smtClean="0">
                <a:solidFill>
                  <a:srgbClr val="002060"/>
                </a:solidFill>
                <a:latin typeface="Open Sans" charset="0"/>
                <a:ea typeface="Open Sans" charset="0"/>
                <a:cs typeface="Open Sans" charset="0"/>
              </a:rPr>
              <a:t>України</a:t>
            </a:r>
            <a:r>
              <a:rPr lang="en-US" altLang="ru-RU" sz="1600" dirty="0" smtClean="0">
                <a:solidFill>
                  <a:srgbClr val="002060"/>
                </a:solidFill>
                <a:latin typeface="Open Sans" charset="0"/>
                <a:ea typeface="Open Sans" charset="0"/>
                <a:cs typeface="Open Sans" charset="0"/>
              </a:rPr>
              <a:t>;</a:t>
            </a:r>
            <a:endParaRPr lang="en-US" altLang="ru-RU" sz="1600" dirty="0" smtClean="0">
              <a:solidFill>
                <a:srgbClr val="002060"/>
              </a:solidFill>
              <a:latin typeface="Open Sans" charset="0"/>
              <a:ea typeface="Open Sans" charset="0"/>
              <a:cs typeface="Open Sans" charset="0"/>
            </a:endParaRPr>
          </a:p>
          <a:p>
            <a:pPr algn="just"/>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органи</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виконавчої</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влади</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та</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органи</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місцевого</a:t>
            </a:r>
            <a:r>
              <a:rPr lang="uk-UA" altLang="en-US"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самоврядування</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визначені</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в</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їх</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складі</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уповноважені</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особи</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координатори</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з</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питань</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забезпечення</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рівних</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прав</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та</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можливостей</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жінок</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і</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чоловіків</a:t>
            </a:r>
            <a:r>
              <a:rPr lang="en-US" altLang="ru-RU" sz="1600" dirty="0" smtClean="0">
                <a:solidFill>
                  <a:srgbClr val="002060"/>
                </a:solidFill>
                <a:latin typeface="Open Sans" charset="0"/>
                <a:ea typeface="Open Sans" charset="0"/>
                <a:cs typeface="Open Sans" charset="0"/>
              </a:rPr>
              <a:t>;</a:t>
            </a:r>
            <a:endParaRPr lang="en-US" altLang="ru-RU" sz="1600" dirty="0" smtClean="0">
              <a:solidFill>
                <a:srgbClr val="002060"/>
              </a:solidFill>
              <a:latin typeface="Open Sans" charset="0"/>
              <a:ea typeface="Open Sans" charset="0"/>
              <a:cs typeface="Open Sans" charset="0"/>
            </a:endParaRPr>
          </a:p>
          <a:p>
            <a:pPr algn="just"/>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громадські</a:t>
            </a:r>
            <a:r>
              <a:rPr lang="en-US" altLang="ru-RU" sz="1600" dirty="0" smtClean="0">
                <a:solidFill>
                  <a:srgbClr val="002060"/>
                </a:solidFill>
                <a:latin typeface="Open Sans" charset="0"/>
                <a:ea typeface="Open Sans" charset="0"/>
                <a:cs typeface="Open Sans" charset="0"/>
              </a:rPr>
              <a:t> </a:t>
            </a:r>
            <a:r>
              <a:rPr lang="en-US" altLang="en-US" sz="1600" dirty="0" smtClean="0">
                <a:solidFill>
                  <a:srgbClr val="002060"/>
                </a:solidFill>
                <a:latin typeface="Open Sans" charset="0"/>
                <a:ea typeface="Open Sans" charset="0"/>
                <a:cs typeface="Open Sans" charset="0"/>
              </a:rPr>
              <a:t>об</a:t>
            </a:r>
            <a:r>
              <a:rPr lang="en-US" altLang="ru-RU" sz="1600" dirty="0" smtClean="0">
                <a:solidFill>
                  <a:srgbClr val="002060"/>
                </a:solidFill>
                <a:latin typeface="Open Sans" charset="0"/>
                <a:ea typeface="Open Sans" charset="0"/>
                <a:cs typeface="Open Sans" charset="0"/>
              </a:rPr>
              <a:t>’</a:t>
            </a:r>
            <a:r>
              <a:rPr lang="en-US" altLang="en-US" sz="1600" dirty="0" smtClean="0">
                <a:solidFill>
                  <a:srgbClr val="002060"/>
                </a:solidFill>
                <a:latin typeface="Open Sans" charset="0"/>
                <a:ea typeface="Open Sans" charset="0"/>
                <a:cs typeface="Open Sans" charset="0"/>
              </a:rPr>
              <a:t>єднання</a:t>
            </a:r>
            <a:r>
              <a:rPr lang="en-US" altLang="ru-RU" sz="1600" dirty="0" smtClean="0">
                <a:solidFill>
                  <a:srgbClr val="002060"/>
                </a:solidFill>
                <a:latin typeface="Open Sans" charset="0"/>
                <a:ea typeface="Open Sans" charset="0"/>
                <a:cs typeface="Open Sans" charset="0"/>
              </a:rPr>
              <a:t>.</a:t>
            </a:r>
            <a:endParaRPr lang="uk-UA" sz="1600" dirty="0" smtClean="0">
              <a:solidFill>
                <a:srgbClr val="002060"/>
              </a:solidFill>
              <a:latin typeface="Open Sans" charset="0"/>
              <a:ea typeface="Open Sans" charset="0"/>
              <a:cs typeface="Open Sans"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944245" y="445135"/>
            <a:ext cx="7887970" cy="572770"/>
          </a:xfrm>
        </p:spPr>
        <p:txBody>
          <a:bodyPr>
            <a:normAutofit fontScale="90000"/>
          </a:bodyPr>
          <a:p>
            <a:r>
              <a:rPr lang="uk-UA" sz="2000" b="1" dirty="0">
                <a:solidFill>
                  <a:schemeClr val="accent1">
                    <a:lumMod val="50000"/>
                  </a:schemeClr>
                </a:solidFill>
                <a:latin typeface="Open Sans" charset="0"/>
                <a:ea typeface="Open Sans" charset="0"/>
                <a:cs typeface="Open Sans" charset="0"/>
                <a:sym typeface="+mn-ea"/>
              </a:rPr>
              <a:t>Що робити роботодавцю для забезпечення </a:t>
            </a:r>
            <a:br>
              <a:rPr lang="uk-UA" sz="2000" b="1" dirty="0">
                <a:solidFill>
                  <a:schemeClr val="accent1">
                    <a:lumMod val="50000"/>
                  </a:schemeClr>
                </a:solidFill>
                <a:latin typeface="Open Sans" charset="0"/>
                <a:ea typeface="Open Sans" charset="0"/>
                <a:cs typeface="Open Sans" charset="0"/>
                <a:sym typeface="+mn-ea"/>
              </a:rPr>
            </a:br>
            <a:r>
              <a:rPr lang="uk-UA" sz="2000" b="1" dirty="0">
                <a:solidFill>
                  <a:schemeClr val="accent1">
                    <a:lumMod val="50000"/>
                  </a:schemeClr>
                </a:solidFill>
                <a:latin typeface="Open Sans" charset="0"/>
                <a:ea typeface="Open Sans" charset="0"/>
                <a:cs typeface="Open Sans" charset="0"/>
                <a:sym typeface="+mn-ea"/>
              </a:rPr>
              <a:t>гендерної рівності?</a:t>
            </a:r>
            <a:endParaRPr lang="uk-UA" sz="2000" b="1" dirty="0">
              <a:solidFill>
                <a:schemeClr val="accent1">
                  <a:lumMod val="50000"/>
                </a:schemeClr>
              </a:solidFill>
              <a:latin typeface="Open Sans" charset="0"/>
              <a:ea typeface="Open Sans" charset="0"/>
              <a:cs typeface="Open Sans" charset="0"/>
              <a:sym typeface="+mn-ea"/>
            </a:endParaRPr>
          </a:p>
        </p:txBody>
      </p:sp>
      <p:sp>
        <p:nvSpPr>
          <p:cNvPr id="3" name="Замещающий текст 2"/>
          <p:cNvSpPr>
            <a:spLocks noGrp="1"/>
          </p:cNvSpPr>
          <p:nvPr>
            <p:ph type="body" idx="1"/>
          </p:nvPr>
        </p:nvSpPr>
        <p:spPr/>
        <p:txBody>
          <a:bodyPr>
            <a:noAutofit/>
          </a:bodyPr>
          <a:p>
            <a:pPr marL="114300" indent="0" algn="l">
              <a:buNone/>
            </a:pPr>
            <a:r>
              <a:rPr lang="uk-UA" sz="1200" b="1" dirty="0">
                <a:solidFill>
                  <a:srgbClr val="002060"/>
                </a:solidFill>
                <a:latin typeface="Open Sans" charset="0"/>
                <a:ea typeface="Open Sans" charset="0"/>
                <a:cs typeface="Open Sans" charset="0"/>
              </a:rPr>
              <a:t>По-перше, зміни для забезпечення фізіологічних потреб</a:t>
            </a:r>
            <a:endParaRPr lang="uk-UA" sz="1200" b="1" dirty="0">
              <a:solidFill>
                <a:srgbClr val="002060"/>
              </a:solidFill>
              <a:latin typeface="Open Sans" charset="0"/>
              <a:ea typeface="Open Sans" charset="0"/>
              <a:cs typeface="Open Sans" charset="0"/>
            </a:endParaRPr>
          </a:p>
          <a:p>
            <a:pPr marL="0" algn="just">
              <a:lnSpc>
                <a:spcPct val="100000"/>
              </a:lnSpc>
              <a:buSzTx/>
              <a:buNone/>
            </a:pPr>
            <a:endParaRPr lang="uk-UA" sz="1200" b="1" dirty="0">
              <a:solidFill>
                <a:srgbClr val="002060"/>
              </a:solidFill>
              <a:latin typeface="Open Sans" charset="0"/>
              <a:ea typeface="Open Sans" charset="0"/>
              <a:cs typeface="Open Sans" charset="0"/>
            </a:endParaRPr>
          </a:p>
          <a:p>
            <a:pPr marL="0" algn="just">
              <a:lnSpc>
                <a:spcPct val="100000"/>
              </a:lnSpc>
              <a:buSzTx/>
              <a:buNone/>
            </a:pPr>
            <a:r>
              <a:rPr lang="uk-UA" sz="1200" b="1" dirty="0">
                <a:solidFill>
                  <a:srgbClr val="002060"/>
                </a:solidFill>
                <a:latin typeface="Open Sans" charset="0"/>
                <a:ea typeface="Open Sans" charset="0"/>
                <a:cs typeface="Open Sans" charset="0"/>
              </a:rPr>
              <a:t>   По-друге, зміни на рівні політик</a:t>
            </a:r>
            <a:endParaRPr lang="uk-UA" sz="1200" b="1" dirty="0">
              <a:solidFill>
                <a:srgbClr val="002060"/>
              </a:solidFill>
              <a:latin typeface="Open Sans" charset="0"/>
              <a:ea typeface="Open Sans" charset="0"/>
              <a:cs typeface="Open Sans" charset="0"/>
            </a:endParaRPr>
          </a:p>
          <a:p>
            <a:pPr marL="0" algn="just">
              <a:lnSpc>
                <a:spcPct val="100000"/>
              </a:lnSpc>
              <a:buSzTx/>
              <a:buNone/>
            </a:pPr>
            <a:r>
              <a:rPr lang="uk-UA" sz="1200" b="1" dirty="0">
                <a:solidFill>
                  <a:srgbClr val="002060"/>
                </a:solidFill>
                <a:latin typeface="Open Sans" charset="0"/>
                <a:ea typeface="Open Sans" charset="0"/>
                <a:cs typeface="Open Sans" charset="0"/>
              </a:rPr>
              <a:t>Комунікаційна політика. </a:t>
            </a:r>
            <a:r>
              <a:rPr lang="uk-UA" sz="1200" dirty="0">
                <a:solidFill>
                  <a:srgbClr val="002060"/>
                </a:solidFill>
                <a:latin typeface="Open Sans" charset="0"/>
                <a:ea typeface="Open Sans" charset="0"/>
                <a:cs typeface="Open Sans" charset="0"/>
              </a:rPr>
              <a:t>У компанії запровадили використання гендерно чутливої мови та фемінітивів у зовнішніх та внутрішніх комунікаціях: вакансіях, описах посадових обов’язків, у перепустках і табличках на кабінетах. </a:t>
            </a:r>
            <a:endParaRPr lang="uk-UA" sz="1200" dirty="0">
              <a:solidFill>
                <a:srgbClr val="002060"/>
              </a:solidFill>
              <a:latin typeface="Open Sans" charset="0"/>
              <a:ea typeface="Open Sans" charset="0"/>
              <a:cs typeface="Open Sans" charset="0"/>
            </a:endParaRPr>
          </a:p>
          <a:p>
            <a:pPr marL="0" algn="just">
              <a:lnSpc>
                <a:spcPct val="100000"/>
              </a:lnSpc>
              <a:buSzTx/>
              <a:buNone/>
            </a:pPr>
            <a:r>
              <a:rPr lang="uk-UA" sz="1200" b="1" dirty="0">
                <a:solidFill>
                  <a:srgbClr val="002060"/>
                </a:solidFill>
                <a:latin typeface="Open Sans" charset="0"/>
                <a:ea typeface="Open Sans" charset="0"/>
                <a:cs typeface="Open Sans" charset="0"/>
              </a:rPr>
              <a:t>Корпоративний аудит. </a:t>
            </a:r>
            <a:r>
              <a:rPr lang="uk-UA" sz="1200" dirty="0">
                <a:solidFill>
                  <a:srgbClr val="002060"/>
                </a:solidFill>
                <a:latin typeface="Open Sans" charset="0"/>
                <a:ea typeface="Open Sans" charset="0"/>
                <a:cs typeface="Open Sans" charset="0"/>
              </a:rPr>
              <a:t>Компанія щороку досліджує, яким є гендерний баланс у компанії, розрив в оплаті праці та співвідношення жінок і чоловіків, які отримували підвищення. </a:t>
            </a:r>
            <a:endParaRPr lang="uk-UA" sz="1200" dirty="0">
              <a:solidFill>
                <a:srgbClr val="002060"/>
              </a:solidFill>
              <a:latin typeface="Open Sans" charset="0"/>
              <a:ea typeface="Open Sans" charset="0"/>
              <a:cs typeface="Open Sans" charset="0"/>
            </a:endParaRPr>
          </a:p>
          <a:p>
            <a:pPr marL="0" algn="just">
              <a:lnSpc>
                <a:spcPct val="100000"/>
              </a:lnSpc>
              <a:buSzTx/>
              <a:buNone/>
            </a:pPr>
            <a:r>
              <a:rPr lang="uk-UA" sz="1200" dirty="0">
                <a:solidFill>
                  <a:srgbClr val="002060"/>
                </a:solidFill>
                <a:latin typeface="Open Sans" charset="0"/>
                <a:ea typeface="Open Sans" charset="0"/>
                <a:cs typeface="Open Sans" charset="0"/>
              </a:rPr>
              <a:t> </a:t>
            </a:r>
            <a:r>
              <a:rPr lang="uk-UA" sz="1200" dirty="0">
                <a:solidFill>
                  <a:srgbClr val="002060"/>
                </a:solidFill>
                <a:latin typeface="Open Sans" charset="0"/>
                <a:ea typeface="Open Sans" charset="0"/>
                <a:cs typeface="Open Sans" charset="0"/>
                <a:sym typeface="+mn-ea"/>
              </a:rPr>
              <a:t>Існують </a:t>
            </a:r>
            <a:r>
              <a:rPr lang="uk-UA" sz="1200" u="sng" dirty="0">
                <a:solidFill>
                  <a:srgbClr val="002060"/>
                </a:solidFill>
                <a:latin typeface="Open Sans" charset="0"/>
                <a:ea typeface="Open Sans" charset="0"/>
                <a:cs typeface="Open Sans" charset="0"/>
                <a:sym typeface="+mn-ea"/>
              </a:rPr>
              <a:t>Методичні рекомендації щодо проведення гендерного аудиту підприємствами, установами та організаціями затверджені наказом Мінсоцполітики  від 09.08.2021 № 448.</a:t>
            </a:r>
            <a:endParaRPr lang="uk-UA" sz="1200" u="sng" dirty="0">
              <a:solidFill>
                <a:srgbClr val="002060"/>
              </a:solidFill>
              <a:latin typeface="Open Sans" charset="0"/>
              <a:ea typeface="Open Sans" charset="0"/>
              <a:cs typeface="Open Sans" charset="0"/>
            </a:endParaRPr>
          </a:p>
          <a:p>
            <a:pPr marL="0" algn="just">
              <a:lnSpc>
                <a:spcPct val="100000"/>
              </a:lnSpc>
              <a:buSzTx/>
              <a:buNone/>
            </a:pPr>
            <a:r>
              <a:rPr lang="uk-UA" sz="1200" dirty="0">
                <a:solidFill>
                  <a:srgbClr val="002060"/>
                </a:solidFill>
                <a:latin typeface="Open Sans" charset="0"/>
                <a:ea typeface="Open Sans" charset="0"/>
                <a:cs typeface="Open Sans" charset="0"/>
              </a:rPr>
              <a:t>Метою проведення гендерного аудиту може бути оцінювання стану забезпечення рівних прав та можливостей жінок і чоловіків підприємствами, установами, організаціями, виявлення існуючих проблем, визначення шляхів скорочення гендерної нерівності, аналіз змін у цій сфері, що відбулися на підприємстві, в установі, організації (порівняно з результатами попереднього аудиту), а також підвищення обізнаності працівників щодо застосування комплексного гендерного підходу в їхній діяльності.</a:t>
            </a:r>
            <a:endParaRPr lang="uk-UA" sz="1200" dirty="0">
              <a:solidFill>
                <a:srgbClr val="002060"/>
              </a:solidFill>
              <a:latin typeface="Open Sans" charset="0"/>
              <a:ea typeface="Open Sans" charset="0"/>
              <a:cs typeface="Open Sans" charset="0"/>
            </a:endParaRPr>
          </a:p>
          <a:p>
            <a:pPr marL="0" algn="just">
              <a:lnSpc>
                <a:spcPct val="100000"/>
              </a:lnSpc>
              <a:buSzTx/>
              <a:buNone/>
            </a:pPr>
            <a:r>
              <a:rPr lang="uk-UA" sz="1200" b="1" dirty="0">
                <a:solidFill>
                  <a:srgbClr val="002060"/>
                </a:solidFill>
                <a:latin typeface="Open Sans" charset="0"/>
                <a:ea typeface="Open Sans" charset="0"/>
                <a:cs typeface="Open Sans" charset="0"/>
              </a:rPr>
              <a:t>Рекрутингова політика. </a:t>
            </a:r>
            <a:r>
              <a:rPr lang="uk-UA" sz="1200" dirty="0">
                <a:solidFill>
                  <a:srgbClr val="002060"/>
                </a:solidFill>
                <a:latin typeface="Open Sans" charset="0"/>
                <a:ea typeface="Open Sans" charset="0"/>
                <a:cs typeface="Open Sans" charset="0"/>
              </a:rPr>
              <a:t>Співробітники, залучені до процесів працевлаштування (команда рекрутингу, HRBP, потенційні замовники вакансій) пройшли навчання з гендерної чутливості, покращили навички проведення співбесід.</a:t>
            </a:r>
            <a:endParaRPr lang="uk-UA" sz="1200" dirty="0">
              <a:solidFill>
                <a:srgbClr val="002060"/>
              </a:solidFill>
              <a:latin typeface="Open Sans" charset="0"/>
              <a:ea typeface="Open Sans" charset="0"/>
              <a:cs typeface="Open Sans"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a:stretch>
            <a:fillRect/>
          </a:stretch>
        </p:blipFill>
        <p:spPr>
          <a:xfrm rot="5400000">
            <a:off x="-2159844" y="2253934"/>
            <a:ext cx="5081586" cy="654683"/>
          </a:xfrm>
          <a:prstGeom prst="rect">
            <a:avLst/>
          </a:prstGeom>
        </p:spPr>
      </p:pic>
      <p:pic>
        <p:nvPicPr>
          <p:cNvPr id="5" name="Рисунок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04871" y="-137571"/>
            <a:ext cx="2146667" cy="1124209"/>
          </a:xfrm>
          <a:prstGeom prst="rect">
            <a:avLst/>
          </a:prstGeom>
        </p:spPr>
      </p:pic>
      <p:grpSp>
        <p:nvGrpSpPr>
          <p:cNvPr id="6" name="Группа 5"/>
          <p:cNvGrpSpPr/>
          <p:nvPr/>
        </p:nvGrpSpPr>
        <p:grpSpPr>
          <a:xfrm>
            <a:off x="7652428" y="4542454"/>
            <a:ext cx="1291774" cy="489881"/>
            <a:chOff x="10256035" y="6161601"/>
            <a:chExt cx="1722365" cy="653175"/>
          </a:xfrm>
        </p:grpSpPr>
        <p:sp>
          <p:nvSpPr>
            <p:cNvPr id="7" name="TextBox 6"/>
            <p:cNvSpPr txBox="1"/>
            <p:nvPr/>
          </p:nvSpPr>
          <p:spPr>
            <a:xfrm>
              <a:off x="10256035" y="6161601"/>
              <a:ext cx="1380366" cy="307776"/>
            </a:xfrm>
            <a:prstGeom prst="rect">
              <a:avLst/>
            </a:prstGeom>
            <a:noFill/>
          </p:spPr>
          <p:txBody>
            <a:bodyPr wrap="square" rtlCol="0">
              <a:spAutoFit/>
            </a:bodyPr>
            <a:lstStyle/>
            <a:p>
              <a:r>
                <a:rPr lang="en-US" sz="900" u="sng" dirty="0">
                  <a:solidFill>
                    <a:srgbClr val="4778AE"/>
                  </a:solidFill>
                </a:rPr>
                <a:t>www.dsp.gov.ua</a:t>
              </a:r>
              <a:endParaRPr lang="en-US" sz="900" u="sng" dirty="0">
                <a:solidFill>
                  <a:srgbClr val="4778AE"/>
                </a:solidFill>
              </a:endParaRPr>
            </a:p>
          </p:txBody>
        </p:sp>
        <p:sp>
          <p:nvSpPr>
            <p:cNvPr id="8" name="TextBox 7"/>
            <p:cNvSpPr txBox="1"/>
            <p:nvPr/>
          </p:nvSpPr>
          <p:spPr>
            <a:xfrm>
              <a:off x="10256035" y="6507000"/>
              <a:ext cx="1448765" cy="307776"/>
            </a:xfrm>
            <a:prstGeom prst="rect">
              <a:avLst/>
            </a:prstGeom>
            <a:noFill/>
          </p:spPr>
          <p:txBody>
            <a:bodyPr wrap="square" rtlCol="0">
              <a:spAutoFit/>
            </a:bodyPr>
            <a:lstStyle/>
            <a:p>
              <a:r>
                <a:rPr lang="en-US" sz="900" u="sng" dirty="0">
                  <a:solidFill>
                    <a:srgbClr val="4778AE"/>
                  </a:solidFill>
                </a:rPr>
                <a:t>www.pratsia.in.ua</a:t>
              </a:r>
              <a:endParaRPr lang="en-US" sz="900" u="sng" dirty="0">
                <a:solidFill>
                  <a:srgbClr val="4778AE"/>
                </a:solidFill>
              </a:endParaRPr>
            </a:p>
          </p:txBody>
        </p:sp>
        <p:sp>
          <p:nvSpPr>
            <p:cNvPr id="9" name="Блок-схема: решение 8"/>
            <p:cNvSpPr/>
            <p:nvPr/>
          </p:nvSpPr>
          <p:spPr>
            <a:xfrm>
              <a:off x="11704800" y="6231700"/>
              <a:ext cx="273600" cy="136800"/>
            </a:xfrm>
            <a:prstGeom prst="flowChartDecision">
              <a:avLst/>
            </a:prstGeom>
            <a:solidFill>
              <a:srgbClr val="F1C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Блок-схема: решение 9"/>
            <p:cNvSpPr/>
            <p:nvPr/>
          </p:nvSpPr>
          <p:spPr>
            <a:xfrm>
              <a:off x="11704800" y="6577099"/>
              <a:ext cx="273600" cy="136800"/>
            </a:xfrm>
            <a:prstGeom prst="flowChartDecision">
              <a:avLst/>
            </a:prstGeom>
            <a:solidFill>
              <a:srgbClr val="F1C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28" name="Google Shape;208;p26"/>
          <p:cNvSpPr txBox="1"/>
          <p:nvPr/>
        </p:nvSpPr>
        <p:spPr>
          <a:xfrm>
            <a:off x="2078840" y="681840"/>
            <a:ext cx="5313600" cy="715558"/>
          </a:xfrm>
          <a:prstGeom prst="rect">
            <a:avLst/>
          </a:prstGeom>
          <a:noFill/>
          <a:ln>
            <a:noFill/>
          </a:ln>
        </p:spPr>
        <p:txBody>
          <a:bodyPr spcFirstLastPara="1" wrap="square" lIns="68569" tIns="68569" rIns="68569" bIns="68569" anchor="t" anchorCtr="0">
            <a:spAutoFit/>
          </a:bodyPr>
          <a:lstStyle/>
          <a:p>
            <a:pPr algn="ctr"/>
            <a:r>
              <a:rPr lang="en-US" sz="3750" b="1" dirty="0">
                <a:solidFill>
                  <a:srgbClr val="2C64DF"/>
                </a:solidFill>
                <a:latin typeface="Open Sans" charset="0"/>
                <a:ea typeface="Open Sans" charset="0"/>
                <a:cs typeface="Open Sans" charset="0"/>
                <a:sym typeface="Open Sans"/>
              </a:rPr>
              <a:t>ДЯКУЮ ЗА УВАГУ </a:t>
            </a:r>
            <a:r>
              <a:rPr lang="en-US" sz="3750" b="1" dirty="0">
                <a:solidFill>
                  <a:srgbClr val="2C64DF"/>
                </a:solidFill>
                <a:latin typeface="Rubik" panose="02000604000000020004" pitchFamily="2" charset="-79"/>
                <a:ea typeface="Open Sans"/>
                <a:cs typeface="Rubik" panose="02000604000000020004" pitchFamily="2" charset="-79"/>
                <a:sym typeface="Open Sans"/>
              </a:rPr>
              <a:t>!</a:t>
            </a:r>
            <a:endParaRPr sz="3750" b="1" dirty="0">
              <a:solidFill>
                <a:srgbClr val="2C64DF"/>
              </a:solidFill>
              <a:latin typeface="Rubik" panose="02000604000000020004" pitchFamily="2" charset="-79"/>
              <a:ea typeface="Open Sans"/>
              <a:cs typeface="Rubik" panose="02000604000000020004" pitchFamily="2" charset="-79"/>
              <a:sym typeface="Open Sans"/>
            </a:endParaRPr>
          </a:p>
        </p:txBody>
      </p:sp>
      <p:grpSp>
        <p:nvGrpSpPr>
          <p:cNvPr id="29" name="Группа 28"/>
          <p:cNvGrpSpPr/>
          <p:nvPr/>
        </p:nvGrpSpPr>
        <p:grpSpPr>
          <a:xfrm>
            <a:off x="5892859" y="1625311"/>
            <a:ext cx="2898925" cy="2527534"/>
            <a:chOff x="6022498" y="2098682"/>
            <a:chExt cx="2702115" cy="2355938"/>
          </a:xfrm>
        </p:grpSpPr>
        <p:sp>
          <p:nvSpPr>
            <p:cNvPr id="30" name="TextBox 29"/>
            <p:cNvSpPr txBox="1"/>
            <p:nvPr/>
          </p:nvSpPr>
          <p:spPr>
            <a:xfrm>
              <a:off x="6022498" y="4067330"/>
              <a:ext cx="2702115" cy="387290"/>
            </a:xfrm>
            <a:prstGeom prst="rect">
              <a:avLst/>
            </a:prstGeom>
            <a:noFill/>
          </p:spPr>
          <p:txBody>
            <a:bodyPr wrap="square" rtlCol="0">
              <a:spAutoFit/>
            </a:bodyPr>
            <a:lstStyle/>
            <a:p>
              <a:pPr algn="ctr"/>
              <a:r>
                <a:rPr lang="uk-UA" sz="1050" dirty="0">
                  <a:solidFill>
                    <a:srgbClr val="002060"/>
                  </a:solidFill>
                  <a:latin typeface="Open Sans" charset="0"/>
                  <a:ea typeface="Open Sans" charset="0"/>
                  <a:cs typeface="Open Sans" charset="0"/>
                </a:rPr>
                <a:t>Сервіс онлайн консультацій «інтерактивний інспектор»</a:t>
              </a:r>
              <a:endParaRPr lang="uk-UA" sz="1050" dirty="0">
                <a:solidFill>
                  <a:srgbClr val="002060"/>
                </a:solidFill>
                <a:latin typeface="Open Sans" charset="0"/>
                <a:ea typeface="Open Sans" charset="0"/>
                <a:cs typeface="Open Sans" charset="0"/>
              </a:endParaRPr>
            </a:p>
          </p:txBody>
        </p:sp>
        <p:pic>
          <p:nvPicPr>
            <p:cNvPr id="31" name="Picture 4" descr="https://lh4.googleusercontent.com/8X4CeYy7R_NsOtLrs1zSljyrOEHDdnKHo_ZzgWf43dBZhXuUXjzURdJb_IlX4yGx4ICd8DqG3S9Av1MrvAIDhVczSGluv2A441w2hzzf7F4Ymwkz3t8Fcg8Ac673m3J-2Gfjyv-uQlWjrZoJakiQGvjOXw=s2048"/>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384018" y="2098682"/>
              <a:ext cx="1869970" cy="186997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grpSp>
        <p:nvGrpSpPr>
          <p:cNvPr id="32" name="Группа 31"/>
          <p:cNvGrpSpPr/>
          <p:nvPr/>
        </p:nvGrpSpPr>
        <p:grpSpPr>
          <a:xfrm>
            <a:off x="1345219" y="1625310"/>
            <a:ext cx="2771669" cy="2524929"/>
            <a:chOff x="1024974" y="2098682"/>
            <a:chExt cx="2583499" cy="2353509"/>
          </a:xfrm>
        </p:grpSpPr>
        <p:sp>
          <p:nvSpPr>
            <p:cNvPr id="33" name="Прямоугольник 32"/>
            <p:cNvSpPr/>
            <p:nvPr/>
          </p:nvSpPr>
          <p:spPr>
            <a:xfrm>
              <a:off x="1024974" y="4064902"/>
              <a:ext cx="2088914" cy="387289"/>
            </a:xfrm>
            <a:prstGeom prst="rect">
              <a:avLst/>
            </a:prstGeom>
          </p:spPr>
          <p:txBody>
            <a:bodyPr wrap="square">
              <a:spAutoFit/>
            </a:bodyPr>
            <a:lstStyle/>
            <a:p>
              <a:pPr algn="ctr"/>
              <a:r>
                <a:rPr lang="uk-UA" sz="1050" dirty="0">
                  <a:solidFill>
                    <a:srgbClr val="002060"/>
                  </a:solidFill>
                  <a:latin typeface="Open Sans" charset="0"/>
                  <a:ea typeface="Open Sans" charset="0"/>
                  <a:cs typeface="Open Sans" charset="0"/>
                </a:rPr>
                <a:t>Інформаційний портал </a:t>
              </a:r>
              <a:r>
                <a:rPr lang="en-US" sz="1050" dirty="0">
                  <a:solidFill>
                    <a:srgbClr val="002060"/>
                  </a:solidFill>
                  <a:latin typeface="Open Sans" charset="0"/>
                  <a:ea typeface="Open Sans" charset="0"/>
                  <a:cs typeface="Open Sans" charset="0"/>
                </a:rPr>
                <a:t>pratsia.in.ua </a:t>
              </a:r>
              <a:endParaRPr lang="uk-UA" sz="1050" dirty="0">
                <a:solidFill>
                  <a:srgbClr val="002060"/>
                </a:solidFill>
                <a:latin typeface="Open Sans" charset="0"/>
                <a:ea typeface="Open Sans" charset="0"/>
                <a:cs typeface="Open Sans" charset="0"/>
              </a:endParaRPr>
            </a:p>
          </p:txBody>
        </p:sp>
        <p:pic>
          <p:nvPicPr>
            <p:cNvPr id="34" name="Рисунок 33"/>
            <p:cNvPicPr>
              <a:picLocks noChangeAspect="1"/>
            </p:cNvPicPr>
            <p:nvPr/>
          </p:nvPicPr>
          <p:blipFill>
            <a:blip r:embed="rId3"/>
            <a:stretch>
              <a:fillRect/>
            </a:stretch>
          </p:blipFill>
          <p:spPr>
            <a:xfrm>
              <a:off x="1262301" y="2098682"/>
              <a:ext cx="2346172" cy="1869969"/>
            </a:xfrm>
            <a:prstGeom prst="rect">
              <a:avLst/>
            </a:prstGeom>
          </p:spPr>
        </p:pic>
      </p:grpSp>
      <p:grpSp>
        <p:nvGrpSpPr>
          <p:cNvPr id="35" name="Группа 34"/>
          <p:cNvGrpSpPr/>
          <p:nvPr/>
        </p:nvGrpSpPr>
        <p:grpSpPr>
          <a:xfrm>
            <a:off x="3677797" y="1625312"/>
            <a:ext cx="2484770" cy="2686511"/>
            <a:chOff x="3608473" y="2098683"/>
            <a:chExt cx="2316077" cy="2504122"/>
          </a:xfrm>
        </p:grpSpPr>
        <p:sp>
          <p:nvSpPr>
            <p:cNvPr id="36" name="TextBox 35"/>
            <p:cNvSpPr txBox="1"/>
            <p:nvPr/>
          </p:nvSpPr>
          <p:spPr>
            <a:xfrm>
              <a:off x="3608473" y="4064902"/>
              <a:ext cx="2316077" cy="537903"/>
            </a:xfrm>
            <a:prstGeom prst="rect">
              <a:avLst/>
            </a:prstGeom>
            <a:noFill/>
          </p:spPr>
          <p:txBody>
            <a:bodyPr wrap="square" rtlCol="0">
              <a:spAutoFit/>
            </a:bodyPr>
            <a:lstStyle/>
            <a:p>
              <a:pPr algn="ctr"/>
              <a:r>
                <a:rPr lang="uk-UA" sz="1050" dirty="0">
                  <a:solidFill>
                    <a:srgbClr val="002060"/>
                  </a:solidFill>
                  <a:latin typeface="Open Sans" charset="0"/>
                  <a:ea typeface="Open Sans" charset="0"/>
                  <a:cs typeface="Open Sans" charset="0"/>
                </a:rPr>
                <a:t>Анімаційні ролики</a:t>
              </a:r>
              <a:endParaRPr lang="uk-UA" sz="1050" dirty="0">
                <a:solidFill>
                  <a:srgbClr val="002060"/>
                </a:solidFill>
                <a:latin typeface="Open Sans" charset="0"/>
                <a:ea typeface="Open Sans" charset="0"/>
                <a:cs typeface="Open Sans" charset="0"/>
              </a:endParaRPr>
            </a:p>
            <a:p>
              <a:pPr algn="ctr"/>
              <a:r>
                <a:rPr lang="en-US" sz="1050" dirty="0">
                  <a:solidFill>
                    <a:srgbClr val="002060"/>
                  </a:solidFill>
                  <a:latin typeface="Open Sans" charset="0"/>
                  <a:ea typeface="Open Sans" charset="0"/>
                  <a:cs typeface="Open Sans" charset="0"/>
                </a:rPr>
                <a:t>https://m.youtube.com/@user-om9dz7ey4r/videos</a:t>
              </a:r>
              <a:endParaRPr lang="uk-UA" sz="1050" dirty="0">
                <a:solidFill>
                  <a:srgbClr val="002060"/>
                </a:solidFill>
                <a:latin typeface="Open Sans" charset="0"/>
                <a:ea typeface="Open Sans" charset="0"/>
                <a:cs typeface="Open Sans" charset="0"/>
              </a:endParaRPr>
            </a:p>
          </p:txBody>
        </p:sp>
        <p:pic>
          <p:nvPicPr>
            <p:cNvPr id="37" name="Picture 6" descr="https://lh5.googleusercontent.com/KQsImu21MByBj5Ov1-7eStznLOV-9IQHZDrowS3lzsZXtZhCFoFaC4AHveibIeX-WzZ69gaEeKeBPaZbKUkdEGgp4Kf2GEgDboxP9gX2AAWcHNPnrT1dXqnWcQ-KCjPd9sZUd-7JEQGmtQjWWNXhyTjFlQ=s2048"/>
            <p:cNvPicPr>
              <a:picLocks noChangeAspect="1" noChangeArrowheads="1"/>
            </p:cNvPicPr>
            <p:nvPr/>
          </p:nvPicPr>
          <p:blipFill rotWithShape="1">
            <a:blip r:embed="rId4">
              <a:extLst>
                <a:ext uri="{28A0092B-C50C-407E-A947-70E740481C1C}">
                  <a14:useLocalDpi xmlns:a14="http://schemas.microsoft.com/office/drawing/2010/main" val="0"/>
                </a:ext>
              </a:extLst>
            </a:blip>
            <a:srcRect l="20872" t="23416" r="22355" b="13870"/>
            <a:stretch>
              <a:fillRect/>
            </a:stretch>
          </p:blipFill>
          <p:spPr bwMode="auto">
            <a:xfrm>
              <a:off x="3725297" y="2098683"/>
              <a:ext cx="2010651" cy="177685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1194435" y="699770"/>
            <a:ext cx="7637780" cy="596900"/>
          </a:xfrm>
        </p:spPr>
        <p:txBody>
          <a:bodyPr>
            <a:normAutofit/>
          </a:bodyPr>
          <a:p>
            <a:pPr algn="ctr"/>
            <a:r>
              <a:rPr lang="uk-UA" sz="2400" b="1" dirty="0">
                <a:solidFill>
                  <a:schemeClr val="accent1">
                    <a:lumMod val="50000"/>
                  </a:schemeClr>
                </a:solidFill>
                <a:latin typeface="Open Sans" charset="0"/>
                <a:ea typeface="Open Sans" charset="0"/>
                <a:cs typeface="Open Sans" charset="0"/>
              </a:rPr>
              <a:t>Гендер,  гендерні ролі та гендерна рівність</a:t>
            </a:r>
            <a:endParaRPr lang="uk-UA" sz="2400" b="1" dirty="0">
              <a:solidFill>
                <a:schemeClr val="accent1">
                  <a:lumMod val="50000"/>
                </a:schemeClr>
              </a:solidFill>
              <a:latin typeface="Open Sans" charset="0"/>
              <a:ea typeface="Open Sans" charset="0"/>
              <a:cs typeface="Open Sans" charset="0"/>
            </a:endParaRPr>
          </a:p>
        </p:txBody>
      </p:sp>
      <p:sp>
        <p:nvSpPr>
          <p:cNvPr id="3" name="Замещающий текст 2"/>
          <p:cNvSpPr>
            <a:spLocks noGrp="1"/>
          </p:cNvSpPr>
          <p:nvPr>
            <p:ph type="body" idx="1"/>
          </p:nvPr>
        </p:nvSpPr>
        <p:spPr/>
        <p:txBody>
          <a:bodyPr/>
          <a:p>
            <a:pPr marL="0" algn="just">
              <a:lnSpc>
                <a:spcPct val="100000"/>
              </a:lnSpc>
              <a:buSzTx/>
              <a:buNone/>
            </a:pPr>
            <a:endParaRPr lang="uk-UA" sz="2000" b="1" dirty="0">
              <a:solidFill>
                <a:srgbClr val="002060"/>
              </a:solidFill>
              <a:latin typeface="Open Sans" charset="0"/>
              <a:ea typeface="Open Sans" charset="0"/>
              <a:cs typeface="Open Sans" charset="0"/>
            </a:endParaRPr>
          </a:p>
          <a:p>
            <a:pPr marL="0" algn="just">
              <a:lnSpc>
                <a:spcPct val="100000"/>
              </a:lnSpc>
              <a:buSzTx/>
              <a:buNone/>
            </a:pPr>
            <a:r>
              <a:rPr lang="uk-UA" sz="2000" b="1" dirty="0">
                <a:solidFill>
                  <a:srgbClr val="002060"/>
                </a:solidFill>
                <a:latin typeface="Open Sans" charset="0"/>
                <a:ea typeface="Open Sans" charset="0"/>
                <a:cs typeface="Open Sans" charset="0"/>
              </a:rPr>
              <a:t>     Гендер – </a:t>
            </a:r>
            <a:r>
              <a:rPr lang="uk-UA" sz="2000" dirty="0">
                <a:solidFill>
                  <a:srgbClr val="002060"/>
                </a:solidFill>
                <a:latin typeface="Open Sans" charset="0"/>
                <a:ea typeface="Open Sans" charset="0"/>
                <a:cs typeface="Open Sans" charset="0"/>
              </a:rPr>
              <a:t>це своєрідний підсумок соціалізації людини в суспільстві відповідно до її статевої приналежності.</a:t>
            </a:r>
            <a:endParaRPr lang="uk-UA" sz="2000" dirty="0">
              <a:solidFill>
                <a:srgbClr val="002060"/>
              </a:solidFill>
              <a:latin typeface="Open Sans" charset="0"/>
              <a:ea typeface="Open Sans" charset="0"/>
              <a:cs typeface="Open Sans" charset="0"/>
            </a:endParaRPr>
          </a:p>
          <a:p>
            <a:pPr marL="0" algn="just">
              <a:lnSpc>
                <a:spcPct val="100000"/>
              </a:lnSpc>
              <a:buSzTx/>
              <a:buNone/>
            </a:pPr>
            <a:r>
              <a:rPr lang="uk-UA" sz="2000" dirty="0">
                <a:solidFill>
                  <a:srgbClr val="002060"/>
                </a:solidFill>
                <a:latin typeface="Open Sans" charset="0"/>
                <a:ea typeface="Open Sans" charset="0"/>
                <a:cs typeface="Open Sans" charset="0"/>
              </a:rPr>
              <a:t>    Отже, гендерні ролі можна змінити через врахування потреб жінок і чоловіків.</a:t>
            </a:r>
            <a:endParaRPr lang="uk-UA" sz="2000" dirty="0">
              <a:solidFill>
                <a:srgbClr val="002060"/>
              </a:solidFill>
              <a:latin typeface="Open Sans" charset="0"/>
              <a:ea typeface="Open Sans" charset="0"/>
              <a:cs typeface="Open Sans" charset="0"/>
            </a:endParaRPr>
          </a:p>
          <a:p>
            <a:pPr marL="0" algn="l">
              <a:lnSpc>
                <a:spcPct val="100000"/>
              </a:lnSpc>
              <a:buSzTx/>
              <a:buNone/>
            </a:pPr>
            <a:endParaRPr lang="uk-UA" sz="2000" dirty="0">
              <a:solidFill>
                <a:srgbClr val="002060"/>
              </a:solidFill>
              <a:latin typeface="Open Sans" charset="0"/>
              <a:ea typeface="Open Sans" charset="0"/>
              <a:cs typeface="Open Sans" charset="0"/>
            </a:endParaRPr>
          </a:p>
          <a:p>
            <a:pPr marL="0" algn="just">
              <a:lnSpc>
                <a:spcPct val="100000"/>
              </a:lnSpc>
              <a:buNone/>
            </a:pPr>
            <a:r>
              <a:rPr lang="uk-UA" sz="2000" b="1" dirty="0">
                <a:solidFill>
                  <a:srgbClr val="002060"/>
                </a:solidFill>
                <a:latin typeface="Open Sans" charset="0"/>
                <a:ea typeface="Open Sans" charset="0"/>
                <a:cs typeface="Open Sans" charset="0"/>
              </a:rPr>
              <a:t>    Гендерна рівність</a:t>
            </a:r>
            <a:r>
              <a:rPr lang="uk-UA" sz="2000" dirty="0">
                <a:solidFill>
                  <a:srgbClr val="002060"/>
                </a:solidFill>
                <a:latin typeface="Open Sans" charset="0"/>
                <a:ea typeface="Open Sans" charset="0"/>
                <a:cs typeface="Open Sans" charset="0"/>
              </a:rPr>
              <a:t> – це чутливий індикатор, який демонструє, наскільки розвинутою і демократичною є держава.</a:t>
            </a:r>
            <a:endParaRPr lang="uk-UA" sz="2000" dirty="0">
              <a:solidFill>
                <a:srgbClr val="002060"/>
              </a:solidFill>
              <a:latin typeface="Open Sans" charset="0"/>
              <a:ea typeface="Open Sans" charset="0"/>
              <a:cs typeface="Open Sans"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a:bodyPr>
          <a:p>
            <a:pPr algn="l"/>
            <a:r>
              <a:rPr lang="uk-UA" sz="2400" b="1" dirty="0">
                <a:solidFill>
                  <a:schemeClr val="accent1">
                    <a:lumMod val="50000"/>
                  </a:schemeClr>
                </a:solidFill>
                <a:latin typeface="Open Sans" charset="0"/>
                <a:ea typeface="Open Sans" charset="0"/>
                <a:cs typeface="Open Sans" charset="0"/>
              </a:rPr>
              <a:t>Рівність прав та можливостей</a:t>
            </a:r>
            <a:endParaRPr lang="uk-UA" altLang="ru-RU"/>
          </a:p>
        </p:txBody>
      </p:sp>
      <p:sp>
        <p:nvSpPr>
          <p:cNvPr id="3" name="Замещающий текст 2"/>
          <p:cNvSpPr>
            <a:spLocks noGrp="1"/>
          </p:cNvSpPr>
          <p:nvPr>
            <p:ph type="body" idx="1"/>
          </p:nvPr>
        </p:nvSpPr>
        <p:spPr/>
        <p:txBody>
          <a:bodyPr>
            <a:normAutofit/>
          </a:bodyPr>
          <a:p>
            <a:pPr marL="0" algn="just">
              <a:lnSpc>
                <a:spcPct val="100000"/>
              </a:lnSpc>
              <a:buSzTx/>
              <a:buNone/>
            </a:pPr>
            <a:r>
              <a:rPr lang="uk-UA" sz="1600" b="1" dirty="0">
                <a:solidFill>
                  <a:srgbClr val="002060"/>
                </a:solidFill>
                <a:latin typeface="Open Sans" charset="0"/>
                <a:ea typeface="Open Sans" charset="0"/>
                <a:cs typeface="Open Sans" charset="0"/>
              </a:rPr>
              <a:t>Гендерна рівність вимірюється рівністю можливостей.  </a:t>
            </a:r>
            <a:endParaRPr lang="uk-UA" sz="1600" b="1" dirty="0">
              <a:solidFill>
                <a:srgbClr val="002060"/>
              </a:solidFill>
              <a:latin typeface="Open Sans" charset="0"/>
              <a:ea typeface="Open Sans" charset="0"/>
              <a:cs typeface="Open Sans" charset="0"/>
            </a:endParaRPr>
          </a:p>
          <a:p>
            <a:pPr marL="0" algn="just">
              <a:lnSpc>
                <a:spcPct val="100000"/>
              </a:lnSpc>
              <a:buSzTx/>
              <a:buNone/>
            </a:pPr>
            <a:endParaRPr lang="uk-UA" sz="1600" b="1" dirty="0">
              <a:solidFill>
                <a:srgbClr val="002060"/>
              </a:solidFill>
              <a:latin typeface="Open Sans" charset="0"/>
              <a:ea typeface="Open Sans" charset="0"/>
              <a:cs typeface="Open Sans" charset="0"/>
            </a:endParaRPr>
          </a:p>
          <a:p>
            <a:pPr marL="0" algn="just">
              <a:lnSpc>
                <a:spcPct val="100000"/>
              </a:lnSpc>
              <a:buSzTx/>
              <a:buNone/>
            </a:pPr>
            <a:r>
              <a:rPr lang="uk-UA" sz="1600" b="1" dirty="0">
                <a:solidFill>
                  <a:srgbClr val="002060"/>
                </a:solidFill>
                <a:latin typeface="Open Sans" charset="0"/>
                <a:ea typeface="Open Sans" charset="0"/>
                <a:cs typeface="Open Sans" charset="0"/>
              </a:rPr>
              <a:t>Рівність прав – </a:t>
            </a:r>
            <a:r>
              <a:rPr lang="uk-UA" sz="1600" dirty="0">
                <a:solidFill>
                  <a:srgbClr val="002060"/>
                </a:solidFill>
                <a:latin typeface="Open Sans" charset="0"/>
                <a:ea typeface="Open Sans" charset="0"/>
                <a:cs typeface="Open Sans" charset="0"/>
              </a:rPr>
              <a:t>означає наділення жінок та чоловіків юридично однаковими правами в усіх сферах життя та юридичне забезпечення рівних умов їх здійснення.</a:t>
            </a:r>
            <a:endParaRPr lang="uk-UA" sz="1600" dirty="0">
              <a:solidFill>
                <a:srgbClr val="002060"/>
              </a:solidFill>
              <a:latin typeface="Open Sans" charset="0"/>
              <a:ea typeface="Open Sans" charset="0"/>
              <a:cs typeface="Open Sans" charset="0"/>
            </a:endParaRPr>
          </a:p>
          <a:p>
            <a:pPr marL="0" algn="just">
              <a:lnSpc>
                <a:spcPct val="100000"/>
              </a:lnSpc>
              <a:buSzTx/>
              <a:buNone/>
            </a:pPr>
            <a:endParaRPr lang="uk-UA" sz="1600" b="1" dirty="0">
              <a:solidFill>
                <a:srgbClr val="002060"/>
              </a:solidFill>
              <a:latin typeface="Open Sans" charset="0"/>
              <a:ea typeface="Open Sans" charset="0"/>
              <a:cs typeface="Open Sans" charset="0"/>
            </a:endParaRPr>
          </a:p>
          <a:p>
            <a:pPr marL="0" algn="just">
              <a:lnSpc>
                <a:spcPct val="100000"/>
              </a:lnSpc>
              <a:buSzTx/>
              <a:buNone/>
            </a:pPr>
            <a:r>
              <a:rPr lang="uk-UA" sz="1600" b="1" dirty="0">
                <a:solidFill>
                  <a:srgbClr val="002060"/>
                </a:solidFill>
                <a:latin typeface="Open Sans" charset="0"/>
                <a:ea typeface="Open Sans" charset="0"/>
                <a:cs typeface="Open Sans" charset="0"/>
              </a:rPr>
              <a:t>Рівність можливостей – </a:t>
            </a:r>
            <a:r>
              <a:rPr lang="uk-UA" sz="1600" dirty="0">
                <a:solidFill>
                  <a:srgbClr val="002060"/>
                </a:solidFill>
                <a:latin typeface="Open Sans" charset="0"/>
                <a:ea typeface="Open Sans" charset="0"/>
                <a:cs typeface="Open Sans" charset="0"/>
              </a:rPr>
              <a:t>це фактична можливість користування правами й свободами людини незалежно від статі.</a:t>
            </a:r>
            <a:endParaRPr lang="uk-UA" sz="1600" dirty="0">
              <a:solidFill>
                <a:srgbClr val="002060"/>
              </a:solidFill>
              <a:latin typeface="Open Sans" charset="0"/>
              <a:ea typeface="Open Sans" charset="0"/>
              <a:cs typeface="Open Sans" charset="0"/>
            </a:endParaRPr>
          </a:p>
          <a:p>
            <a:pPr marL="0" algn="just">
              <a:lnSpc>
                <a:spcPct val="100000"/>
              </a:lnSpc>
              <a:buSzTx/>
              <a:buNone/>
            </a:pPr>
            <a:endParaRPr lang="uk-UA" sz="1600" b="1" dirty="0">
              <a:solidFill>
                <a:srgbClr val="002060"/>
              </a:solidFill>
              <a:latin typeface="Open Sans" charset="0"/>
              <a:ea typeface="Open Sans" charset="0"/>
              <a:cs typeface="Open Sans" charset="0"/>
            </a:endParaRPr>
          </a:p>
          <a:p>
            <a:pPr marL="0" algn="just">
              <a:lnSpc>
                <a:spcPct val="100000"/>
              </a:lnSpc>
              <a:buSzTx/>
              <a:buNone/>
            </a:pPr>
            <a:r>
              <a:rPr lang="uk-UA" sz="1600" b="1" dirty="0">
                <a:solidFill>
                  <a:srgbClr val="002060"/>
                </a:solidFill>
                <a:latin typeface="Open Sans" charset="0"/>
                <a:ea typeface="Open Sans" charset="0"/>
                <a:cs typeface="Open Sans" charset="0"/>
              </a:rPr>
              <a:t>Досягнення гендерної рівності в суспільстві – </a:t>
            </a:r>
            <a:r>
              <a:rPr lang="uk-UA" sz="1600" dirty="0">
                <a:solidFill>
                  <a:srgbClr val="002060"/>
                </a:solidFill>
                <a:latin typeface="Open Sans" charset="0"/>
                <a:ea typeface="Open Sans" charset="0"/>
                <a:cs typeface="Open Sans" charset="0"/>
              </a:rPr>
              <a:t>це не відбирання влади у чоловіків і передача її жінкам, а це рівна участь у процесах прийняття рішень і розподілі ресурсів незалежно від статі, це співпраця та партнерство між жінками та чоловіками.</a:t>
            </a:r>
            <a:endParaRPr lang="uk-UA" sz="1600" dirty="0">
              <a:solidFill>
                <a:srgbClr val="002060"/>
              </a:solidFill>
              <a:latin typeface="Open Sans" charset="0"/>
              <a:ea typeface="Open Sans" charset="0"/>
              <a:cs typeface="Open Sans"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a:bodyPr>
          <a:p>
            <a:pPr algn="l"/>
            <a:r>
              <a:rPr lang="uk-UA" sz="2400" b="1" dirty="0">
                <a:solidFill>
                  <a:schemeClr val="accent1">
                    <a:lumMod val="50000"/>
                  </a:schemeClr>
                </a:solidFill>
                <a:latin typeface="Open Sans" charset="0"/>
                <a:ea typeface="Open Sans" charset="0"/>
                <a:cs typeface="Open Sans" charset="0"/>
              </a:rPr>
              <a:t>Гендерна рівність: ТОП-10 країн </a:t>
            </a:r>
            <a:endParaRPr lang="uk-UA" sz="2400" b="1" dirty="0">
              <a:solidFill>
                <a:schemeClr val="accent1">
                  <a:lumMod val="50000"/>
                </a:schemeClr>
              </a:solidFill>
              <a:latin typeface="Open Sans" charset="0"/>
              <a:ea typeface="Open Sans" charset="0"/>
              <a:cs typeface="Open Sans" charset="0"/>
            </a:endParaRPr>
          </a:p>
        </p:txBody>
      </p:sp>
      <p:sp>
        <p:nvSpPr>
          <p:cNvPr id="3" name="Замещающий текст 2"/>
          <p:cNvSpPr>
            <a:spLocks noGrp="1"/>
          </p:cNvSpPr>
          <p:nvPr>
            <p:ph type="body" idx="1"/>
          </p:nvPr>
        </p:nvSpPr>
        <p:spPr/>
        <p:txBody>
          <a:bodyPr/>
          <a:p>
            <a:pPr marL="0" algn="just">
              <a:lnSpc>
                <a:spcPct val="100000"/>
              </a:lnSpc>
              <a:buNone/>
            </a:pPr>
            <a:r>
              <a:rPr lang="uk-UA" sz="1600" b="1" dirty="0">
                <a:solidFill>
                  <a:srgbClr val="002060"/>
                </a:solidFill>
                <a:latin typeface="Open Sans" charset="0"/>
                <a:ea typeface="Open Sans" charset="0"/>
                <a:cs typeface="Open Sans" charset="0"/>
              </a:rPr>
              <a:t>У топ-10 країн </a:t>
            </a:r>
            <a:r>
              <a:rPr lang="uk-UA" sz="1600" dirty="0">
                <a:solidFill>
                  <a:srgbClr val="002060"/>
                </a:solidFill>
                <a:latin typeface="Open Sans" charset="0"/>
                <a:ea typeface="Open Sans" charset="0"/>
                <a:cs typeface="Open Sans" charset="0"/>
              </a:rPr>
              <a:t>за індексом гендерної рівності увійшли</a:t>
            </a:r>
            <a:r>
              <a:rPr lang="uk-UA" sz="1600" b="1" dirty="0">
                <a:solidFill>
                  <a:srgbClr val="002060"/>
                </a:solidFill>
                <a:latin typeface="Open Sans" charset="0"/>
                <a:ea typeface="Open Sans" charset="0"/>
                <a:cs typeface="Open Sans" charset="0"/>
              </a:rPr>
              <a:t> Ісландія, Норвегія, Фінляндія, Швеція, Нікарагуа, Руанда, Нова Зеландія, Іспанія, Ірландія та Німеччина.</a:t>
            </a:r>
            <a:endParaRPr lang="uk-UA" sz="1600" b="1" dirty="0">
              <a:solidFill>
                <a:srgbClr val="002060"/>
              </a:solidFill>
              <a:latin typeface="Open Sans" charset="0"/>
              <a:ea typeface="Open Sans" charset="0"/>
              <a:cs typeface="Open Sans" charset="0"/>
            </a:endParaRPr>
          </a:p>
          <a:p>
            <a:pPr marL="0" algn="just">
              <a:lnSpc>
                <a:spcPct val="100000"/>
              </a:lnSpc>
              <a:buNone/>
            </a:pPr>
            <a:endParaRPr lang="uk-UA" sz="1600" b="1" dirty="0">
              <a:solidFill>
                <a:srgbClr val="002060"/>
              </a:solidFill>
              <a:latin typeface="Open Sans" charset="0"/>
              <a:ea typeface="Open Sans" charset="0"/>
              <a:cs typeface="Open Sans" charset="0"/>
            </a:endParaRPr>
          </a:p>
          <a:p>
            <a:pPr marL="0" algn="just">
              <a:lnSpc>
                <a:spcPct val="100000"/>
              </a:lnSpc>
              <a:buNone/>
            </a:pPr>
            <a:r>
              <a:rPr lang="uk-UA" sz="1600" b="1" dirty="0">
                <a:solidFill>
                  <a:srgbClr val="002060"/>
                </a:solidFill>
                <a:latin typeface="Open Sans" charset="0"/>
                <a:ea typeface="Open Sans" charset="0"/>
                <a:cs typeface="Open Sans" charset="0"/>
              </a:rPr>
              <a:t>Повної гендерної рівності не вдалося досягти жодній країні світу.</a:t>
            </a:r>
            <a:endParaRPr lang="uk-UA" sz="1600" b="1" dirty="0">
              <a:solidFill>
                <a:srgbClr val="002060"/>
              </a:solidFill>
              <a:latin typeface="Open Sans" charset="0"/>
              <a:ea typeface="Open Sans" charset="0"/>
              <a:cs typeface="Open Sans" charset="0"/>
            </a:endParaRPr>
          </a:p>
          <a:p>
            <a:pPr marL="0" algn="just">
              <a:lnSpc>
                <a:spcPct val="100000"/>
              </a:lnSpc>
              <a:buNone/>
            </a:pPr>
            <a:endParaRPr lang="uk-UA" sz="1600" b="1" dirty="0">
              <a:solidFill>
                <a:srgbClr val="002060"/>
              </a:solidFill>
              <a:latin typeface="Open Sans" charset="0"/>
              <a:ea typeface="Open Sans" charset="0"/>
              <a:cs typeface="Open Sans" charset="0"/>
            </a:endParaRPr>
          </a:p>
          <a:p>
            <a:pPr marL="0" algn="just">
              <a:lnSpc>
                <a:spcPct val="100000"/>
              </a:lnSpc>
              <a:buNone/>
            </a:pPr>
            <a:r>
              <a:rPr lang="uk-UA" sz="1600" b="1" dirty="0">
                <a:solidFill>
                  <a:srgbClr val="002060"/>
                </a:solidFill>
                <a:latin typeface="Open Sans" charset="0"/>
                <a:ea typeface="Open Sans" charset="0"/>
                <a:cs typeface="Open Sans" charset="0"/>
              </a:rPr>
              <a:t>Натомість, найкраща ситуація у Ісландії, де гендерний розрив закритий на 88%.</a:t>
            </a:r>
            <a:endParaRPr lang="uk-UA" sz="1600" b="1" dirty="0">
              <a:solidFill>
                <a:srgbClr val="002060"/>
              </a:solidFill>
              <a:latin typeface="Open Sans" charset="0"/>
              <a:ea typeface="Open Sans" charset="0"/>
              <a:cs typeface="Open Sans" charset="0"/>
            </a:endParaRPr>
          </a:p>
          <a:p>
            <a:pPr marL="0" algn="just">
              <a:lnSpc>
                <a:spcPct val="100000"/>
              </a:lnSpc>
              <a:buNone/>
            </a:pPr>
            <a:endParaRPr lang="uk-UA" sz="1600" b="1" dirty="0">
              <a:solidFill>
                <a:srgbClr val="002060"/>
              </a:solidFill>
              <a:latin typeface="Open Sans" charset="0"/>
              <a:ea typeface="Open Sans" charset="0"/>
              <a:cs typeface="Open Sans" charset="0"/>
            </a:endParaRPr>
          </a:p>
          <a:p>
            <a:pPr marL="0" algn="just">
              <a:lnSpc>
                <a:spcPct val="100000"/>
              </a:lnSpc>
              <a:buNone/>
            </a:pPr>
            <a:r>
              <a:rPr lang="uk-UA" sz="1600" b="1" dirty="0">
                <a:solidFill>
                  <a:srgbClr val="002060"/>
                </a:solidFill>
                <a:latin typeface="Open Sans" charset="0"/>
                <a:ea typeface="Open Sans" charset="0"/>
                <a:cs typeface="Open Sans" charset="0"/>
              </a:rPr>
              <a:t>Останні сходинки у Сирії, Пакистану та Ємену.</a:t>
            </a:r>
            <a:endParaRPr lang="uk-UA" sz="1600" b="1" dirty="0">
              <a:solidFill>
                <a:srgbClr val="002060"/>
              </a:solidFill>
              <a:latin typeface="Open Sans" charset="0"/>
              <a:ea typeface="Open Sans" charset="0"/>
              <a:cs typeface="Open Sans" charset="0"/>
            </a:endParaRPr>
          </a:p>
          <a:p>
            <a:pPr marL="0" algn="just">
              <a:lnSpc>
                <a:spcPct val="100000"/>
              </a:lnSpc>
              <a:buNone/>
            </a:pPr>
            <a:endParaRPr lang="uk-UA" sz="1600" b="1" dirty="0">
              <a:solidFill>
                <a:srgbClr val="002060"/>
              </a:solidFill>
              <a:latin typeface="Open Sans" charset="0"/>
              <a:ea typeface="Open Sans" charset="0"/>
              <a:cs typeface="Open Sans" charset="0"/>
            </a:endParaRPr>
          </a:p>
          <a:p>
            <a:pPr marL="0" algn="just">
              <a:lnSpc>
                <a:spcPct val="100000"/>
              </a:lnSpc>
              <a:buNone/>
            </a:pPr>
            <a:r>
              <a:rPr lang="en-US" altLang="en-US" sz="1600" b="1" dirty="0">
                <a:solidFill>
                  <a:srgbClr val="002060"/>
                </a:solidFill>
                <a:latin typeface="Open Sans" charset="0"/>
                <a:ea typeface="Open Sans" charset="0"/>
                <a:cs typeface="Open Sans" charset="0"/>
              </a:rPr>
              <a:t>Україна</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у</a:t>
            </a:r>
            <a:r>
              <a:rPr lang="en-US" altLang="ru-RU" sz="1600" b="1" dirty="0">
                <a:solidFill>
                  <a:srgbClr val="002060"/>
                </a:solidFill>
                <a:latin typeface="Open Sans" charset="0"/>
                <a:ea typeface="Open Sans" charset="0"/>
                <a:cs typeface="Open Sans" charset="0"/>
              </a:rPr>
              <a:t> 2019 </a:t>
            </a:r>
            <a:r>
              <a:rPr lang="en-US" altLang="en-US" sz="1600" b="1" dirty="0">
                <a:solidFill>
                  <a:srgbClr val="002060"/>
                </a:solidFill>
                <a:latin typeface="Open Sans" charset="0"/>
                <a:ea typeface="Open Sans" charset="0"/>
                <a:cs typeface="Open Sans" charset="0"/>
              </a:rPr>
              <a:t>році</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займала</a:t>
            </a:r>
            <a:r>
              <a:rPr lang="en-US" altLang="ru-RU" sz="1600" b="1" dirty="0">
                <a:solidFill>
                  <a:srgbClr val="002060"/>
                </a:solidFill>
                <a:latin typeface="Open Sans" charset="0"/>
                <a:ea typeface="Open Sans" charset="0"/>
                <a:cs typeface="Open Sans" charset="0"/>
              </a:rPr>
              <a:t> 59 </a:t>
            </a:r>
            <a:r>
              <a:rPr lang="en-US" altLang="en-US" sz="1600" b="1" dirty="0">
                <a:solidFill>
                  <a:srgbClr val="002060"/>
                </a:solidFill>
                <a:latin typeface="Open Sans" charset="0"/>
                <a:ea typeface="Open Sans" charset="0"/>
                <a:cs typeface="Open Sans" charset="0"/>
              </a:rPr>
              <a:t>місце</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серед</a:t>
            </a:r>
            <a:r>
              <a:rPr lang="en-US" altLang="ru-RU" sz="1600" b="1" dirty="0">
                <a:solidFill>
                  <a:srgbClr val="002060"/>
                </a:solidFill>
                <a:latin typeface="Open Sans" charset="0"/>
                <a:ea typeface="Open Sans" charset="0"/>
                <a:cs typeface="Open Sans" charset="0"/>
              </a:rPr>
              <a:t> 153 </a:t>
            </a:r>
            <a:r>
              <a:rPr lang="en-US" altLang="en-US" sz="1600" b="1" dirty="0">
                <a:solidFill>
                  <a:srgbClr val="002060"/>
                </a:solidFill>
                <a:latin typeface="Open Sans" charset="0"/>
                <a:ea typeface="Open Sans" charset="0"/>
                <a:cs typeface="Open Sans" charset="0"/>
              </a:rPr>
              <a:t>країн</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світу</a:t>
            </a:r>
            <a:r>
              <a:rPr lang="en-US" altLang="ru-RU" sz="1600" b="1" dirty="0">
                <a:solidFill>
                  <a:srgbClr val="002060"/>
                </a:solidFill>
                <a:latin typeface="Open Sans" charset="0"/>
                <a:ea typeface="Open Sans" charset="0"/>
                <a:cs typeface="Open Sans" charset="0"/>
              </a:rPr>
              <a:t> </a:t>
            </a:r>
            <a:r>
              <a:rPr lang="en-US" altLang="ru-RU" sz="1600" i="1" dirty="0">
                <a:solidFill>
                  <a:srgbClr val="002060"/>
                </a:solidFill>
                <a:latin typeface="Open Sans" charset="0"/>
                <a:ea typeface="Open Sans" charset="0"/>
                <a:cs typeface="Open Sans" charset="0"/>
              </a:rPr>
              <a:t>(</a:t>
            </a:r>
            <a:r>
              <a:rPr lang="en-US" altLang="en-US" sz="1600" i="1" dirty="0">
                <a:solidFill>
                  <a:srgbClr val="002060"/>
                </a:solidFill>
                <a:latin typeface="Open Sans" charset="0"/>
                <a:ea typeface="Open Sans" charset="0"/>
                <a:cs typeface="Open Sans" charset="0"/>
              </a:rPr>
              <a:t>всього</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у</a:t>
            </a:r>
            <a:r>
              <a:rPr lang="en-US" altLang="ru-RU" sz="1600" i="1" dirty="0">
                <a:solidFill>
                  <a:srgbClr val="002060"/>
                </a:solidFill>
                <a:latin typeface="Open Sans" charset="0"/>
                <a:ea typeface="Open Sans" charset="0"/>
                <a:cs typeface="Open Sans" charset="0"/>
              </a:rPr>
              <a:t> </a:t>
            </a:r>
            <a:r>
              <a:rPr lang="en-US" altLang="en-US" sz="1600" i="1" dirty="0">
                <a:solidFill>
                  <a:srgbClr val="002060"/>
                </a:solidFill>
                <a:latin typeface="Open Sans" charset="0"/>
                <a:ea typeface="Open Sans" charset="0"/>
                <a:cs typeface="Open Sans" charset="0"/>
              </a:rPr>
              <a:t>світі</a:t>
            </a:r>
            <a:r>
              <a:rPr lang="en-US" altLang="ru-RU" sz="1600" i="1" dirty="0">
                <a:solidFill>
                  <a:srgbClr val="002060"/>
                </a:solidFill>
                <a:latin typeface="Open Sans" charset="0"/>
                <a:ea typeface="Open Sans" charset="0"/>
                <a:cs typeface="Open Sans" charset="0"/>
              </a:rPr>
              <a:t> 195 </a:t>
            </a:r>
            <a:r>
              <a:rPr lang="en-US" altLang="en-US" sz="1600" i="1" dirty="0">
                <a:solidFill>
                  <a:srgbClr val="002060"/>
                </a:solidFill>
                <a:latin typeface="Open Sans" charset="0"/>
                <a:ea typeface="Open Sans" charset="0"/>
                <a:cs typeface="Open Sans" charset="0"/>
              </a:rPr>
              <a:t>країн</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у</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рейтингу</a:t>
            </a:r>
            <a:r>
              <a:rPr lang="en-US" altLang="ru-RU" sz="1600" b="1" dirty="0">
                <a:solidFill>
                  <a:srgbClr val="002060"/>
                </a:solidFill>
                <a:latin typeface="Open Sans" charset="0"/>
                <a:ea typeface="Open Sans" charset="0"/>
                <a:cs typeface="Open Sans" charset="0"/>
              </a:rPr>
              <a:t> </a:t>
            </a:r>
            <a:r>
              <a:rPr lang="uk-UA" altLang="en-US" sz="1600" b="1" dirty="0">
                <a:solidFill>
                  <a:srgbClr val="002060"/>
                </a:solidFill>
                <a:latin typeface="Open Sans" charset="0"/>
                <a:ea typeface="Open Sans" charset="0"/>
                <a:cs typeface="Open Sans" charset="0"/>
              </a:rPr>
              <a:t>г</a:t>
            </a:r>
            <a:r>
              <a:rPr lang="en-US" altLang="en-US" sz="1600" b="1" dirty="0">
                <a:solidFill>
                  <a:srgbClr val="002060"/>
                </a:solidFill>
                <a:latin typeface="Open Sans" charset="0"/>
                <a:ea typeface="Open Sans" charset="0"/>
                <a:cs typeface="Open Sans" charset="0"/>
              </a:rPr>
              <a:t>ендерної</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рівності</a:t>
            </a:r>
            <a:r>
              <a:rPr lang="en-US" altLang="ru-RU" sz="1600" b="1" dirty="0">
                <a:solidFill>
                  <a:srgbClr val="002060"/>
                </a:solidFill>
                <a:latin typeface="Open Sans" charset="0"/>
                <a:ea typeface="Open Sans" charset="0"/>
                <a:cs typeface="Open Sans" charset="0"/>
              </a:rPr>
              <a:t>.</a:t>
            </a:r>
            <a:endParaRPr lang="en-US" altLang="ru-RU" sz="1600" b="1" dirty="0">
              <a:solidFill>
                <a:srgbClr val="002060"/>
              </a:solidFill>
              <a:latin typeface="Open Sans" charset="0"/>
              <a:ea typeface="Open Sans" charset="0"/>
              <a:cs typeface="Open Sans" charset="0"/>
            </a:endParaRPr>
          </a:p>
          <a:p>
            <a:pPr marL="0" algn="just">
              <a:lnSpc>
                <a:spcPct val="100000"/>
              </a:lnSpc>
              <a:buNone/>
            </a:pPr>
            <a:endParaRPr lang="uk-UA" sz="1600" b="1" dirty="0">
              <a:solidFill>
                <a:srgbClr val="002060"/>
              </a:solidFill>
              <a:latin typeface="Open Sans" charset="0"/>
              <a:ea typeface="Open Sans" charset="0"/>
              <a:cs typeface="Open Sans"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a:bodyPr>
          <a:p>
            <a:pPr algn="l"/>
            <a:r>
              <a:rPr lang="uk-UA" sz="2400" b="1" dirty="0">
                <a:solidFill>
                  <a:schemeClr val="accent1">
                    <a:lumMod val="50000"/>
                  </a:schemeClr>
                </a:solidFill>
                <a:latin typeface="Open Sans" charset="0"/>
                <a:ea typeface="Open Sans" charset="0"/>
                <a:cs typeface="Open Sans" charset="0"/>
              </a:rPr>
              <a:t>Подолання розриву в оплаті праці </a:t>
            </a:r>
            <a:endParaRPr lang="uk-UA" sz="2400" b="1" dirty="0">
              <a:solidFill>
                <a:schemeClr val="accent1">
                  <a:lumMod val="50000"/>
                </a:schemeClr>
              </a:solidFill>
              <a:latin typeface="Open Sans" charset="0"/>
              <a:ea typeface="Open Sans" charset="0"/>
              <a:cs typeface="Open Sans" charset="0"/>
            </a:endParaRPr>
          </a:p>
        </p:txBody>
      </p:sp>
      <p:sp>
        <p:nvSpPr>
          <p:cNvPr id="3" name="Замещающий текст 2"/>
          <p:cNvSpPr>
            <a:spLocks noGrp="1"/>
          </p:cNvSpPr>
          <p:nvPr>
            <p:ph type="body" idx="1"/>
          </p:nvPr>
        </p:nvSpPr>
        <p:spPr/>
        <p:txBody>
          <a:bodyPr/>
          <a:p>
            <a:pPr marL="0" algn="just">
              <a:lnSpc>
                <a:spcPct val="100000"/>
              </a:lnSpc>
              <a:buNone/>
            </a:pPr>
            <a:r>
              <a:rPr lang="en-US" altLang="en-US" sz="1600" dirty="0">
                <a:solidFill>
                  <a:srgbClr val="002060"/>
                </a:solidFill>
                <a:latin typeface="Open Sans" charset="0"/>
                <a:ea typeface="Open Sans" charset="0"/>
                <a:cs typeface="Open Sans" charset="0"/>
              </a:rPr>
              <a:t>Кабінетом</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Міністрів</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України</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схвалено</a:t>
            </a:r>
            <a:r>
              <a:rPr lang="en-US" altLang="ru-RU" sz="1600"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Національну</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стратегію</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подолання</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гендерного</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розриву</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в</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оплаті</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праці</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на</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період</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до</a:t>
            </a:r>
            <a:r>
              <a:rPr lang="en-US" altLang="ru-RU" sz="1600" b="1" dirty="0">
                <a:solidFill>
                  <a:srgbClr val="002060"/>
                </a:solidFill>
                <a:latin typeface="Open Sans" charset="0"/>
                <a:ea typeface="Open Sans" charset="0"/>
                <a:cs typeface="Open Sans" charset="0"/>
              </a:rPr>
              <a:t> 2030 </a:t>
            </a:r>
            <a:r>
              <a:rPr lang="en-US" altLang="en-US" sz="1600" b="1" dirty="0">
                <a:solidFill>
                  <a:srgbClr val="002060"/>
                </a:solidFill>
                <a:latin typeface="Open Sans" charset="0"/>
                <a:ea typeface="Open Sans" charset="0"/>
                <a:cs typeface="Open Sans" charset="0"/>
              </a:rPr>
              <a:t>року</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та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затверд</a:t>
            </a:r>
            <a:r>
              <a:rPr lang="uk-UA" altLang="en-US" sz="1600" dirty="0">
                <a:solidFill>
                  <a:srgbClr val="002060"/>
                </a:solidFill>
                <a:latin typeface="Open Sans" charset="0"/>
                <a:ea typeface="Open Sans" charset="0"/>
                <a:cs typeface="Open Sans" charset="0"/>
              </a:rPr>
              <a:t>жено</a:t>
            </a:r>
            <a:r>
              <a:rPr lang="en-US" altLang="ru-RU" sz="1600" dirty="0">
                <a:solidFill>
                  <a:srgbClr val="002060"/>
                </a:solidFill>
                <a:latin typeface="Open Sans" charset="0"/>
                <a:ea typeface="Open Sans" charset="0"/>
                <a:cs typeface="Open Sans" charset="0"/>
              </a:rPr>
              <a:t> </a:t>
            </a:r>
            <a:r>
              <a:rPr lang="uk-UA" altLang="en-US" sz="1600" b="1" dirty="0">
                <a:solidFill>
                  <a:srgbClr val="002060"/>
                </a:solidFill>
                <a:latin typeface="Open Sans" charset="0"/>
                <a:ea typeface="Open Sans" charset="0"/>
                <a:cs typeface="Open Sans" charset="0"/>
              </a:rPr>
              <a:t>О</a:t>
            </a:r>
            <a:r>
              <a:rPr lang="en-US" altLang="en-US" sz="1600" b="1" dirty="0">
                <a:solidFill>
                  <a:srgbClr val="002060"/>
                </a:solidFill>
                <a:latin typeface="Open Sans" charset="0"/>
                <a:ea typeface="Open Sans" charset="0"/>
                <a:cs typeface="Open Sans" charset="0"/>
              </a:rPr>
              <a:t>пераційний</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план</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заходів</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з</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її</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реалізації</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на</a:t>
            </a:r>
            <a:r>
              <a:rPr lang="en-US" altLang="ru-RU" sz="1600" b="1" dirty="0">
                <a:solidFill>
                  <a:srgbClr val="002060"/>
                </a:solidFill>
                <a:latin typeface="Open Sans" charset="0"/>
                <a:ea typeface="Open Sans" charset="0"/>
                <a:cs typeface="Open Sans" charset="0"/>
              </a:rPr>
              <a:t> 2023-2025 </a:t>
            </a:r>
            <a:r>
              <a:rPr lang="en-US" altLang="en-US" sz="1600" b="1" dirty="0">
                <a:solidFill>
                  <a:srgbClr val="002060"/>
                </a:solidFill>
                <a:latin typeface="Open Sans" charset="0"/>
                <a:ea typeface="Open Sans" charset="0"/>
                <a:cs typeface="Open Sans" charset="0"/>
              </a:rPr>
              <a:t>роки</a:t>
            </a:r>
            <a:r>
              <a:rPr lang="en-US" altLang="ru-RU" sz="1600" dirty="0">
                <a:solidFill>
                  <a:srgbClr val="002060"/>
                </a:solidFill>
                <a:latin typeface="Open Sans" charset="0"/>
                <a:ea typeface="Open Sans" charset="0"/>
                <a:cs typeface="Open Sans" charset="0"/>
              </a:rPr>
              <a:t>.</a:t>
            </a:r>
            <a:endParaRPr lang="en-US" altLang="ru-RU" sz="1600" dirty="0">
              <a:solidFill>
                <a:srgbClr val="002060"/>
              </a:solidFill>
              <a:latin typeface="Open Sans" charset="0"/>
              <a:ea typeface="Open Sans" charset="0"/>
              <a:cs typeface="Open Sans" charset="0"/>
            </a:endParaRPr>
          </a:p>
          <a:p>
            <a:pPr marL="0" algn="just">
              <a:lnSpc>
                <a:spcPct val="100000"/>
              </a:lnSpc>
              <a:buNone/>
            </a:pPr>
            <a:endParaRPr lang="en-US" altLang="ru-RU" sz="1600" dirty="0">
              <a:solidFill>
                <a:srgbClr val="002060"/>
              </a:solidFill>
              <a:latin typeface="Open Sans" charset="0"/>
              <a:ea typeface="Open Sans" charset="0"/>
              <a:cs typeface="Open Sans" charset="0"/>
            </a:endParaRPr>
          </a:p>
          <a:p>
            <a:pPr marL="0" algn="just">
              <a:lnSpc>
                <a:spcPct val="100000"/>
              </a:lnSpc>
              <a:buNone/>
            </a:pPr>
            <a:r>
              <a:rPr lang="en-US" altLang="en-US" sz="1600" dirty="0">
                <a:solidFill>
                  <a:srgbClr val="002060"/>
                </a:solidFill>
                <a:latin typeface="Open Sans" charset="0"/>
                <a:ea typeface="Open Sans" charset="0"/>
                <a:cs typeface="Open Sans" charset="0"/>
              </a:rPr>
              <a:t>Останні</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роки</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Україна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активно</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працює</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над</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подоланням</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розриву</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в</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оплаті</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праці</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між</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чоловіками</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і</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жінками</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Україна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приєдналася</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до</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Міжнародної</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ініціативи</a:t>
            </a:r>
            <a:r>
              <a:rPr lang="en-US" altLang="ru-RU" sz="1600" dirty="0">
                <a:solidFill>
                  <a:srgbClr val="002060"/>
                </a:solidFill>
                <a:latin typeface="Open Sans" charset="0"/>
                <a:ea typeface="Open Sans" charset="0"/>
                <a:cs typeface="Open Sans" charset="0"/>
              </a:rPr>
              <a:t> </a:t>
            </a:r>
            <a:r>
              <a:rPr lang="" altLang="en-US" sz="1600" b="1" dirty="0">
                <a:solidFill>
                  <a:srgbClr val="002060"/>
                </a:solidFill>
                <a:latin typeface="Open Sans" charset="0"/>
                <a:ea typeface="Open Sans" charset="0"/>
                <a:cs typeface="Open Sans" charset="0"/>
              </a:rPr>
              <a:t>«</a:t>
            </a:r>
            <a:r>
              <a:rPr lang="en-US" altLang="en-US" sz="1600" b="1" dirty="0">
                <a:solidFill>
                  <a:srgbClr val="002060"/>
                </a:solidFill>
                <a:latin typeface="Open Sans" charset="0"/>
                <a:ea typeface="Open Sans" charset="0"/>
                <a:cs typeface="Open Sans" charset="0"/>
              </a:rPr>
              <a:t>Партнерство</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Біарріц</a:t>
            </a:r>
            <a:r>
              <a:rPr lang="" altLang="en-US" sz="1600" b="1" dirty="0">
                <a:solidFill>
                  <a:srgbClr val="002060"/>
                </a:solidFill>
                <a:latin typeface="Open Sans" charset="0"/>
                <a:ea typeface="Open Sans" charset="0"/>
                <a:cs typeface="Open Sans" charset="0"/>
              </a:rPr>
              <a:t>»</a:t>
            </a:r>
            <a:r>
              <a:rPr lang="en-US" altLang="ru-RU" sz="1600" b="1"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та</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до</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Міжнародної</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коаліції</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за</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рівну</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оплату</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праці</a:t>
            </a:r>
            <a:r>
              <a:rPr lang="en-US" altLang="ru-RU" sz="1600" b="1" dirty="0">
                <a:solidFill>
                  <a:srgbClr val="002060"/>
                </a:solidFill>
                <a:latin typeface="Open Sans" charset="0"/>
                <a:ea typeface="Open Sans" charset="0"/>
                <a:cs typeface="Open Sans" charset="0"/>
              </a:rPr>
              <a:t>. </a:t>
            </a:r>
            <a:endParaRPr lang="en-US" altLang="ru-RU" sz="1600" b="1" dirty="0">
              <a:solidFill>
                <a:srgbClr val="002060"/>
              </a:solidFill>
              <a:latin typeface="Open Sans" charset="0"/>
              <a:ea typeface="Open Sans" charset="0"/>
              <a:cs typeface="Open Sans" charset="0"/>
            </a:endParaRPr>
          </a:p>
          <a:p>
            <a:pPr marL="0" algn="just">
              <a:lnSpc>
                <a:spcPct val="100000"/>
              </a:lnSpc>
              <a:buNone/>
            </a:pPr>
            <a:endParaRPr lang="en-US" altLang="ru-RU" sz="1600" b="1" dirty="0">
              <a:solidFill>
                <a:srgbClr val="002060"/>
              </a:solidFill>
              <a:latin typeface="Open Sans" charset="0"/>
              <a:ea typeface="Open Sans" charset="0"/>
              <a:cs typeface="Open Sans" charset="0"/>
            </a:endParaRPr>
          </a:p>
          <a:p>
            <a:pPr marL="0" algn="just">
              <a:lnSpc>
                <a:spcPct val="100000"/>
              </a:lnSpc>
              <a:buNone/>
            </a:pPr>
            <a:r>
              <a:rPr lang="en-US" altLang="en-US" sz="1600" dirty="0">
                <a:solidFill>
                  <a:srgbClr val="002060"/>
                </a:solidFill>
                <a:latin typeface="Open Sans" charset="0"/>
                <a:ea typeface="Open Sans" charset="0"/>
                <a:cs typeface="Open Sans" charset="0"/>
              </a:rPr>
              <a:t>За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останні</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роки</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розрив</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в</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оплаті</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праці</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жінок</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та</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чоловіків</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в</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Україні</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скоротився</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на</a:t>
            </a:r>
            <a:r>
              <a:rPr lang="en-US" altLang="ru-RU" sz="1600" dirty="0">
                <a:solidFill>
                  <a:srgbClr val="002060"/>
                </a:solidFill>
                <a:latin typeface="Open Sans" charset="0"/>
                <a:ea typeface="Open Sans" charset="0"/>
                <a:cs typeface="Open Sans" charset="0"/>
              </a:rPr>
              <a:t> 7,4 </a:t>
            </a:r>
            <a:r>
              <a:rPr lang="en-US" altLang="en-US" sz="1600" dirty="0">
                <a:solidFill>
                  <a:srgbClr val="002060"/>
                </a:solidFill>
                <a:latin typeface="Open Sans" charset="0"/>
                <a:ea typeface="Open Sans" charset="0"/>
                <a:cs typeface="Open Sans" charset="0"/>
              </a:rPr>
              <a:t>відсоткових</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пункти</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і</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на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сьогодні</a:t>
            </a:r>
            <a:r>
              <a:rPr lang="en-US" altLang="ru-RU" sz="1600"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складає</a:t>
            </a:r>
            <a:r>
              <a:rPr lang="en-US" altLang="ru-RU" sz="1600" b="1" dirty="0">
                <a:solidFill>
                  <a:srgbClr val="002060"/>
                </a:solidFill>
                <a:latin typeface="Open Sans" charset="0"/>
                <a:ea typeface="Open Sans" charset="0"/>
                <a:cs typeface="Open Sans" charset="0"/>
              </a:rPr>
              <a:t> 18,6%. </a:t>
            </a:r>
            <a:r>
              <a:rPr lang="en-US" altLang="en-US" sz="1600" dirty="0">
                <a:solidFill>
                  <a:srgbClr val="002060"/>
                </a:solidFill>
                <a:latin typeface="Open Sans" charset="0"/>
                <a:ea typeface="Open Sans" charset="0"/>
                <a:cs typeface="Open Sans" charset="0"/>
              </a:rPr>
              <a:t>Але</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на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жаль</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поки</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що</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цей</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показник</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залишається</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більшим</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ніж</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в</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багатьох</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країнах</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ЄС</a:t>
            </a:r>
            <a:r>
              <a:rPr lang="en-US" altLang="ru-RU" sz="1600" dirty="0">
                <a:solidFill>
                  <a:srgbClr val="002060"/>
                </a:solidFill>
                <a:latin typeface="Open Sans" charset="0"/>
                <a:ea typeface="Open Sans" charset="0"/>
                <a:cs typeface="Open Sans" charset="0"/>
              </a:rPr>
              <a:t>. </a:t>
            </a:r>
            <a:endParaRPr lang="en-US" altLang="ru-RU" sz="1600" dirty="0">
              <a:solidFill>
                <a:srgbClr val="002060"/>
              </a:solidFill>
              <a:latin typeface="Open Sans" charset="0"/>
              <a:ea typeface="Open Sans" charset="0"/>
              <a:cs typeface="Open Sans"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fontScale="90000"/>
          </a:bodyPr>
          <a:p>
            <a:r>
              <a:rPr lang="uk-UA" sz="2400" b="1" dirty="0">
                <a:solidFill>
                  <a:schemeClr val="accent1">
                    <a:lumMod val="50000"/>
                  </a:schemeClr>
                </a:solidFill>
                <a:latin typeface="Open Sans" charset="0"/>
                <a:ea typeface="Open Sans" charset="0"/>
                <a:cs typeface="Open Sans" charset="0"/>
                <a:sym typeface="+mn-ea"/>
              </a:rPr>
              <a:t>Бар’єри на шляху встановлення ґендерної рiвностi</a:t>
            </a:r>
            <a:endParaRPr lang="ru-RU" altLang="en-US" sz="2000">
              <a:sym typeface="+mn-ea"/>
            </a:endParaRPr>
          </a:p>
        </p:txBody>
      </p:sp>
      <p:sp>
        <p:nvSpPr>
          <p:cNvPr id="3" name="Замещающий текст 2"/>
          <p:cNvSpPr>
            <a:spLocks noGrp="1"/>
          </p:cNvSpPr>
          <p:nvPr>
            <p:ph type="body" idx="1"/>
          </p:nvPr>
        </p:nvSpPr>
        <p:spPr/>
        <p:txBody>
          <a:bodyPr/>
          <a:p>
            <a:pPr marL="114300" indent="0">
              <a:buNone/>
            </a:pPr>
            <a:endParaRPr lang="ru-RU" altLang="en-US"/>
          </a:p>
          <a:p>
            <a:pPr marL="0" algn="l">
              <a:lnSpc>
                <a:spcPct val="100000"/>
              </a:lnSpc>
              <a:buSzTx/>
              <a:buNone/>
            </a:pPr>
            <a:r>
              <a:rPr lang="uk-UA" sz="2000" b="1" dirty="0">
                <a:solidFill>
                  <a:srgbClr val="002060"/>
                </a:solidFill>
                <a:latin typeface="Open Sans" charset="0"/>
                <a:ea typeface="Open Sans" charset="0"/>
                <a:cs typeface="Open Sans" charset="0"/>
              </a:rPr>
              <a:t>Ґендерні стереотипи – </a:t>
            </a:r>
            <a:r>
              <a:rPr lang="uk-UA" sz="2000" dirty="0">
                <a:solidFill>
                  <a:srgbClr val="002060"/>
                </a:solidFill>
                <a:latin typeface="Open Sans" charset="0"/>
                <a:ea typeface="Open Sans" charset="0"/>
                <a:cs typeface="Open Sans" charset="0"/>
              </a:rPr>
              <a:t>загальновживані, спрощені, стійкі та упереджені уявлення про образи жінки та чоловіка, моделі їх поведінки у суспільстві, їх функції, обов’язки тощо).</a:t>
            </a:r>
            <a:endParaRPr lang="uk-UA" sz="2000" b="1" dirty="0">
              <a:solidFill>
                <a:srgbClr val="002060"/>
              </a:solidFill>
              <a:latin typeface="Open Sans" charset="0"/>
              <a:ea typeface="Open Sans" charset="0"/>
              <a:cs typeface="Open Sans" charset="0"/>
            </a:endParaRPr>
          </a:p>
          <a:p>
            <a:pPr marL="0" algn="l">
              <a:lnSpc>
                <a:spcPct val="100000"/>
              </a:lnSpc>
              <a:buSzTx/>
              <a:buNone/>
            </a:pPr>
            <a:endParaRPr lang="uk-UA" sz="2000" b="1" dirty="0">
              <a:solidFill>
                <a:srgbClr val="002060"/>
              </a:solidFill>
              <a:latin typeface="Open Sans" charset="0"/>
              <a:ea typeface="Open Sans" charset="0"/>
              <a:cs typeface="Open Sans" charset="0"/>
            </a:endParaRPr>
          </a:p>
          <a:p>
            <a:pPr marL="0" algn="l">
              <a:lnSpc>
                <a:spcPct val="100000"/>
              </a:lnSpc>
              <a:buSzTx/>
              <a:buNone/>
            </a:pPr>
            <a:r>
              <a:rPr lang="uk-UA" sz="2000" b="1" dirty="0">
                <a:solidFill>
                  <a:srgbClr val="002060"/>
                </a:solidFill>
                <a:latin typeface="Open Sans" charset="0"/>
                <a:ea typeface="Open Sans" charset="0"/>
                <a:cs typeface="Open Sans" charset="0"/>
              </a:rPr>
              <a:t>Ґендерна дискримінація (сексизм) – </a:t>
            </a:r>
            <a:r>
              <a:rPr lang="uk-UA" sz="2000" dirty="0">
                <a:solidFill>
                  <a:srgbClr val="002060"/>
                </a:solidFill>
                <a:latin typeface="Open Sans" charset="0"/>
                <a:ea typeface="Open Sans" charset="0"/>
                <a:cs typeface="Open Sans" charset="0"/>
              </a:rPr>
              <a:t>обмеження людини (дії чи бездіяльність) за ознакою статі (ґендера), спрямовані на приниження, зневажливе ставлення, виключення тощо).</a:t>
            </a:r>
            <a:endParaRPr lang="uk-UA" sz="2000" dirty="0">
              <a:solidFill>
                <a:srgbClr val="002060"/>
              </a:solidFill>
              <a:latin typeface="Open Sans" charset="0"/>
              <a:ea typeface="Open Sans" charset="0"/>
              <a:cs typeface="Open Sans"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a:bodyPr>
          <a:p>
            <a:pPr algn="l"/>
            <a:r>
              <a:rPr lang="uk-UA" sz="2400" b="1" dirty="0">
                <a:solidFill>
                  <a:schemeClr val="accent1">
                    <a:lumMod val="50000"/>
                  </a:schemeClr>
                </a:solidFill>
                <a:latin typeface="Open Sans" charset="0"/>
                <a:ea typeface="Open Sans" charset="0"/>
                <a:cs typeface="Open Sans" charset="0"/>
              </a:rPr>
              <a:t>Дискримінація</a:t>
            </a:r>
            <a:endParaRPr lang="uk-UA" sz="2400" b="1" dirty="0">
              <a:solidFill>
                <a:schemeClr val="accent1">
                  <a:lumMod val="50000"/>
                </a:schemeClr>
              </a:solidFill>
              <a:latin typeface="Open Sans" charset="0"/>
              <a:ea typeface="Open Sans" charset="0"/>
              <a:cs typeface="Open Sans" charset="0"/>
            </a:endParaRPr>
          </a:p>
        </p:txBody>
      </p:sp>
      <p:sp>
        <p:nvSpPr>
          <p:cNvPr id="3" name="Замещающий текст 2"/>
          <p:cNvSpPr>
            <a:spLocks noGrp="1"/>
          </p:cNvSpPr>
          <p:nvPr>
            <p:ph type="body" idx="1"/>
          </p:nvPr>
        </p:nvSpPr>
        <p:spPr/>
        <p:txBody>
          <a:bodyPr>
            <a:normAutofit lnSpcReduction="10000"/>
          </a:bodyPr>
          <a:p>
            <a:pPr marL="0" algn="just">
              <a:lnSpc>
                <a:spcPct val="100000"/>
              </a:lnSpc>
              <a:buNone/>
            </a:pPr>
            <a:r>
              <a:rPr lang="uk-UA" sz="1600" b="1" dirty="0">
                <a:solidFill>
                  <a:srgbClr val="002060"/>
                </a:solidFill>
                <a:latin typeface="Open Sans" charset="0"/>
                <a:ea typeface="Open Sans" charset="0"/>
                <a:cs typeface="Open Sans" charset="0"/>
              </a:rPr>
              <a:t>Дискримінація – це намагання заперечити принцип рівності.</a:t>
            </a:r>
            <a:endParaRPr lang="uk-UA" sz="1600" b="1" dirty="0">
              <a:solidFill>
                <a:srgbClr val="002060"/>
              </a:solidFill>
              <a:latin typeface="Open Sans" charset="0"/>
              <a:ea typeface="Open Sans" charset="0"/>
              <a:cs typeface="Open Sans" charset="0"/>
            </a:endParaRPr>
          </a:p>
          <a:p>
            <a:pPr marL="0" algn="just">
              <a:lnSpc>
                <a:spcPct val="100000"/>
              </a:lnSpc>
              <a:buNone/>
            </a:pPr>
            <a:endParaRPr lang="uk-UA" sz="1600" b="1" dirty="0">
              <a:solidFill>
                <a:srgbClr val="002060"/>
              </a:solidFill>
              <a:latin typeface="Open Sans" charset="0"/>
              <a:ea typeface="Open Sans" charset="0"/>
              <a:cs typeface="Open Sans" charset="0"/>
            </a:endParaRPr>
          </a:p>
          <a:p>
            <a:pPr marL="0" algn="just">
              <a:lnSpc>
                <a:spcPct val="100000"/>
              </a:lnSpc>
              <a:buNone/>
            </a:pPr>
            <a:r>
              <a:rPr lang="uk-UA" sz="1600" b="1" dirty="0">
                <a:solidFill>
                  <a:srgbClr val="002060"/>
                </a:solidFill>
                <a:latin typeface="Open Sans" charset="0"/>
                <a:ea typeface="Open Sans" charset="0"/>
                <a:cs typeface="Open Sans" charset="0"/>
              </a:rPr>
              <a:t>Дискримінація – </a:t>
            </a:r>
            <a:r>
              <a:rPr lang="uk-UA" sz="1600" dirty="0">
                <a:solidFill>
                  <a:srgbClr val="002060"/>
                </a:solidFill>
                <a:latin typeface="Open Sans" charset="0"/>
                <a:ea typeface="Open Sans" charset="0"/>
                <a:cs typeface="Open Sans" charset="0"/>
              </a:rPr>
              <a:t>це, перш за все, раціонально не обґрунтоване обмеження прав та повноважень людини через належність її до певної меншини, статі тощо. </a:t>
            </a:r>
            <a:endParaRPr lang="uk-UA" sz="1600" dirty="0">
              <a:solidFill>
                <a:srgbClr val="002060"/>
              </a:solidFill>
              <a:latin typeface="Open Sans" charset="0"/>
              <a:ea typeface="Open Sans" charset="0"/>
              <a:cs typeface="Open Sans" charset="0"/>
            </a:endParaRPr>
          </a:p>
          <a:p>
            <a:pPr marL="0" algn="just">
              <a:lnSpc>
                <a:spcPct val="100000"/>
              </a:lnSpc>
              <a:buNone/>
            </a:pPr>
            <a:endParaRPr lang="uk-UA" sz="1600" dirty="0">
              <a:solidFill>
                <a:srgbClr val="002060"/>
              </a:solidFill>
              <a:latin typeface="Open Sans" charset="0"/>
              <a:ea typeface="Open Sans" charset="0"/>
              <a:cs typeface="Open Sans" charset="0"/>
            </a:endParaRPr>
          </a:p>
          <a:p>
            <a:pPr marL="0" algn="just">
              <a:lnSpc>
                <a:spcPct val="100000"/>
              </a:lnSpc>
              <a:buNone/>
            </a:pPr>
            <a:r>
              <a:rPr lang="uk-UA" sz="1600" dirty="0">
                <a:solidFill>
                  <a:srgbClr val="002060"/>
                </a:solidFill>
                <a:latin typeface="Open Sans" charset="0"/>
                <a:ea typeface="Open Sans" charset="0"/>
                <a:cs typeface="Open Sans" charset="0"/>
              </a:rPr>
              <a:t>Польський правозахисник Марек Новицький наводить дуже влучний приклад – заборона незрячим керувати автомобілем не буде дискримінацією незрячих, тому що таким чином забезпечується безпека решти людей. А от заборона керувати автомобілем людям з білим волоссям, або темною шкірою, або жінкам була б очевидною дискримінацією, оскільки таке обмеження не має жодного раціонального обґрунтування.</a:t>
            </a:r>
            <a:endParaRPr lang="uk-UA" sz="1600" dirty="0">
              <a:solidFill>
                <a:srgbClr val="002060"/>
              </a:solidFill>
              <a:latin typeface="Open Sans" charset="0"/>
              <a:ea typeface="Open Sans" charset="0"/>
              <a:cs typeface="Open Sans"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normAutofit/>
          </a:bodyPr>
          <a:p>
            <a:pPr algn="l"/>
            <a:r>
              <a:rPr lang="uk-UA" sz="2400" b="1" dirty="0">
                <a:solidFill>
                  <a:schemeClr val="accent1">
                    <a:lumMod val="50000"/>
                  </a:schemeClr>
                </a:solidFill>
                <a:latin typeface="Open Sans" charset="0"/>
                <a:ea typeface="Open Sans" charset="0"/>
                <a:cs typeface="Open Sans" charset="0"/>
              </a:rPr>
              <a:t>Види дискримінації</a:t>
            </a:r>
            <a:endParaRPr lang="uk-UA" sz="2400" b="1" dirty="0">
              <a:solidFill>
                <a:schemeClr val="accent1">
                  <a:lumMod val="50000"/>
                </a:schemeClr>
              </a:solidFill>
              <a:latin typeface="Open Sans" charset="0"/>
              <a:ea typeface="Open Sans" charset="0"/>
              <a:cs typeface="Open Sans" charset="0"/>
            </a:endParaRPr>
          </a:p>
        </p:txBody>
      </p:sp>
      <p:sp>
        <p:nvSpPr>
          <p:cNvPr id="3" name="Замещающий текст 2"/>
          <p:cNvSpPr>
            <a:spLocks noGrp="1"/>
          </p:cNvSpPr>
          <p:nvPr>
            <p:ph type="body" idx="1"/>
          </p:nvPr>
        </p:nvSpPr>
        <p:spPr/>
        <p:txBody>
          <a:bodyPr>
            <a:normAutofit lnSpcReduction="10000"/>
          </a:bodyPr>
          <a:p>
            <a:pPr marL="0" algn="just">
              <a:lnSpc>
                <a:spcPct val="100000"/>
              </a:lnSpc>
              <a:buNone/>
            </a:pPr>
            <a:r>
              <a:rPr lang="en-US" altLang="en-US" sz="1600" b="1" dirty="0">
                <a:solidFill>
                  <a:srgbClr val="002060"/>
                </a:solidFill>
                <a:latin typeface="Open Sans" charset="0"/>
                <a:ea typeface="Open Sans" charset="0"/>
                <a:cs typeface="Open Sans" charset="0"/>
              </a:rPr>
              <a:t>Пряма</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дискримінація</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характеризується</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як</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намір</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дискримінувати</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особу</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чи</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групу</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Наприклад</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бюро</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з</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працевлаштування</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відкидає</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претендента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певної</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національної</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ознаки</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або</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житлова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компанія</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не</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продає</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квартири</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для</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осіб</a:t>
            </a:r>
            <a:r>
              <a:rPr lang="en-US" altLang="ru-RU" sz="1600" dirty="0">
                <a:solidFill>
                  <a:srgbClr val="002060"/>
                </a:solidFill>
                <a:latin typeface="Open Sans" charset="0"/>
                <a:ea typeface="Open Sans" charset="0"/>
                <a:cs typeface="Open Sans" charset="0"/>
              </a:rPr>
              <a:t> </a:t>
            </a:r>
            <a:r>
              <a:rPr lang="" altLang="en-US" sz="1600" dirty="0">
                <a:solidFill>
                  <a:srgbClr val="002060"/>
                </a:solidFill>
                <a:latin typeface="Open Sans" charset="0"/>
                <a:ea typeface="Open Sans" charset="0"/>
                <a:cs typeface="Open Sans" charset="0"/>
              </a:rPr>
              <a:t>«</a:t>
            </a:r>
            <a:r>
              <a:rPr lang="en-US" altLang="en-US" sz="1600" dirty="0">
                <a:solidFill>
                  <a:srgbClr val="002060"/>
                </a:solidFill>
                <a:latin typeface="Open Sans" charset="0"/>
                <a:ea typeface="Open Sans" charset="0"/>
                <a:cs typeface="Open Sans" charset="0"/>
              </a:rPr>
              <a:t>кавказької</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національності</a:t>
            </a:r>
            <a:r>
              <a:rPr lang="" altLang="en-US" sz="1600" dirty="0">
                <a:solidFill>
                  <a:srgbClr val="002060"/>
                </a:solidFill>
                <a:latin typeface="Open Sans" charset="0"/>
                <a:ea typeface="Open Sans" charset="0"/>
                <a:cs typeface="Open Sans" charset="0"/>
              </a:rPr>
              <a:t>»</a:t>
            </a:r>
            <a:r>
              <a:rPr lang="en-US" altLang="ru-RU" sz="1600" dirty="0">
                <a:solidFill>
                  <a:srgbClr val="002060"/>
                </a:solidFill>
                <a:latin typeface="Open Sans" charset="0"/>
                <a:ea typeface="Open Sans" charset="0"/>
                <a:cs typeface="Open Sans" charset="0"/>
              </a:rPr>
              <a:t>. </a:t>
            </a:r>
            <a:endParaRPr lang="en-US" altLang="ru-RU" sz="1600" dirty="0">
              <a:solidFill>
                <a:srgbClr val="002060"/>
              </a:solidFill>
              <a:latin typeface="Open Sans" charset="0"/>
              <a:ea typeface="Open Sans" charset="0"/>
              <a:cs typeface="Open Sans" charset="0"/>
            </a:endParaRPr>
          </a:p>
          <a:p>
            <a:pPr marL="0" algn="just">
              <a:lnSpc>
                <a:spcPct val="100000"/>
              </a:lnSpc>
              <a:buNone/>
            </a:pPr>
            <a:endParaRPr lang="en-US" altLang="ru-RU" sz="1600" dirty="0">
              <a:solidFill>
                <a:srgbClr val="002060"/>
              </a:solidFill>
              <a:latin typeface="Open Sans" charset="0"/>
              <a:ea typeface="Open Sans" charset="0"/>
              <a:cs typeface="Open Sans" charset="0"/>
            </a:endParaRPr>
          </a:p>
          <a:p>
            <a:pPr marL="0" algn="just">
              <a:lnSpc>
                <a:spcPct val="100000"/>
              </a:lnSpc>
              <a:buNone/>
            </a:pPr>
            <a:r>
              <a:rPr lang="en-US" altLang="en-US" sz="1600" b="1" dirty="0">
                <a:solidFill>
                  <a:srgbClr val="002060"/>
                </a:solidFill>
                <a:latin typeface="Open Sans" charset="0"/>
                <a:ea typeface="Open Sans" charset="0"/>
                <a:cs typeface="Open Sans" charset="0"/>
              </a:rPr>
              <a:t>Непряма</a:t>
            </a:r>
            <a:r>
              <a:rPr lang="en-US" altLang="ru-RU" sz="1600" b="1" dirty="0">
                <a:solidFill>
                  <a:srgbClr val="002060"/>
                </a:solidFill>
                <a:latin typeface="Open Sans" charset="0"/>
                <a:ea typeface="Open Sans" charset="0"/>
                <a:cs typeface="Open Sans" charset="0"/>
              </a:rPr>
              <a:t> </a:t>
            </a:r>
            <a:r>
              <a:rPr lang="en-US" altLang="en-US" sz="1600" b="1" dirty="0">
                <a:solidFill>
                  <a:srgbClr val="002060"/>
                </a:solidFill>
                <a:latin typeface="Open Sans" charset="0"/>
                <a:ea typeface="Open Sans" charset="0"/>
                <a:cs typeface="Open Sans" charset="0"/>
              </a:rPr>
              <a:t>дискримінаці</a:t>
            </a:r>
            <a:r>
              <a:rPr lang="en-US" altLang="en-US" sz="1600" dirty="0">
                <a:solidFill>
                  <a:srgbClr val="002060"/>
                </a:solidFill>
                <a:latin typeface="Open Sans" charset="0"/>
                <a:ea typeface="Open Sans" charset="0"/>
                <a:cs typeface="Open Sans" charset="0"/>
              </a:rPr>
              <a:t>я</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зумовлена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впливом</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політики</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або</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конкретних</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заходів</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це</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відбувається</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тоді</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коли</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формально</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нейтральні</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правила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критерії</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або</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практика</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ставлять</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де</a:t>
            </a:r>
            <a:r>
              <a:rPr lang="en-US" altLang="ru-RU" sz="1600" dirty="0">
                <a:solidFill>
                  <a:srgbClr val="002060"/>
                </a:solidFill>
                <a:latin typeface="Open Sans" charset="0"/>
                <a:ea typeface="Open Sans" charset="0"/>
                <a:cs typeface="Open Sans" charset="0"/>
              </a:rPr>
              <a:t>-</a:t>
            </a:r>
            <a:r>
              <a:rPr lang="en-US" altLang="en-US" sz="1600" dirty="0">
                <a:solidFill>
                  <a:srgbClr val="002060"/>
                </a:solidFill>
                <a:latin typeface="Open Sans" charset="0"/>
                <a:ea typeface="Open Sans" charset="0"/>
                <a:cs typeface="Open Sans" charset="0"/>
              </a:rPr>
              <a:t>факто</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особу</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або</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осіб</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певної</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меншини</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у</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невигідне</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становище</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в</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порівнянні</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з</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іншими</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Прикладом</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може</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бути</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мінімальний</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критерій</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росту</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для</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певної</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професії</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завдяки</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чому</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із</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заявників</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може</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бути</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виключено</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набагато</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більше</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жінок</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аніж</a:t>
            </a:r>
            <a:r>
              <a:rPr lang="en-US" altLang="ru-RU" sz="1600" dirty="0">
                <a:solidFill>
                  <a:srgbClr val="002060"/>
                </a:solidFill>
                <a:latin typeface="Open Sans" charset="0"/>
                <a:ea typeface="Open Sans" charset="0"/>
                <a:cs typeface="Open Sans" charset="0"/>
              </a:rPr>
              <a:t> </a:t>
            </a:r>
            <a:r>
              <a:rPr lang="en-US" altLang="en-US" sz="1600" dirty="0">
                <a:solidFill>
                  <a:srgbClr val="002060"/>
                </a:solidFill>
                <a:latin typeface="Open Sans" charset="0"/>
                <a:ea typeface="Open Sans" charset="0"/>
                <a:cs typeface="Open Sans" charset="0"/>
              </a:rPr>
              <a:t>чоловіків</a:t>
            </a:r>
            <a:r>
              <a:rPr lang="en-US" altLang="ru-RU" sz="1600" dirty="0">
                <a:solidFill>
                  <a:srgbClr val="002060"/>
                </a:solidFill>
                <a:latin typeface="Open Sans" charset="0"/>
                <a:ea typeface="Open Sans" charset="0"/>
                <a:cs typeface="Open Sans" charset="0"/>
              </a:rPr>
              <a:t>). </a:t>
            </a:r>
            <a:endParaRPr lang="en-US" altLang="ru-RU" sz="1600" dirty="0">
              <a:solidFill>
                <a:srgbClr val="002060"/>
              </a:solidFill>
              <a:latin typeface="Open Sans" charset="0"/>
              <a:ea typeface="Open Sans" charset="0"/>
              <a:cs typeface="Open Sans" charset="0"/>
            </a:endParaRPr>
          </a:p>
        </p:txBody>
      </p:sp>
    </p:spTree>
  </p:cSld>
  <p:clrMapOvr>
    <a:masterClrMapping/>
  </p:clrMapOvr>
</p:sld>
</file>

<file path=ppt/theme/theme1.xml><?xml version="1.0" encoding="utf-8"?>
<a:theme xmlns:a="http://schemas.openxmlformats.org/drawingml/2006/main" name="Держпраці">
  <a:themeElements>
    <a:clrScheme name="Simple Light">
      <a:dk1>
        <a:srgbClr val="000000"/>
      </a:dk1>
      <a:lt1>
        <a:srgbClr val="FFFFFF"/>
      </a:lt1>
      <a:dk2>
        <a:srgbClr val="595959"/>
      </a:dk2>
      <a:lt2>
        <a:srgbClr val="EEEEEE"/>
      </a:lt2>
      <a:accent1>
        <a:srgbClr val="3F81EE"/>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18770</Words>
  <Application>WPS Presentation</Application>
  <PresentationFormat>Экран (16:9)</PresentationFormat>
  <Paragraphs>262</Paragraphs>
  <Slides>27</Slides>
  <Notes>22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Arial</vt:lpstr>
      <vt:lpstr>SimSun</vt:lpstr>
      <vt:lpstr>Wingdings</vt:lpstr>
      <vt:lpstr>Arial</vt:lpstr>
      <vt:lpstr>Open Sans</vt:lpstr>
      <vt:lpstr>Open Sans</vt:lpstr>
      <vt:lpstr>Microsoft YaHei</vt:lpstr>
      <vt:lpstr>Arial Unicode MS</vt:lpstr>
      <vt:lpstr>Rubik</vt:lpstr>
      <vt:lpstr>Segoe Print</vt:lpstr>
      <vt:lpstr>Держпраці</vt:lpstr>
      <vt:lpstr>Забезпечення рівних прав та можливостей жінок і чоловіків у сфері праці</vt:lpstr>
      <vt:lpstr>Стать та ґендер: поняття</vt:lpstr>
      <vt:lpstr>Гендер,  гендерні ролі та гендерна рівність</vt:lpstr>
      <vt:lpstr>Рівність прав та можливостей</vt:lpstr>
      <vt:lpstr>Гендерна рівність: ТОП-10 країн </vt:lpstr>
      <vt:lpstr>Гендерна рівність: ТОП-10 країн </vt:lpstr>
      <vt:lpstr>Бар’єри на шляху встановлення ґендерної рiвностi</vt:lpstr>
      <vt:lpstr>Дискримінація</vt:lpstr>
      <vt:lpstr>Дискримінація</vt:lpstr>
      <vt:lpstr>Дискримінація за ознакою статі</vt:lpstr>
      <vt:lpstr>Дискримінація за ознакою статі</vt:lpstr>
      <vt:lpstr>На які прояви дискримінації жінки й чоловіка можна очікувати на робочому місці?</vt:lpstr>
      <vt:lpstr>Гендерне насильство як крайній прояв гендерної дискримінації</vt:lpstr>
      <vt:lpstr>Наслідки ґендерної нерівності та дискримінації </vt:lpstr>
      <vt:lpstr>Переваги ґендерної рівності </vt:lpstr>
      <vt:lpstr>Що не є дискримінацією за ознакою статі </vt:lpstr>
      <vt:lpstr>Що робити жертвам дискримінації?</vt:lpstr>
      <vt:lpstr>Світове законодавство</vt:lpstr>
      <vt:lpstr>Резолюція Ради Безпеки ООН «Жінки. Мир. Безпека»</vt:lpstr>
      <vt:lpstr>Світове законодавство</vt:lpstr>
      <vt:lpstr>Світове законодавство</vt:lpstr>
      <vt:lpstr>Світове законодавство</vt:lpstr>
      <vt:lpstr>Законодавство України</vt:lpstr>
      <vt:lpstr>Ґендерна рівність</vt:lpstr>
      <vt:lpstr>Ґендерна рівність</vt:lpstr>
      <vt:lpstr>Що робити роботодавцю для забезпечення  гендерної рівності?</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Організація трудових відносин в умовах воєнного стану</dc:title>
  <dc:creator>Елена Коновалова</dc:creator>
  <cp:lastModifiedBy>morozova.nv</cp:lastModifiedBy>
  <cp:revision>253</cp:revision>
  <dcterms:created xsi:type="dcterms:W3CDTF">2024-10-02T06:14:00Z</dcterms:created>
  <dcterms:modified xsi:type="dcterms:W3CDTF">2025-09-15T09:20:19Z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04D13EC1A91644D0B4F018151BECCC9C_13</vt:lpwstr>
  </property>
  <property fmtid="{D5CDD505-2E9C-101B-9397-08002B2CF9AE}" pid="3" name="KSOProductBuildVer">
    <vt:lpwstr>1049-12.2.0.22222</vt:lpwstr>
  </property>
</Properties>
</file>