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18"/>
  </p:notesMasterIdLst>
  <p:sldIdLst>
    <p:sldId id="333" r:id="rId2"/>
    <p:sldId id="304" r:id="rId3"/>
    <p:sldId id="343" r:id="rId4"/>
    <p:sldId id="344" r:id="rId5"/>
    <p:sldId id="345" r:id="rId6"/>
    <p:sldId id="346" r:id="rId7"/>
    <p:sldId id="347" r:id="rId8"/>
    <p:sldId id="348" r:id="rId9"/>
    <p:sldId id="349" r:id="rId10"/>
    <p:sldId id="350" r:id="rId11"/>
    <p:sldId id="351" r:id="rId12"/>
    <p:sldId id="352" r:id="rId13"/>
    <p:sldId id="353" r:id="rId14"/>
    <p:sldId id="354" r:id="rId15"/>
    <p:sldId id="355" r:id="rId16"/>
    <p:sldId id="326" r:id="rId17"/>
  </p:sldIdLst>
  <p:sldSz cx="9144000" cy="5143500" type="screen16x9"/>
  <p:notesSz cx="6858000" cy="9144000"/>
  <p:embeddedFontLst>
    <p:embeddedFont>
      <p:font typeface="Rubik" panose="02000604000000020004" pitchFamily="2" charset="-79"/>
      <p:regular r:id="rId19"/>
      <p:bold r:id="rId20"/>
    </p:embeddedFont>
    <p:embeddedFont>
      <p:font typeface="Open Sans" panose="020B060402020202020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94">
          <p15:clr>
            <a:srgbClr val="9AA0A6"/>
          </p15:clr>
        </p15:guide>
        <p15:guide id="2" pos="510">
          <p15:clr>
            <a:srgbClr val="9AA0A6"/>
          </p15:clr>
        </p15:guide>
        <p15:guide id="3" pos="5636">
          <p15:clr>
            <a:srgbClr val="9AA0A6"/>
          </p15:clr>
        </p15:guide>
        <p15:guide id="4" orient="horz" pos="2930">
          <p15:clr>
            <a:srgbClr val="9AA0A6"/>
          </p15:clr>
        </p15:guide>
        <p15:guide id="5" pos="558">
          <p15:clr>
            <a:srgbClr val="9AA0A6"/>
          </p15:clr>
        </p15:guide>
        <p15:guide id="6" orient="horz" pos="598">
          <p15:clr>
            <a:srgbClr val="9AA0A6"/>
          </p15:clr>
        </p15:guide>
        <p15:guide id="7" orient="horz" pos="25">
          <p15:clr>
            <a:srgbClr val="9AA0A6"/>
          </p15:clr>
        </p15:guide>
        <p15:guide id="8" pos="2261">
          <p15:clr>
            <a:srgbClr val="9AA0A6"/>
          </p15:clr>
        </p15:guide>
        <p15:guide id="9" orient="horz" pos="1188">
          <p15:clr>
            <a:srgbClr val="9AA0A6"/>
          </p15:clr>
        </p15:guide>
        <p15:guide id="10" pos="3402">
          <p15:clr>
            <a:srgbClr val="9AA0A6"/>
          </p15:clr>
        </p15:guide>
        <p15:guide id="11" orient="horz" pos="1841">
          <p15:clr>
            <a:srgbClr val="9AA0A6"/>
          </p15:clr>
        </p15:guide>
        <p15:guide id="12" orient="horz" pos="2467">
          <p15:clr>
            <a:srgbClr val="9AA0A6"/>
          </p15:clr>
        </p15:guide>
        <p15:guide id="13" orient="horz" pos="1399">
          <p15:clr>
            <a:srgbClr val="9AA0A6"/>
          </p15:clr>
        </p15:guide>
        <p15:guide id="14" orient="horz" pos="1129">
          <p15:clr>
            <a:srgbClr val="9AA0A6"/>
          </p15:clr>
        </p15:guide>
        <p15:guide id="15" orient="horz" pos="1764">
          <p15:clr>
            <a:srgbClr val="9AA0A6"/>
          </p15:clr>
        </p15:guide>
        <p15:guide id="16" orient="horz" pos="1059">
          <p15:clr>
            <a:srgbClr val="9AA0A6"/>
          </p15:clr>
        </p15:guide>
        <p15:guide id="17" pos="3853">
          <p15:clr>
            <a:srgbClr val="9AA0A6"/>
          </p15:clr>
        </p15:guide>
        <p15:guide id="18" orient="horz" pos="3046">
          <p15:clr>
            <a:srgbClr val="9AA0A6"/>
          </p15:clr>
        </p15:guide>
        <p15:guide id="19" pos="905">
          <p15:clr>
            <a:srgbClr val="9AA0A6"/>
          </p15:clr>
        </p15:guide>
        <p15:guide id="20" orient="horz" pos="2093">
          <p15:clr>
            <a:srgbClr val="9AA0A6"/>
          </p15:clr>
        </p15:guide>
        <p15:guide id="21" pos="2858">
          <p15:clr>
            <a:srgbClr val="9AA0A6"/>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ena" initials="E" lastIdx="1" clrIdx="0">
    <p:extLst>
      <p:ext uri="{19B8F6BF-5375-455C-9EA6-DF929625EA0E}">
        <p15:presenceInfo xmlns:p15="http://schemas.microsoft.com/office/powerpoint/2012/main" userId="17278da7aba8a63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4" autoAdjust="0"/>
    <p:restoredTop sz="94660"/>
  </p:normalViewPr>
  <p:slideViewPr>
    <p:cSldViewPr snapToGrid="0">
      <p:cViewPr varScale="1">
        <p:scale>
          <a:sx n="152" d="100"/>
          <a:sy n="152" d="100"/>
        </p:scale>
        <p:origin x="192" y="90"/>
      </p:cViewPr>
      <p:guideLst>
        <p:guide orient="horz" pos="194"/>
        <p:guide pos="510"/>
        <p:guide pos="5636"/>
        <p:guide orient="horz" pos="2930"/>
        <p:guide pos="558"/>
        <p:guide orient="horz" pos="598"/>
        <p:guide orient="horz" pos="25"/>
        <p:guide pos="2261"/>
        <p:guide orient="horz" pos="1188"/>
        <p:guide pos="3402"/>
        <p:guide orient="horz" pos="1841"/>
        <p:guide orient="horz" pos="2467"/>
        <p:guide orient="horz" pos="1399"/>
        <p:guide orient="horz" pos="1129"/>
        <p:guide orient="horz" pos="1764"/>
        <p:guide orient="horz" pos="1059"/>
        <p:guide pos="3853"/>
        <p:guide orient="horz" pos="3046"/>
        <p:guide pos="905"/>
        <p:guide orient="horz" pos="2093"/>
        <p:guide pos="285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351642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755229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857531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63249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526289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94373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65346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76410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10464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33984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57698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19148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61439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068668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429050" y="2485050"/>
            <a:ext cx="5384400" cy="539400"/>
          </a:xfrm>
          <a:prstGeom prst="rect">
            <a:avLst/>
          </a:prstGeom>
        </p:spPr>
        <p:txBody>
          <a:bodyPr spcFirstLastPara="1" wrap="square" lIns="91425" tIns="91425" rIns="91425" bIns="91425" anchor="b" anchorCtr="0">
            <a:normAutofit/>
          </a:bodyPr>
          <a:lstStyle>
            <a:lvl1pPr lvl="0" algn="ctr">
              <a:spcBef>
                <a:spcPts val="0"/>
              </a:spcBef>
              <a:spcAft>
                <a:spcPts val="0"/>
              </a:spcAft>
              <a:buSzPts val="1800"/>
              <a:buNone/>
              <a:defRPr sz="18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1429050" y="3334975"/>
            <a:ext cx="3868500" cy="2442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1000"/>
              <a:buNone/>
              <a:defRPr sz="10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lgn="l">
              <a:buNone/>
              <a:defRPr sz="600"/>
            </a:lvl1pPr>
            <a:lvl2pPr lvl="1" algn="l">
              <a:buNone/>
              <a:defRPr sz="600"/>
            </a:lvl2pPr>
            <a:lvl3pPr lvl="2" algn="l">
              <a:buNone/>
              <a:defRPr sz="600"/>
            </a:lvl3pPr>
            <a:lvl4pPr lvl="3" algn="l">
              <a:buNone/>
              <a:defRPr sz="600"/>
            </a:lvl4pPr>
            <a:lvl5pPr lvl="4" algn="l">
              <a:buNone/>
              <a:defRPr sz="600"/>
            </a:lvl5pPr>
            <a:lvl6pPr lvl="5" algn="l">
              <a:buNone/>
              <a:defRPr sz="600"/>
            </a:lvl6pPr>
            <a:lvl7pPr lvl="6" algn="l">
              <a:buNone/>
              <a:defRPr sz="600"/>
            </a:lvl7pPr>
            <a:lvl8pPr lvl="7" algn="l">
              <a:buNone/>
              <a:defRPr sz="600"/>
            </a:lvl8pPr>
            <a:lvl9pPr lvl="8" algn="l">
              <a:buNone/>
              <a:defRPr sz="600"/>
            </a:lvl9pPr>
          </a:lstStyle>
          <a:p>
            <a:pPr marL="0" lvl="0" indent="0" algn="l" rtl="0">
              <a:spcBef>
                <a:spcPts val="0"/>
              </a:spcBef>
              <a:spcAft>
                <a:spcPts val="0"/>
              </a:spcAft>
              <a:buNone/>
            </a:pPr>
            <a:endParaRPr dirty="0"/>
          </a:p>
        </p:txBody>
      </p:sp>
      <p:sp>
        <p:nvSpPr>
          <p:cNvPr id="13" name="Google Shape;13;p2"/>
          <p:cNvSpPr txBox="1"/>
          <p:nvPr/>
        </p:nvSpPr>
        <p:spPr>
          <a:xfrm>
            <a:off x="7445113" y="4476300"/>
            <a:ext cx="15756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900" u="sng">
                <a:solidFill>
                  <a:schemeClr val="accent1"/>
                </a:solidFill>
              </a:rPr>
              <a:t>www.dsp.gov.ua</a:t>
            </a:r>
            <a:endParaRPr sz="900" u="sng" dirty="0">
              <a:solidFill>
                <a:schemeClr val="accent1"/>
              </a:solidFill>
            </a:endParaRPr>
          </a:p>
        </p:txBody>
      </p:sp>
      <p:sp>
        <p:nvSpPr>
          <p:cNvPr id="14" name="Google Shape;14;p2"/>
          <p:cNvSpPr txBox="1"/>
          <p:nvPr/>
        </p:nvSpPr>
        <p:spPr>
          <a:xfrm>
            <a:off x="7445675" y="4728000"/>
            <a:ext cx="17154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900" u="sng">
                <a:solidFill>
                  <a:schemeClr val="accent1"/>
                </a:solidFill>
              </a:rPr>
              <a:t>www.pratsia.in.ua</a:t>
            </a:r>
            <a:endParaRPr sz="900" u="sng" dirty="0">
              <a:solidFill>
                <a:schemeClr val="accent1"/>
              </a:solidFill>
            </a:endParaRPr>
          </a:p>
        </p:txBody>
      </p:sp>
      <p:pic>
        <p:nvPicPr>
          <p:cNvPr id="15" name="Google Shape;15;p2"/>
          <p:cNvPicPr preferRelativeResize="0"/>
          <p:nvPr/>
        </p:nvPicPr>
        <p:blipFill>
          <a:blip r:embed="rId2">
            <a:alphaModFix/>
          </a:blip>
          <a:stretch>
            <a:fillRect/>
          </a:stretch>
        </p:blipFill>
        <p:spPr>
          <a:xfrm>
            <a:off x="0" y="0"/>
            <a:ext cx="671700" cy="5143500"/>
          </a:xfrm>
          <a:prstGeom prst="rect">
            <a:avLst/>
          </a:prstGeom>
          <a:noFill/>
          <a:ln>
            <a:noFill/>
          </a:ln>
        </p:spPr>
      </p:pic>
      <p:pic>
        <p:nvPicPr>
          <p:cNvPr id="16" name="Google Shape;16;p2"/>
          <p:cNvPicPr preferRelativeResize="0"/>
          <p:nvPr/>
        </p:nvPicPr>
        <p:blipFill>
          <a:blip r:embed="rId3">
            <a:alphaModFix/>
          </a:blip>
          <a:stretch>
            <a:fillRect/>
          </a:stretch>
        </p:blipFill>
        <p:spPr>
          <a:xfrm>
            <a:off x="7033584" y="0"/>
            <a:ext cx="2127491" cy="1114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2"/>
        <p:cNvGrpSpPr/>
        <p:nvPr/>
      </p:nvGrpSpPr>
      <p:grpSpPr>
        <a:xfrm>
          <a:off x="0" y="0"/>
          <a:ext cx="0" cy="0"/>
          <a:chOff x="0" y="0"/>
          <a:chExt cx="0" cy="0"/>
        </a:xfrm>
      </p:grpSpPr>
      <p:sp>
        <p:nvSpPr>
          <p:cNvPr id="73" name="Google Shape;73;p1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74" name="Google Shape;74;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5"/>
        <p:cNvGrpSpPr/>
        <p:nvPr/>
      </p:nvGrpSpPr>
      <p:grpSpPr>
        <a:xfrm>
          <a:off x="0" y="0"/>
          <a:ext cx="0" cy="0"/>
          <a:chOff x="0" y="0"/>
          <a:chExt cx="0" cy="0"/>
        </a:xfrm>
      </p:grpSpPr>
      <p:sp>
        <p:nvSpPr>
          <p:cNvPr id="76" name="Google Shape;76;p1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77" name="Google Shape;77;p1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78" name="Google Shape;78;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8D89AB-A4E7-4D77-8E98-7AE41C271EB3}"/>
              </a:ext>
            </a:extLst>
          </p:cNvPr>
          <p:cNvSpPr>
            <a:spLocks noGrp="1"/>
          </p:cNvSpPr>
          <p:nvPr>
            <p:ph type="title"/>
          </p:nvPr>
        </p:nvSpPr>
        <p:spPr/>
        <p:txBody>
          <a:bodyPr/>
          <a:lstStyle/>
          <a:p>
            <a:r>
              <a:rPr lang="ru-RU"/>
              <a:t>Образец заголовка</a:t>
            </a:r>
            <a:endParaRPr lang="LID4096"/>
          </a:p>
        </p:txBody>
      </p:sp>
      <p:sp>
        <p:nvSpPr>
          <p:cNvPr id="3" name="Объект 2">
            <a:extLst>
              <a:ext uri="{FF2B5EF4-FFF2-40B4-BE49-F238E27FC236}">
                <a16:creationId xmlns:a16="http://schemas.microsoft.com/office/drawing/2014/main" id="{01832D43-E1A6-4CC6-B733-4DC3232F789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AC6760AF-CE19-44E0-92E7-FCB80F4DBB4F}"/>
              </a:ext>
            </a:extLst>
          </p:cNvPr>
          <p:cNvSpPr>
            <a:spLocks noGrp="1"/>
          </p:cNvSpPr>
          <p:nvPr>
            <p:ph type="dt" sz="half" idx="10"/>
          </p:nvPr>
        </p:nvSpPr>
        <p:spPr/>
        <p:txBody>
          <a:bodyPr/>
          <a:lstStyle/>
          <a:p>
            <a:fld id="{B9C69841-7351-4894-A4FD-2F43700E9138}" type="datetimeFigureOut">
              <a:rPr lang="LID4096" smtClean="0"/>
              <a:t>11/17/2025</a:t>
            </a:fld>
            <a:endParaRPr lang="LID4096"/>
          </a:p>
        </p:txBody>
      </p:sp>
      <p:sp>
        <p:nvSpPr>
          <p:cNvPr id="5" name="Нижний колонтитул 4">
            <a:extLst>
              <a:ext uri="{FF2B5EF4-FFF2-40B4-BE49-F238E27FC236}">
                <a16:creationId xmlns:a16="http://schemas.microsoft.com/office/drawing/2014/main" id="{9AD21396-58BB-4CA7-98F1-BB03033FE5E3}"/>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E8F1B563-0186-4326-BAD7-B16D25E0EE0B}"/>
              </a:ext>
            </a:extLst>
          </p:cNvPr>
          <p:cNvSpPr>
            <a:spLocks noGrp="1"/>
          </p:cNvSpPr>
          <p:nvPr>
            <p:ph type="sldNum" sz="quarter" idx="12"/>
          </p:nvPr>
        </p:nvSpPr>
        <p:spPr/>
        <p:txBody>
          <a:bodyPr/>
          <a:lstStyle/>
          <a:p>
            <a:fld id="{B77BAE84-B53E-40B1-8B44-BBA65F95C5CB}" type="slidenum">
              <a:rPr lang="LID4096" smtClean="0"/>
              <a:t>‹#›</a:t>
            </a:fld>
            <a:endParaRPr lang="LID4096"/>
          </a:p>
        </p:txBody>
      </p:sp>
    </p:spTree>
    <p:extLst>
      <p:ext uri="{BB962C8B-B14F-4D97-AF65-F5344CB8AC3E}">
        <p14:creationId xmlns:p14="http://schemas.microsoft.com/office/powerpoint/2010/main" val="611565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вересень 2022"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716425" y="56250"/>
            <a:ext cx="65460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1800"/>
              <a:buNone/>
              <a:defRPr sz="1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sp>
        <p:nvSpPr>
          <p:cNvPr id="20" name="Google Shape;20;p3"/>
          <p:cNvSpPr txBox="1"/>
          <p:nvPr/>
        </p:nvSpPr>
        <p:spPr>
          <a:xfrm>
            <a:off x="7709863" y="4565950"/>
            <a:ext cx="10461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900" u="sng">
                <a:solidFill>
                  <a:srgbClr val="5398D9"/>
                </a:solidFill>
              </a:rPr>
              <a:t>www.dsp.gov.ua</a:t>
            </a:r>
            <a:endParaRPr sz="900" u="sng" dirty="0">
              <a:solidFill>
                <a:srgbClr val="5398D9"/>
              </a:solidFill>
            </a:endParaRPr>
          </a:p>
        </p:txBody>
      </p:sp>
      <p:sp>
        <p:nvSpPr>
          <p:cNvPr id="21" name="Google Shape;21;p3"/>
          <p:cNvSpPr/>
          <p:nvPr/>
        </p:nvSpPr>
        <p:spPr>
          <a:xfrm>
            <a:off x="8780700" y="4917650"/>
            <a:ext cx="211250" cy="128575"/>
          </a:xfrm>
          <a:prstGeom prst="flowChartDecision">
            <a:avLst/>
          </a:prstGeom>
          <a:solidFill>
            <a:srgbClr val="F5BA08"/>
          </a:solidFill>
          <a:ln w="9525" cap="flat" cmpd="sng">
            <a:solidFill>
              <a:srgbClr val="F5BA0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 name="Google Shape;22;p3"/>
          <p:cNvSpPr/>
          <p:nvPr/>
        </p:nvSpPr>
        <p:spPr>
          <a:xfrm>
            <a:off x="8780700" y="4663225"/>
            <a:ext cx="211250" cy="128575"/>
          </a:xfrm>
          <a:prstGeom prst="flowChartDecision">
            <a:avLst/>
          </a:prstGeom>
          <a:solidFill>
            <a:srgbClr val="F5BA08"/>
          </a:solidFill>
          <a:ln w="9525" cap="flat" cmpd="sng">
            <a:solidFill>
              <a:srgbClr val="F5BA0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23;p3"/>
          <p:cNvSpPr txBox="1"/>
          <p:nvPr/>
        </p:nvSpPr>
        <p:spPr>
          <a:xfrm>
            <a:off x="7709875" y="4820388"/>
            <a:ext cx="10884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900" u="sng">
                <a:solidFill>
                  <a:srgbClr val="5398D9"/>
                </a:solidFill>
              </a:rPr>
              <a:t>www.pratsia.in.ua</a:t>
            </a:r>
            <a:endParaRPr sz="900" u="sng" dirty="0">
              <a:solidFill>
                <a:srgbClr val="5398D9"/>
              </a:solidFill>
            </a:endParaRPr>
          </a:p>
        </p:txBody>
      </p:sp>
      <p:pic>
        <p:nvPicPr>
          <p:cNvPr id="24" name="Google Shape;24;p3"/>
          <p:cNvPicPr preferRelativeResize="0"/>
          <p:nvPr/>
        </p:nvPicPr>
        <p:blipFill>
          <a:blip r:embed="rId2">
            <a:alphaModFix/>
          </a:blip>
          <a:stretch>
            <a:fillRect/>
          </a:stretch>
        </p:blipFill>
        <p:spPr>
          <a:xfrm>
            <a:off x="0" y="0"/>
            <a:ext cx="671700" cy="5143500"/>
          </a:xfrm>
          <a:prstGeom prst="rect">
            <a:avLst/>
          </a:prstGeom>
          <a:noFill/>
          <a:ln>
            <a:noFill/>
          </a:ln>
        </p:spPr>
      </p:pic>
      <p:pic>
        <p:nvPicPr>
          <p:cNvPr id="25" name="Google Shape;25;p3"/>
          <p:cNvPicPr preferRelativeResize="0"/>
          <p:nvPr/>
        </p:nvPicPr>
        <p:blipFill>
          <a:blip r:embed="rId3">
            <a:alphaModFix/>
          </a:blip>
          <a:stretch>
            <a:fillRect/>
          </a:stretch>
        </p:blipFill>
        <p:spPr>
          <a:xfrm>
            <a:off x="7033584" y="0"/>
            <a:ext cx="2127491" cy="11141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 type="tx">
  <p:cSld name="TITLE_AND_BODY">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1194375" y="445025"/>
            <a:ext cx="76380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4"/>
          <p:cNvSpPr txBox="1">
            <a:spLocks noGrp="1"/>
          </p:cNvSpPr>
          <p:nvPr>
            <p:ph type="body" idx="1"/>
          </p:nvPr>
        </p:nvSpPr>
        <p:spPr>
          <a:xfrm>
            <a:off x="943875" y="1131850"/>
            <a:ext cx="78885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9" name="Google Shape;2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pic>
        <p:nvPicPr>
          <p:cNvPr id="30" name="Google Shape;30;p4"/>
          <p:cNvPicPr preferRelativeResize="0"/>
          <p:nvPr/>
        </p:nvPicPr>
        <p:blipFill rotWithShape="1">
          <a:blip r:embed="rId2">
            <a:alphaModFix/>
          </a:blip>
          <a:srcRect l="37440" t="75444" r="5484" b="11360"/>
          <a:stretch/>
        </p:blipFill>
        <p:spPr>
          <a:xfrm rot="5400000">
            <a:off x="-2316363" y="2213536"/>
            <a:ext cx="5349149" cy="716426"/>
          </a:xfrm>
          <a:prstGeom prst="rect">
            <a:avLst/>
          </a:prstGeom>
          <a:noFill/>
          <a:ln>
            <a:noFill/>
          </a:ln>
        </p:spPr>
      </p:pic>
      <p:pic>
        <p:nvPicPr>
          <p:cNvPr id="31" name="Google Shape;31;p4"/>
          <p:cNvPicPr preferRelativeResize="0"/>
          <p:nvPr/>
        </p:nvPicPr>
        <p:blipFill>
          <a:blip r:embed="rId3">
            <a:alphaModFix/>
          </a:blip>
          <a:stretch>
            <a:fillRect/>
          </a:stretch>
        </p:blipFill>
        <p:spPr>
          <a:xfrm>
            <a:off x="7016550" y="-9"/>
            <a:ext cx="2127450" cy="1114150"/>
          </a:xfrm>
          <a:prstGeom prst="rect">
            <a:avLst/>
          </a:prstGeom>
          <a:noFill/>
          <a:ln>
            <a:noFill/>
          </a:ln>
        </p:spPr>
      </p:pic>
      <p:sp>
        <p:nvSpPr>
          <p:cNvPr id="32" name="Google Shape;32;p4"/>
          <p:cNvSpPr/>
          <p:nvPr/>
        </p:nvSpPr>
        <p:spPr>
          <a:xfrm>
            <a:off x="8780700" y="4663225"/>
            <a:ext cx="211250" cy="128575"/>
          </a:xfrm>
          <a:prstGeom prst="flowChartDecision">
            <a:avLst/>
          </a:prstGeom>
          <a:solidFill>
            <a:srgbClr val="F1C232"/>
          </a:solidFill>
          <a:ln w="9525" cap="flat" cmpd="sng">
            <a:solidFill>
              <a:srgbClr val="F1C23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 name="Google Shape;33;p4"/>
          <p:cNvSpPr/>
          <p:nvPr/>
        </p:nvSpPr>
        <p:spPr>
          <a:xfrm>
            <a:off x="8780700" y="4917650"/>
            <a:ext cx="211250" cy="128575"/>
          </a:xfrm>
          <a:prstGeom prst="flowChartDecision">
            <a:avLst/>
          </a:prstGeom>
          <a:solidFill>
            <a:srgbClr val="F1C232"/>
          </a:solidFill>
          <a:ln w="9525" cap="flat" cmpd="sng">
            <a:solidFill>
              <a:srgbClr val="F1C23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 name="Google Shape;34;p4"/>
          <p:cNvSpPr txBox="1"/>
          <p:nvPr/>
        </p:nvSpPr>
        <p:spPr>
          <a:xfrm>
            <a:off x="7772775" y="4565950"/>
            <a:ext cx="10596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900" u="sng">
                <a:solidFill>
                  <a:srgbClr val="4778AE"/>
                </a:solidFill>
              </a:rPr>
              <a:t>www.dsp.gov.ua</a:t>
            </a:r>
            <a:endParaRPr sz="900" u="sng" dirty="0">
              <a:solidFill>
                <a:srgbClr val="4778AE"/>
              </a:solidFill>
            </a:endParaRPr>
          </a:p>
        </p:txBody>
      </p:sp>
      <p:sp>
        <p:nvSpPr>
          <p:cNvPr id="35" name="Google Shape;35;p4"/>
          <p:cNvSpPr txBox="1"/>
          <p:nvPr/>
        </p:nvSpPr>
        <p:spPr>
          <a:xfrm>
            <a:off x="7772775" y="4820375"/>
            <a:ext cx="11943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900" u="sng">
                <a:solidFill>
                  <a:srgbClr val="4778AE"/>
                </a:solidFill>
              </a:rPr>
              <a:t>www.pratsia.in.ua</a:t>
            </a:r>
            <a:endParaRPr sz="900" u="sng" dirty="0">
              <a:solidFill>
                <a:srgbClr val="4778AE"/>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Титульний слайд">
  <p:cSld name="TITLE_AND_BODY_1">
    <p:bg>
      <p:bgPr>
        <a:solidFill>
          <a:srgbClr val="2C64E6"/>
        </a:solidFill>
        <a:effectLst/>
      </p:bgPr>
    </p:bg>
    <p:spTree>
      <p:nvGrpSpPr>
        <p:cNvPr id="1" name="Shape 36"/>
        <p:cNvGrpSpPr/>
        <p:nvPr/>
      </p:nvGrpSpPr>
      <p:grpSpPr>
        <a:xfrm>
          <a:off x="0" y="0"/>
          <a:ext cx="0" cy="0"/>
          <a:chOff x="0" y="0"/>
          <a:chExt cx="0" cy="0"/>
        </a:xfrm>
      </p:grpSpPr>
      <p:sp>
        <p:nvSpPr>
          <p:cNvPr id="37" name="Google Shape;37;p5"/>
          <p:cNvSpPr txBox="1">
            <a:spLocks noGrp="1"/>
          </p:cNvSpPr>
          <p:nvPr>
            <p:ph type="title"/>
          </p:nvPr>
        </p:nvSpPr>
        <p:spPr>
          <a:xfrm>
            <a:off x="1194375" y="445025"/>
            <a:ext cx="76380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8" name="Google Shape;38;p5"/>
          <p:cNvSpPr txBox="1">
            <a:spLocks noGrp="1"/>
          </p:cNvSpPr>
          <p:nvPr>
            <p:ph type="body" idx="1"/>
          </p:nvPr>
        </p:nvSpPr>
        <p:spPr>
          <a:xfrm>
            <a:off x="943875" y="1131850"/>
            <a:ext cx="78885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39" name="Google Shape;3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ru"/>
              <a:t>‹#›</a:t>
            </a:fld>
            <a:endParaRPr dirty="0"/>
          </a:p>
        </p:txBody>
      </p:sp>
      <p:pic>
        <p:nvPicPr>
          <p:cNvPr id="40" name="Google Shape;40;p5"/>
          <p:cNvPicPr preferRelativeResize="0"/>
          <p:nvPr/>
        </p:nvPicPr>
        <p:blipFill rotWithShape="1">
          <a:blip r:embed="rId2">
            <a:alphaModFix/>
          </a:blip>
          <a:srcRect l="37440" t="27990" r="5484" b="59636"/>
          <a:stretch/>
        </p:blipFill>
        <p:spPr>
          <a:xfrm rot="5400000">
            <a:off x="-2221587" y="2231462"/>
            <a:ext cx="5123749" cy="680575"/>
          </a:xfrm>
          <a:prstGeom prst="rect">
            <a:avLst/>
          </a:prstGeom>
          <a:noFill/>
          <a:ln>
            <a:noFill/>
          </a:ln>
        </p:spPr>
      </p:pic>
      <p:sp>
        <p:nvSpPr>
          <p:cNvPr id="41" name="Google Shape;41;p5"/>
          <p:cNvSpPr/>
          <p:nvPr/>
        </p:nvSpPr>
        <p:spPr>
          <a:xfrm>
            <a:off x="8780700" y="4663225"/>
            <a:ext cx="211250" cy="128575"/>
          </a:xfrm>
          <a:prstGeom prst="flowChartDecision">
            <a:avLst/>
          </a:prstGeom>
          <a:solidFill>
            <a:srgbClr val="F1C232"/>
          </a:solidFill>
          <a:ln w="9525" cap="flat" cmpd="sng">
            <a:solidFill>
              <a:srgbClr val="F1C23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42;p5"/>
          <p:cNvSpPr/>
          <p:nvPr/>
        </p:nvSpPr>
        <p:spPr>
          <a:xfrm>
            <a:off x="8780700" y="4917650"/>
            <a:ext cx="211250" cy="128575"/>
          </a:xfrm>
          <a:prstGeom prst="flowChartDecision">
            <a:avLst/>
          </a:prstGeom>
          <a:solidFill>
            <a:srgbClr val="F1C232"/>
          </a:solidFill>
          <a:ln w="9525" cap="flat" cmpd="sng">
            <a:solidFill>
              <a:srgbClr val="F1C23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43;p5"/>
          <p:cNvSpPr txBox="1"/>
          <p:nvPr/>
        </p:nvSpPr>
        <p:spPr>
          <a:xfrm>
            <a:off x="7772775" y="4565950"/>
            <a:ext cx="10596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900" u="sng">
                <a:solidFill>
                  <a:schemeClr val="lt1"/>
                </a:solidFill>
              </a:rPr>
              <a:t>www.dsp.gov.ua</a:t>
            </a:r>
            <a:endParaRPr sz="900" u="sng" dirty="0">
              <a:solidFill>
                <a:schemeClr val="lt1"/>
              </a:solidFill>
            </a:endParaRPr>
          </a:p>
        </p:txBody>
      </p:sp>
      <p:sp>
        <p:nvSpPr>
          <p:cNvPr id="44" name="Google Shape;44;p5"/>
          <p:cNvSpPr txBox="1"/>
          <p:nvPr/>
        </p:nvSpPr>
        <p:spPr>
          <a:xfrm>
            <a:off x="7772775" y="4820375"/>
            <a:ext cx="11943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900" u="sng">
                <a:solidFill>
                  <a:schemeClr val="lt1"/>
                </a:solidFill>
              </a:rPr>
              <a:t>www.pratsia.in.ua</a:t>
            </a:r>
            <a:endParaRPr sz="900" u="sng" dirty="0">
              <a:solidFill>
                <a:schemeClr val="lt1"/>
              </a:solidFill>
            </a:endParaRPr>
          </a:p>
        </p:txBody>
      </p:sp>
      <p:pic>
        <p:nvPicPr>
          <p:cNvPr id="45" name="Google Shape;45;p5"/>
          <p:cNvPicPr preferRelativeResize="0"/>
          <p:nvPr/>
        </p:nvPicPr>
        <p:blipFill>
          <a:blip r:embed="rId3">
            <a:alphaModFix/>
          </a:blip>
          <a:stretch>
            <a:fillRect/>
          </a:stretch>
        </p:blipFill>
        <p:spPr>
          <a:xfrm>
            <a:off x="7096525" y="163625"/>
            <a:ext cx="1924625" cy="95052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1"/>
        <p:cNvGrpSpPr/>
        <p:nvPr/>
      </p:nvGrpSpPr>
      <p:grpSpPr>
        <a:xfrm>
          <a:off x="0" y="0"/>
          <a:ext cx="0" cy="0"/>
          <a:chOff x="0" y="0"/>
          <a:chExt cx="0" cy="0"/>
        </a:xfrm>
      </p:grpSpPr>
      <p:sp>
        <p:nvSpPr>
          <p:cNvPr id="52" name="Google Shape;52;p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3" name="Google Shape;53;p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54" name="Google Shape;54;p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55" name="Google Shape;5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8" name="Google Shape;5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9"/>
        <p:cNvGrpSpPr/>
        <p:nvPr/>
      </p:nvGrpSpPr>
      <p:grpSpPr>
        <a:xfrm>
          <a:off x="0" y="0"/>
          <a:ext cx="0" cy="0"/>
          <a:chOff x="0" y="0"/>
          <a:chExt cx="0" cy="0"/>
        </a:xfrm>
      </p:grpSpPr>
      <p:sp>
        <p:nvSpPr>
          <p:cNvPr id="60" name="Google Shape;60;p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1" name="Google Shape;61;p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2" name="Google Shape;6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3"/>
        <p:cNvGrpSpPr/>
        <p:nvPr/>
      </p:nvGrpSpPr>
      <p:grpSpPr>
        <a:xfrm>
          <a:off x="0" y="0"/>
          <a:ext cx="0" cy="0"/>
          <a:chOff x="0" y="0"/>
          <a:chExt cx="0" cy="0"/>
        </a:xfrm>
      </p:grpSpPr>
      <p:sp>
        <p:nvSpPr>
          <p:cNvPr id="64" name="Google Shape;64;p1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65" name="Google Shape;6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6"/>
        <p:cNvGrpSpPr/>
        <p:nvPr/>
      </p:nvGrpSpPr>
      <p:grpSpPr>
        <a:xfrm>
          <a:off x="0" y="0"/>
          <a:ext cx="0" cy="0"/>
          <a:chOff x="0" y="0"/>
          <a:chExt cx="0" cy="0"/>
        </a:xfrm>
      </p:grpSpPr>
      <p:sp>
        <p:nvSpPr>
          <p:cNvPr id="67" name="Google Shape;67;p1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68;p1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9" name="Google Shape;69;p1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70" name="Google Shape;70;p1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71" name="Google Shape;7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ru"/>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181C737D-1110-4F55-A58B-B86992BBFCB5}"/>
              </a:ext>
            </a:extLst>
          </p:cNvPr>
          <p:cNvSpPr/>
          <p:nvPr/>
        </p:nvSpPr>
        <p:spPr>
          <a:xfrm>
            <a:off x="0" y="3791"/>
            <a:ext cx="9144000" cy="5143500"/>
          </a:xfrm>
          <a:prstGeom prst="rect">
            <a:avLst/>
          </a:prstGeom>
          <a:solidFill>
            <a:srgbClr val="006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uk-UA" sz="3200" b="1" dirty="0" smtClean="0">
                <a:latin typeface="Rubik"/>
                <a:ea typeface="Rubik"/>
                <a:cs typeface="Rubik"/>
                <a:sym typeface="Rubik"/>
              </a:rPr>
              <a:t>Праця жінок в Україні</a:t>
            </a:r>
          </a:p>
          <a:p>
            <a:pPr algn="ctr">
              <a:lnSpc>
                <a:spcPct val="120000"/>
              </a:lnSpc>
            </a:pPr>
            <a:r>
              <a:rPr lang="uk-UA" sz="1600" dirty="0" smtClean="0">
                <a:latin typeface="Rubik"/>
                <a:ea typeface="Rubik"/>
                <a:cs typeface="Rubik"/>
                <a:sym typeface="Rubik"/>
              </a:rPr>
              <a:t>Заступник директора департаменту з питань праці – </a:t>
            </a:r>
          </a:p>
          <a:p>
            <a:pPr algn="ctr">
              <a:lnSpc>
                <a:spcPct val="120000"/>
              </a:lnSpc>
            </a:pPr>
            <a:r>
              <a:rPr lang="uk-UA" sz="1600" dirty="0" smtClean="0">
                <a:latin typeface="Rubik"/>
                <a:ea typeface="Rubik"/>
                <a:cs typeface="Rubik"/>
                <a:sym typeface="Rubik"/>
              </a:rPr>
              <a:t>начальник відділу нагляду за додержанням законодавства про працю</a:t>
            </a:r>
          </a:p>
          <a:p>
            <a:pPr algn="ctr">
              <a:lnSpc>
                <a:spcPct val="120000"/>
              </a:lnSpc>
            </a:pPr>
            <a:r>
              <a:rPr lang="uk-UA" sz="1600" b="1" dirty="0" smtClean="0">
                <a:latin typeface="Rubik"/>
                <a:ea typeface="Rubik"/>
                <a:cs typeface="Rubik"/>
                <a:sym typeface="Rubik"/>
              </a:rPr>
              <a:t>Олена Коновалова</a:t>
            </a:r>
            <a:endParaRPr lang="uk-UA" sz="1600" b="1" dirty="0" smtClean="0">
              <a:latin typeface="Rubik"/>
              <a:ea typeface="Rubik"/>
              <a:cs typeface="Rubik"/>
              <a:sym typeface="Rubik"/>
            </a:endParaRPr>
          </a:p>
          <a:p>
            <a:pPr algn="ctr">
              <a:lnSpc>
                <a:spcPct val="120000"/>
              </a:lnSpc>
            </a:pPr>
            <a:endParaRPr lang="uk-UA" sz="1800" b="1" dirty="0">
              <a:latin typeface="Rubik"/>
              <a:ea typeface="Rubik"/>
              <a:cs typeface="Rubik"/>
              <a:sym typeface="Rubik"/>
            </a:endParaRPr>
          </a:p>
          <a:p>
            <a:pPr algn="ctr">
              <a:lnSpc>
                <a:spcPct val="120000"/>
              </a:lnSpc>
            </a:pPr>
            <a:endParaRPr lang="uk-UA" sz="1050" b="1" dirty="0">
              <a:latin typeface="Rubik"/>
              <a:ea typeface="Rubik"/>
              <a:cs typeface="Rubik"/>
              <a:sym typeface="Rubik"/>
            </a:endParaRPr>
          </a:p>
        </p:txBody>
      </p:sp>
      <p:pic>
        <p:nvPicPr>
          <p:cNvPr id="6" name="Рисунок 5">
            <a:extLst>
              <a:ext uri="{FF2B5EF4-FFF2-40B4-BE49-F238E27FC236}">
                <a16:creationId xmlns:a16="http://schemas.microsoft.com/office/drawing/2014/main" id="{5693CC89-74AA-4856-91D0-DE53BBD04F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4719" y="263129"/>
            <a:ext cx="2214563" cy="792956"/>
          </a:xfrm>
          <a:prstGeom prst="rect">
            <a:avLst/>
          </a:prstGeom>
        </p:spPr>
      </p:pic>
      <p:pic>
        <p:nvPicPr>
          <p:cNvPr id="7" name="Рисунок 6">
            <a:extLst>
              <a:ext uri="{FF2B5EF4-FFF2-40B4-BE49-F238E27FC236}">
                <a16:creationId xmlns:a16="http://schemas.microsoft.com/office/drawing/2014/main" id="{5F7DD35C-3C68-4EAF-95D3-5601F9DBC1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43850"/>
            <a:ext cx="9144000" cy="1037847"/>
          </a:xfrm>
          <a:prstGeom prst="rect">
            <a:avLst/>
          </a:prstGeom>
        </p:spPr>
      </p:pic>
      <p:sp>
        <p:nvSpPr>
          <p:cNvPr id="9" name="Google Shape;611;p112">
            <a:extLst>
              <a:ext uri="{FF2B5EF4-FFF2-40B4-BE49-F238E27FC236}">
                <a16:creationId xmlns:a16="http://schemas.microsoft.com/office/drawing/2014/main" id="{3A4C4D81-7AD4-4E43-BC98-BB02423BE1CC}"/>
              </a:ext>
            </a:extLst>
          </p:cNvPr>
          <p:cNvSpPr txBox="1">
            <a:spLocks/>
          </p:cNvSpPr>
          <p:nvPr/>
        </p:nvSpPr>
        <p:spPr>
          <a:xfrm>
            <a:off x="753000" y="4645339"/>
            <a:ext cx="7638000" cy="501953"/>
          </a:xfrm>
          <a:prstGeom prst="rect">
            <a:avLst/>
          </a:prstGeom>
        </p:spPr>
        <p:txBody>
          <a:bodyPr spcFirstLastPara="1" vert="horz" wrap="square" lIns="91425" tIns="91425" rIns="91425" bIns="91425"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5000"/>
              </a:lnSpc>
              <a:spcBef>
                <a:spcPts val="0"/>
              </a:spcBef>
              <a:buClr>
                <a:schemeClr val="dk1"/>
              </a:buClr>
              <a:buSzPct val="37786"/>
            </a:pPr>
            <a:r>
              <a:rPr lang="uk-UA" sz="1350" dirty="0" smtClean="0">
                <a:solidFill>
                  <a:schemeClr val="lt1"/>
                </a:solidFill>
                <a:latin typeface="Rubik" panose="02000604000000020004" pitchFamily="2" charset="-79"/>
                <a:ea typeface="Open Sans" panose="020B0604020202020204" charset="0"/>
                <a:cs typeface="Rubik" panose="02000604000000020004" pitchFamily="2" charset="-79"/>
                <a:sym typeface="Open Sans"/>
              </a:rPr>
              <a:t>Листопад </a:t>
            </a:r>
            <a:r>
              <a:rPr lang="uk-UA" sz="1350" dirty="0">
                <a:solidFill>
                  <a:schemeClr val="lt1"/>
                </a:solidFill>
                <a:latin typeface="Rubik" panose="02000604000000020004" pitchFamily="2" charset="-79"/>
                <a:ea typeface="Open Sans" panose="020B0604020202020204" charset="0"/>
                <a:cs typeface="Rubik" panose="02000604000000020004" pitchFamily="2" charset="-79"/>
                <a:sym typeface="Open Sans"/>
              </a:rPr>
              <a:t>2025</a:t>
            </a:r>
            <a:endParaRPr lang="ru-RU" sz="1350" dirty="0">
              <a:latin typeface="Rubik" panose="02000604000000020004" pitchFamily="2" charset="-79"/>
              <a:ea typeface="Open Sans" panose="020B0604020202020204" charset="0"/>
              <a:cs typeface="Rubik" panose="02000604000000020004" pitchFamily="2" charset="-79"/>
            </a:endParaRPr>
          </a:p>
        </p:txBody>
      </p:sp>
    </p:spTree>
    <p:extLst>
      <p:ext uri="{BB962C8B-B14F-4D97-AF65-F5344CB8AC3E}">
        <p14:creationId xmlns:p14="http://schemas.microsoft.com/office/powerpoint/2010/main" val="16285931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904875" y="209290"/>
            <a:ext cx="6575290" cy="646331"/>
          </a:xfrm>
          <a:prstGeom prst="rect">
            <a:avLst/>
          </a:prstGeom>
          <a:noFill/>
        </p:spPr>
        <p:txBody>
          <a:bodyPr wrap="square" rtlCol="0">
            <a:spAutoFit/>
          </a:bodyPr>
          <a:lstStyle/>
          <a:p>
            <a:r>
              <a:rPr lang="uk-UA" sz="1800" b="1" dirty="0" smtClean="0">
                <a:solidFill>
                  <a:schemeClr val="accent1">
                    <a:lumMod val="75000"/>
                  </a:schemeClr>
                </a:solidFill>
                <a:latin typeface="Open Sans" panose="020B0604020202020204" charset="0"/>
                <a:ea typeface="Open Sans" panose="020B0604020202020204" charset="0"/>
                <a:cs typeface="Open Sans" panose="020B0604020202020204" charset="0"/>
              </a:rPr>
              <a:t>Відпустка працівникам, які усиновили дитину (дітей)</a:t>
            </a:r>
            <a:endParaRPr lang="uk-UA" i="1" dirty="0" smtClean="0">
              <a:solidFill>
                <a:schemeClr val="accent1">
                  <a:lumMod val="75000"/>
                </a:schemeClr>
              </a:solidFill>
              <a:latin typeface="Open Sans" panose="020B0604020202020204" charset="0"/>
              <a:ea typeface="Open Sans" panose="020B0604020202020204" charset="0"/>
              <a:cs typeface="Open Sans" panose="020B0604020202020204" charset="0"/>
            </a:endParaRPr>
          </a:p>
        </p:txBody>
      </p:sp>
      <p:sp>
        <p:nvSpPr>
          <p:cNvPr id="3" name="Прямоугольник 2"/>
          <p:cNvSpPr/>
          <p:nvPr/>
        </p:nvSpPr>
        <p:spPr>
          <a:xfrm>
            <a:off x="955325" y="1080508"/>
            <a:ext cx="8115300" cy="3416320"/>
          </a:xfrm>
          <a:prstGeom prst="rect">
            <a:avLst/>
          </a:prstGeom>
        </p:spPr>
        <p:txBody>
          <a:bodyPr wrap="square">
            <a:spAutoFit/>
          </a:bodyPr>
          <a:lstStyle/>
          <a:p>
            <a:r>
              <a:rPr lang="uk-UA" sz="1800" dirty="0">
                <a:solidFill>
                  <a:schemeClr val="accent1">
                    <a:lumMod val="75000"/>
                  </a:schemeClr>
                </a:solidFill>
                <a:latin typeface="Open Sans" panose="020B0604020202020204" charset="0"/>
                <a:ea typeface="Open Sans" panose="020B0604020202020204" charset="0"/>
                <a:cs typeface="Open Sans" panose="020B0604020202020204" charset="0"/>
              </a:rPr>
              <a:t>Працівникам, які усиновили дитину з числа дітей-сиріт або дітей, позбавлених батьківського піклування, надається одноразова оплачувана відпустка у зв’язку з усиновленням дитини тривалістю 56 календарних днів (70 календарних днів - при усиновленні двох і більше дітей) без урахування святкових і неробочих днів після набрання законної сили рішенням суду про усиновлення дитини. Така відпустка надається за умови, що заява про надання відпустки надійшла не пізніше трьох місяців з дня набрання законної сили рішенням суду про усиновлення дитини.</a:t>
            </a:r>
          </a:p>
          <a:p>
            <a:endParaRPr lang="uk-UA" sz="1800"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800" dirty="0">
                <a:solidFill>
                  <a:schemeClr val="accent1">
                    <a:lumMod val="75000"/>
                  </a:schemeClr>
                </a:solidFill>
                <a:latin typeface="Open Sans" panose="020B0604020202020204" charset="0"/>
                <a:ea typeface="Open Sans" panose="020B0604020202020204" charset="0"/>
                <a:cs typeface="Open Sans" panose="020B0604020202020204" charset="0"/>
              </a:rPr>
              <a:t>У разі усиновлення дитини (дітей) подружжям зазначена відпустка надається одному з подружжя на їх розсуд.</a:t>
            </a:r>
            <a:endParaRPr lang="uk-UA" sz="1800" i="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92674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904875" y="209290"/>
            <a:ext cx="6575290" cy="923330"/>
          </a:xfrm>
          <a:prstGeom prst="rect">
            <a:avLst/>
          </a:prstGeom>
          <a:noFill/>
        </p:spPr>
        <p:txBody>
          <a:bodyPr wrap="square" rtlCol="0">
            <a:spAutoFit/>
          </a:bodyPr>
          <a:lstStyle/>
          <a:p>
            <a:r>
              <a:rPr lang="uk-UA" sz="1800" b="1" dirty="0" smtClean="0">
                <a:solidFill>
                  <a:schemeClr val="accent1">
                    <a:lumMod val="75000"/>
                  </a:schemeClr>
                </a:solidFill>
                <a:latin typeface="Open Sans" panose="020B0604020202020204" charset="0"/>
                <a:ea typeface="Open Sans" panose="020B0604020202020204" charset="0"/>
                <a:cs typeface="Open Sans" panose="020B0604020202020204" charset="0"/>
              </a:rPr>
              <a:t>Додаткова відпустка працівникам, які мають дітей або повнолітню дитину з інвалідністю з дитинства підгрупи </a:t>
            </a:r>
            <a:r>
              <a:rPr lang="ru-RU" sz="1800" b="1" dirty="0" smtClean="0">
                <a:solidFill>
                  <a:schemeClr val="accent1">
                    <a:lumMod val="75000"/>
                  </a:schemeClr>
                </a:solidFill>
                <a:latin typeface="Open Sans" panose="020B0604020202020204" charset="0"/>
                <a:ea typeface="Open Sans" panose="020B0604020202020204" charset="0"/>
                <a:cs typeface="Open Sans" panose="020B0604020202020204" charset="0"/>
              </a:rPr>
              <a:t>А </a:t>
            </a:r>
            <a:r>
              <a:rPr lang="en-US" sz="1800" b="1" dirty="0">
                <a:solidFill>
                  <a:schemeClr val="accent1">
                    <a:lumMod val="75000"/>
                  </a:schemeClr>
                </a:solidFill>
                <a:latin typeface="Open Sans" panose="020B0604020202020204" charset="0"/>
                <a:ea typeface="Open Sans" panose="020B0604020202020204" charset="0"/>
                <a:cs typeface="Open Sans" panose="020B0604020202020204" charset="0"/>
              </a:rPr>
              <a:t>I </a:t>
            </a:r>
            <a:r>
              <a:rPr lang="uk-UA" sz="1800" b="1" dirty="0" smtClean="0">
                <a:solidFill>
                  <a:schemeClr val="accent1">
                    <a:lumMod val="75000"/>
                  </a:schemeClr>
                </a:solidFill>
                <a:latin typeface="Open Sans" panose="020B0604020202020204" charset="0"/>
                <a:ea typeface="Open Sans" panose="020B0604020202020204" charset="0"/>
                <a:cs typeface="Open Sans" panose="020B0604020202020204" charset="0"/>
              </a:rPr>
              <a:t>групи</a:t>
            </a:r>
            <a:endParaRPr lang="uk-UA" i="1" dirty="0" smtClean="0">
              <a:solidFill>
                <a:schemeClr val="accent1">
                  <a:lumMod val="75000"/>
                </a:schemeClr>
              </a:solidFill>
              <a:latin typeface="Open Sans" panose="020B0604020202020204" charset="0"/>
              <a:ea typeface="Open Sans" panose="020B0604020202020204" charset="0"/>
              <a:cs typeface="Open Sans" panose="020B0604020202020204" charset="0"/>
            </a:endParaRPr>
          </a:p>
        </p:txBody>
      </p:sp>
      <p:sp>
        <p:nvSpPr>
          <p:cNvPr id="3" name="Прямоугольник 2"/>
          <p:cNvSpPr/>
          <p:nvPr/>
        </p:nvSpPr>
        <p:spPr>
          <a:xfrm>
            <a:off x="904875" y="1132620"/>
            <a:ext cx="8115300" cy="3785652"/>
          </a:xfrm>
          <a:prstGeom prst="rect">
            <a:avLst/>
          </a:prstGeom>
        </p:spPr>
        <p:txBody>
          <a:bodyPr wrap="square">
            <a:spAutoFit/>
          </a:bodyPr>
          <a:lstStyle/>
          <a:p>
            <a:r>
              <a:rPr lang="uk-UA" sz="1600" dirty="0">
                <a:solidFill>
                  <a:schemeClr val="accent1">
                    <a:lumMod val="75000"/>
                  </a:schemeClr>
                </a:solidFill>
                <a:latin typeface="Open Sans" panose="020B0604020202020204" charset="0"/>
                <a:ea typeface="Open Sans" panose="020B0604020202020204" charset="0"/>
                <a:cs typeface="Open Sans" panose="020B0604020202020204" charset="0"/>
              </a:rPr>
              <a:t>Одному з батьків, який має двох або більше дітей віком до 15 років, або дитину з інвалідністю, або які усиновили дитину, матері (батьку) особи з інвалідністю з дитинства підгрупи А </a:t>
            </a:r>
            <a:r>
              <a:rPr lang="en-US" sz="1600" dirty="0">
                <a:solidFill>
                  <a:schemeClr val="accent1">
                    <a:lumMod val="75000"/>
                  </a:schemeClr>
                </a:solidFill>
                <a:latin typeface="Open Sans" panose="020B0604020202020204" charset="0"/>
                <a:ea typeface="Open Sans" panose="020B0604020202020204" charset="0"/>
                <a:cs typeface="Open Sans" panose="020B0604020202020204" charset="0"/>
              </a:rPr>
              <a:t>I </a:t>
            </a:r>
            <a:r>
              <a:rPr lang="uk-UA" sz="1600" dirty="0">
                <a:solidFill>
                  <a:schemeClr val="accent1">
                    <a:lumMod val="75000"/>
                  </a:schemeClr>
                </a:solidFill>
                <a:latin typeface="Open Sans" panose="020B0604020202020204" charset="0"/>
                <a:ea typeface="Open Sans" panose="020B0604020202020204" charset="0"/>
                <a:cs typeface="Open Sans" panose="020B0604020202020204" charset="0"/>
              </a:rPr>
              <a:t>групи, одинокій матері, батьку дитини або особи з інвалідністю з дитинства підгрупи А </a:t>
            </a:r>
            <a:r>
              <a:rPr lang="en-US" sz="1600" dirty="0">
                <a:solidFill>
                  <a:schemeClr val="accent1">
                    <a:lumMod val="75000"/>
                  </a:schemeClr>
                </a:solidFill>
                <a:latin typeface="Open Sans" panose="020B0604020202020204" charset="0"/>
                <a:ea typeface="Open Sans" panose="020B0604020202020204" charset="0"/>
                <a:cs typeface="Open Sans" panose="020B0604020202020204" charset="0"/>
              </a:rPr>
              <a:t>I </a:t>
            </a:r>
            <a:r>
              <a:rPr lang="uk-UA" sz="1600" dirty="0">
                <a:solidFill>
                  <a:schemeClr val="accent1">
                    <a:lumMod val="75000"/>
                  </a:schemeClr>
                </a:solidFill>
                <a:latin typeface="Open Sans" panose="020B0604020202020204" charset="0"/>
                <a:ea typeface="Open Sans" panose="020B0604020202020204" charset="0"/>
                <a:cs typeface="Open Sans" panose="020B0604020202020204" charset="0"/>
              </a:rPr>
              <a:t>групи, який виховує їх без матері (у тому числі у разі тривалого перебування матері в лікувальному закладі), а також особі, яка взяла під опіку дитину або особу з інвалідністю з дитинства підгрупи А </a:t>
            </a:r>
            <a:r>
              <a:rPr lang="en-US" sz="1600" dirty="0">
                <a:solidFill>
                  <a:schemeClr val="accent1">
                    <a:lumMod val="75000"/>
                  </a:schemeClr>
                </a:solidFill>
                <a:latin typeface="Open Sans" panose="020B0604020202020204" charset="0"/>
                <a:ea typeface="Open Sans" panose="020B0604020202020204" charset="0"/>
                <a:cs typeface="Open Sans" panose="020B0604020202020204" charset="0"/>
              </a:rPr>
              <a:t>I </a:t>
            </a:r>
            <a:r>
              <a:rPr lang="uk-UA" sz="1600" dirty="0">
                <a:solidFill>
                  <a:schemeClr val="accent1">
                    <a:lumMod val="75000"/>
                  </a:schemeClr>
                </a:solidFill>
                <a:latin typeface="Open Sans" panose="020B0604020202020204" charset="0"/>
                <a:ea typeface="Open Sans" panose="020B0604020202020204" charset="0"/>
                <a:cs typeface="Open Sans" panose="020B0604020202020204" charset="0"/>
              </a:rPr>
              <a:t>групи, надається щорічно додаткова оплачувана відпустка тривалістю 10 календарних днів без урахування святкових і неробочих днів </a:t>
            </a:r>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(в мирний час).</a:t>
            </a:r>
            <a:endParaRPr lang="uk-UA" sz="1600" dirty="0">
              <a:solidFill>
                <a:schemeClr val="accent1">
                  <a:lumMod val="75000"/>
                </a:schemeClr>
              </a:solidFill>
              <a:latin typeface="Open Sans" panose="020B0604020202020204" charset="0"/>
              <a:ea typeface="Open Sans" panose="020B0604020202020204" charset="0"/>
              <a:cs typeface="Open Sans" panose="020B0604020202020204" charset="0"/>
            </a:endParaRPr>
          </a:p>
          <a:p>
            <a:endParaRPr lang="uk-UA" sz="1600"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600" dirty="0">
                <a:solidFill>
                  <a:schemeClr val="accent1">
                    <a:lumMod val="75000"/>
                  </a:schemeClr>
                </a:solidFill>
                <a:latin typeface="Open Sans" panose="020B0604020202020204" charset="0"/>
                <a:ea typeface="Open Sans" panose="020B0604020202020204" charset="0"/>
                <a:cs typeface="Open Sans" panose="020B0604020202020204" charset="0"/>
              </a:rPr>
              <a:t>За наявності декількох підстав для надання цієї відпустки її загальна тривалість не може перевищувати 17 календарних днів.</a:t>
            </a:r>
          </a:p>
          <a:p>
            <a:endParaRPr lang="uk-UA" sz="1600"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600" dirty="0">
                <a:solidFill>
                  <a:schemeClr val="accent1">
                    <a:lumMod val="75000"/>
                  </a:schemeClr>
                </a:solidFill>
                <a:latin typeface="Open Sans" panose="020B0604020202020204" charset="0"/>
                <a:ea typeface="Open Sans" panose="020B0604020202020204" charset="0"/>
                <a:cs typeface="Open Sans" panose="020B0604020202020204" charset="0"/>
              </a:rPr>
              <a:t>Зазначена </a:t>
            </a:r>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відпустка </a:t>
            </a:r>
            <a:r>
              <a:rPr lang="uk-UA" sz="1600" dirty="0">
                <a:solidFill>
                  <a:schemeClr val="accent1">
                    <a:lumMod val="75000"/>
                  </a:schemeClr>
                </a:solidFill>
                <a:latin typeface="Open Sans" panose="020B0604020202020204" charset="0"/>
                <a:ea typeface="Open Sans" panose="020B0604020202020204" charset="0"/>
                <a:cs typeface="Open Sans" panose="020B0604020202020204" charset="0"/>
              </a:rPr>
              <a:t>надається понад щорічні </a:t>
            </a:r>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відпустки і </a:t>
            </a:r>
            <a:r>
              <a:rPr lang="uk-UA" sz="1600" dirty="0">
                <a:solidFill>
                  <a:schemeClr val="accent1">
                    <a:lumMod val="75000"/>
                  </a:schemeClr>
                </a:solidFill>
                <a:latin typeface="Open Sans" panose="020B0604020202020204" charset="0"/>
                <a:ea typeface="Open Sans" panose="020B0604020202020204" charset="0"/>
                <a:cs typeface="Open Sans" panose="020B0604020202020204" charset="0"/>
              </a:rPr>
              <a:t>переноситься на інший період або продовжується у порядку, </a:t>
            </a:r>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передбаченому для щорічних відпусток.</a:t>
            </a:r>
            <a:endParaRPr lang="uk-UA" sz="1600" i="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94414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841813" y="228208"/>
            <a:ext cx="6575290" cy="369332"/>
          </a:xfrm>
          <a:prstGeom prst="rect">
            <a:avLst/>
          </a:prstGeom>
          <a:noFill/>
        </p:spPr>
        <p:txBody>
          <a:bodyPr wrap="square" rtlCol="0">
            <a:spAutoFit/>
          </a:bodyPr>
          <a:lstStyle/>
          <a:p>
            <a:r>
              <a:rPr lang="ru-RU" sz="1800" b="1" dirty="0">
                <a:solidFill>
                  <a:schemeClr val="accent1">
                    <a:lumMod val="75000"/>
                  </a:schemeClr>
                </a:solidFill>
                <a:latin typeface="Open Sans" panose="020B0604020202020204" charset="0"/>
                <a:ea typeface="Open Sans" panose="020B0604020202020204" charset="0"/>
                <a:cs typeface="Open Sans" panose="020B0604020202020204" charset="0"/>
              </a:rPr>
              <a:t>Перерви для </a:t>
            </a:r>
            <a:r>
              <a:rPr lang="uk-UA" sz="1800" b="1" dirty="0" smtClean="0">
                <a:solidFill>
                  <a:schemeClr val="accent1">
                    <a:lumMod val="75000"/>
                  </a:schemeClr>
                </a:solidFill>
                <a:latin typeface="Open Sans" panose="020B0604020202020204" charset="0"/>
                <a:ea typeface="Open Sans" panose="020B0604020202020204" charset="0"/>
                <a:cs typeface="Open Sans" panose="020B0604020202020204" charset="0"/>
              </a:rPr>
              <a:t>годування дитини</a:t>
            </a:r>
            <a:endParaRPr lang="uk-UA" i="1" dirty="0" smtClean="0">
              <a:solidFill>
                <a:schemeClr val="accent1">
                  <a:lumMod val="75000"/>
                </a:schemeClr>
              </a:solidFill>
              <a:latin typeface="Open Sans" panose="020B0604020202020204" charset="0"/>
              <a:ea typeface="Open Sans" panose="020B0604020202020204" charset="0"/>
              <a:cs typeface="Open Sans" panose="020B0604020202020204" charset="0"/>
            </a:endParaRPr>
          </a:p>
        </p:txBody>
      </p:sp>
      <p:sp>
        <p:nvSpPr>
          <p:cNvPr id="3" name="Прямоугольник 2"/>
          <p:cNvSpPr/>
          <p:nvPr/>
        </p:nvSpPr>
        <p:spPr>
          <a:xfrm>
            <a:off x="841813" y="941772"/>
            <a:ext cx="8115300" cy="3554819"/>
          </a:xfrm>
          <a:prstGeom prst="rect">
            <a:avLst/>
          </a:prstGeom>
        </p:spPr>
        <p:txBody>
          <a:bodyPr wrap="square">
            <a:spAutoFit/>
          </a:bodyPr>
          <a:lstStyle/>
          <a:p>
            <a:r>
              <a:rPr lang="uk-UA" sz="1500" dirty="0">
                <a:solidFill>
                  <a:schemeClr val="accent1">
                    <a:lumMod val="75000"/>
                  </a:schemeClr>
                </a:solidFill>
                <a:latin typeface="Open Sans" panose="020B0604020202020204" charset="0"/>
                <a:ea typeface="Open Sans" panose="020B0604020202020204" charset="0"/>
                <a:cs typeface="Open Sans" panose="020B0604020202020204" charset="0"/>
              </a:rPr>
              <a:t>Жінкам, що мають дітей віком до півтора року, надаються, крім загальної перерви для відпочинку і харчування, додаткові перерви для годування дитини.</a:t>
            </a:r>
          </a:p>
          <a:p>
            <a:endParaRPr lang="uk-UA" sz="1500"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500" dirty="0">
                <a:solidFill>
                  <a:schemeClr val="accent1">
                    <a:lumMod val="75000"/>
                  </a:schemeClr>
                </a:solidFill>
                <a:latin typeface="Open Sans" panose="020B0604020202020204" charset="0"/>
                <a:ea typeface="Open Sans" panose="020B0604020202020204" charset="0"/>
                <a:cs typeface="Open Sans" panose="020B0604020202020204" charset="0"/>
              </a:rPr>
              <a:t>Ці перерви надаються </a:t>
            </a:r>
            <a:r>
              <a:rPr lang="uk-UA" sz="1500" b="1" dirty="0">
                <a:solidFill>
                  <a:schemeClr val="accent1">
                    <a:lumMod val="75000"/>
                  </a:schemeClr>
                </a:solidFill>
                <a:latin typeface="Open Sans" panose="020B0604020202020204" charset="0"/>
                <a:ea typeface="Open Sans" panose="020B0604020202020204" charset="0"/>
                <a:cs typeface="Open Sans" panose="020B0604020202020204" charset="0"/>
              </a:rPr>
              <a:t>не рідше ніж через три години </a:t>
            </a:r>
            <a:r>
              <a:rPr lang="uk-UA" sz="1500" dirty="0">
                <a:solidFill>
                  <a:schemeClr val="accent1">
                    <a:lumMod val="75000"/>
                  </a:schemeClr>
                </a:solidFill>
                <a:latin typeface="Open Sans" panose="020B0604020202020204" charset="0"/>
                <a:ea typeface="Open Sans" panose="020B0604020202020204" charset="0"/>
                <a:cs typeface="Open Sans" panose="020B0604020202020204" charset="0"/>
              </a:rPr>
              <a:t>тривалістю не менше </a:t>
            </a:r>
            <a:r>
              <a:rPr lang="uk-UA" sz="1500" b="1" dirty="0">
                <a:solidFill>
                  <a:schemeClr val="accent1">
                    <a:lumMod val="75000"/>
                  </a:schemeClr>
                </a:solidFill>
                <a:latin typeface="Open Sans" panose="020B0604020202020204" charset="0"/>
                <a:ea typeface="Open Sans" panose="020B0604020202020204" charset="0"/>
                <a:cs typeface="Open Sans" panose="020B0604020202020204" charset="0"/>
              </a:rPr>
              <a:t>тридцяти хвилин кожна</a:t>
            </a:r>
            <a:r>
              <a:rPr lang="uk-UA" sz="1500" dirty="0">
                <a:solidFill>
                  <a:schemeClr val="accent1">
                    <a:lumMod val="75000"/>
                  </a:schemeClr>
                </a:solidFill>
                <a:latin typeface="Open Sans" panose="020B0604020202020204" charset="0"/>
                <a:ea typeface="Open Sans" panose="020B0604020202020204" charset="0"/>
                <a:cs typeface="Open Sans" panose="020B0604020202020204" charset="0"/>
              </a:rPr>
              <a:t>.</a:t>
            </a:r>
          </a:p>
          <a:p>
            <a:endParaRPr lang="uk-UA" sz="1500"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500" dirty="0">
                <a:solidFill>
                  <a:schemeClr val="accent1">
                    <a:lumMod val="75000"/>
                  </a:schemeClr>
                </a:solidFill>
                <a:latin typeface="Open Sans" panose="020B0604020202020204" charset="0"/>
                <a:ea typeface="Open Sans" panose="020B0604020202020204" charset="0"/>
                <a:cs typeface="Open Sans" panose="020B0604020202020204" charset="0"/>
              </a:rPr>
              <a:t>При наявності двох і більше грудних дітей тривалість перерви встановлюється не менше години.</a:t>
            </a:r>
          </a:p>
          <a:p>
            <a:endParaRPr lang="uk-UA" sz="1500"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500" dirty="0">
                <a:solidFill>
                  <a:schemeClr val="accent1">
                    <a:lumMod val="75000"/>
                  </a:schemeClr>
                </a:solidFill>
                <a:latin typeface="Open Sans" panose="020B0604020202020204" charset="0"/>
                <a:ea typeface="Open Sans" panose="020B0604020202020204" charset="0"/>
                <a:cs typeface="Open Sans" panose="020B0604020202020204" charset="0"/>
              </a:rPr>
              <a:t>Строки і порядок надання перерв установлюються роботодавцем за погодженням з виборним органом первинної профспілкової організації (профспілковим представником) підприємства, установи, організації і з врахуванням бажання матері.</a:t>
            </a:r>
          </a:p>
          <a:p>
            <a:endParaRPr lang="uk-UA" sz="1500"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500" dirty="0">
                <a:solidFill>
                  <a:schemeClr val="accent1">
                    <a:lumMod val="75000"/>
                  </a:schemeClr>
                </a:solidFill>
                <a:latin typeface="Open Sans" panose="020B0604020202020204" charset="0"/>
                <a:ea typeface="Open Sans" panose="020B0604020202020204" charset="0"/>
                <a:cs typeface="Open Sans" panose="020B0604020202020204" charset="0"/>
              </a:rPr>
              <a:t>Перерви для годування дитини включаються в робочий час і </a:t>
            </a:r>
            <a:r>
              <a:rPr lang="uk-UA" sz="1500" b="1" dirty="0">
                <a:solidFill>
                  <a:schemeClr val="accent1">
                    <a:lumMod val="75000"/>
                  </a:schemeClr>
                </a:solidFill>
                <a:latin typeface="Open Sans" panose="020B0604020202020204" charset="0"/>
                <a:ea typeface="Open Sans" panose="020B0604020202020204" charset="0"/>
                <a:cs typeface="Open Sans" panose="020B0604020202020204" charset="0"/>
              </a:rPr>
              <a:t>оплачуються за середнім заробітком</a:t>
            </a:r>
            <a:r>
              <a:rPr lang="uk-UA" sz="1500" dirty="0" smtClean="0">
                <a:solidFill>
                  <a:schemeClr val="accent1">
                    <a:lumMod val="75000"/>
                  </a:schemeClr>
                </a:solidFill>
                <a:latin typeface="Open Sans" panose="020B0604020202020204" charset="0"/>
                <a:ea typeface="Open Sans" panose="020B0604020202020204" charset="0"/>
                <a:cs typeface="Open Sans" panose="020B0604020202020204" charset="0"/>
              </a:rPr>
              <a:t>.</a:t>
            </a:r>
            <a:endParaRPr lang="uk-UA" sz="1500" i="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98332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904875" y="209290"/>
            <a:ext cx="6575290" cy="646331"/>
          </a:xfrm>
          <a:prstGeom prst="rect">
            <a:avLst/>
          </a:prstGeom>
          <a:noFill/>
        </p:spPr>
        <p:txBody>
          <a:bodyPr wrap="square" rtlCol="0">
            <a:spAutoFit/>
          </a:bodyPr>
          <a:lstStyle/>
          <a:p>
            <a:r>
              <a:rPr lang="uk-UA" sz="1800" b="1" dirty="0" smtClean="0">
                <a:solidFill>
                  <a:schemeClr val="accent1">
                    <a:lumMod val="75000"/>
                  </a:schemeClr>
                </a:solidFill>
                <a:latin typeface="Open Sans" panose="020B0604020202020204" charset="0"/>
                <a:ea typeface="Open Sans" panose="020B0604020202020204" charset="0"/>
                <a:cs typeface="Open Sans" panose="020B0604020202020204" charset="0"/>
              </a:rPr>
              <a:t>Гарантії при прийнятті на роботу і заборона звільнення вагітних жінок і жінок, які мають дітей</a:t>
            </a:r>
            <a:endParaRPr lang="uk-UA" i="1" dirty="0" smtClean="0">
              <a:solidFill>
                <a:schemeClr val="accent1">
                  <a:lumMod val="75000"/>
                </a:schemeClr>
              </a:solidFill>
              <a:latin typeface="Open Sans" panose="020B0604020202020204" charset="0"/>
              <a:ea typeface="Open Sans" panose="020B0604020202020204" charset="0"/>
              <a:cs typeface="Open Sans" panose="020B0604020202020204" charset="0"/>
            </a:endParaRPr>
          </a:p>
        </p:txBody>
      </p:sp>
      <p:sp>
        <p:nvSpPr>
          <p:cNvPr id="3" name="Прямоугольник 2"/>
          <p:cNvSpPr/>
          <p:nvPr/>
        </p:nvSpPr>
        <p:spPr>
          <a:xfrm>
            <a:off x="904875" y="978164"/>
            <a:ext cx="8115300" cy="3831818"/>
          </a:xfrm>
          <a:prstGeom prst="rect">
            <a:avLst/>
          </a:prstGeom>
        </p:spPr>
        <p:txBody>
          <a:bodyPr wrap="square">
            <a:spAutoFit/>
          </a:bodyPr>
          <a:lstStyle/>
          <a:p>
            <a:r>
              <a:rPr lang="uk-UA" b="1" dirty="0">
                <a:solidFill>
                  <a:schemeClr val="accent1">
                    <a:lumMod val="75000"/>
                  </a:schemeClr>
                </a:solidFill>
                <a:latin typeface="Open Sans" panose="020B0604020202020204" charset="0"/>
                <a:ea typeface="Open Sans" panose="020B0604020202020204" charset="0"/>
                <a:cs typeface="Open Sans" panose="020B0604020202020204" charset="0"/>
              </a:rPr>
              <a:t>Забороняється відмовляти жінкам у прийнятті на роботу </a:t>
            </a:r>
            <a:r>
              <a:rPr lang="uk-UA" dirty="0">
                <a:solidFill>
                  <a:schemeClr val="accent1">
                    <a:lumMod val="75000"/>
                  </a:schemeClr>
                </a:solidFill>
                <a:latin typeface="Open Sans" panose="020B0604020202020204" charset="0"/>
                <a:ea typeface="Open Sans" panose="020B0604020202020204" charset="0"/>
                <a:cs typeface="Open Sans" panose="020B0604020202020204" charset="0"/>
              </a:rPr>
              <a:t>і знижувати їм заробітну плату з мотивів, пов'язаних з вагітністю або наявністю дітей віком до трьох років, а одиноким матерям - за наявністю дитини віком до чотирнадцяти років або дитини з інвалідністю.</a:t>
            </a:r>
          </a:p>
          <a:p>
            <a:endParaRPr lang="uk-UA"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dirty="0">
                <a:solidFill>
                  <a:schemeClr val="accent1">
                    <a:lumMod val="75000"/>
                  </a:schemeClr>
                </a:solidFill>
                <a:latin typeface="Open Sans" panose="020B0604020202020204" charset="0"/>
                <a:ea typeface="Open Sans" panose="020B0604020202020204" charset="0"/>
                <a:cs typeface="Open Sans" panose="020B0604020202020204" charset="0"/>
              </a:rPr>
              <a:t>У разі відмови у прийнятті на роботу жінок зазначених категорій роботодавець зобов’язаний повідомити їм причину відмови в письмовій формі. Відмову у прийнятті на роботу може бути </a:t>
            </a:r>
            <a:r>
              <a:rPr lang="uk-UA" b="1" dirty="0">
                <a:solidFill>
                  <a:schemeClr val="accent1">
                    <a:lumMod val="75000"/>
                  </a:schemeClr>
                </a:solidFill>
                <a:latin typeface="Open Sans" panose="020B0604020202020204" charset="0"/>
                <a:ea typeface="Open Sans" panose="020B0604020202020204" charset="0"/>
                <a:cs typeface="Open Sans" panose="020B0604020202020204" charset="0"/>
              </a:rPr>
              <a:t>оскаржено в судовому порядку</a:t>
            </a:r>
            <a:r>
              <a:rPr lang="uk-UA" dirty="0">
                <a:solidFill>
                  <a:schemeClr val="accent1">
                    <a:lumMod val="75000"/>
                  </a:schemeClr>
                </a:solidFill>
                <a:latin typeface="Open Sans" panose="020B0604020202020204" charset="0"/>
                <a:ea typeface="Open Sans" panose="020B0604020202020204" charset="0"/>
                <a:cs typeface="Open Sans" panose="020B0604020202020204" charset="0"/>
              </a:rPr>
              <a:t>.</a:t>
            </a:r>
          </a:p>
          <a:p>
            <a:endParaRPr lang="uk-UA"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dirty="0">
                <a:solidFill>
                  <a:schemeClr val="accent1">
                    <a:lumMod val="75000"/>
                  </a:schemeClr>
                </a:solidFill>
                <a:latin typeface="Open Sans" panose="020B0604020202020204" charset="0"/>
                <a:ea typeface="Open Sans" panose="020B0604020202020204" charset="0"/>
                <a:cs typeface="Open Sans" panose="020B0604020202020204" charset="0"/>
              </a:rPr>
              <a:t>Звільнення вагітних жінок і жінок, які мають дітей віком до трьох </a:t>
            </a:r>
            <a:r>
              <a:rPr lang="uk-UA" dirty="0" smtClean="0">
                <a:solidFill>
                  <a:schemeClr val="accent1">
                    <a:lumMod val="75000"/>
                  </a:schemeClr>
                </a:solidFill>
                <a:latin typeface="Open Sans" panose="020B0604020202020204" charset="0"/>
                <a:ea typeface="Open Sans" panose="020B0604020202020204" charset="0"/>
                <a:cs typeface="Open Sans" panose="020B0604020202020204" charset="0"/>
              </a:rPr>
              <a:t>років, </a:t>
            </a:r>
            <a:r>
              <a:rPr lang="uk-UA" dirty="0">
                <a:solidFill>
                  <a:schemeClr val="accent1">
                    <a:lumMod val="75000"/>
                  </a:schemeClr>
                </a:solidFill>
                <a:latin typeface="Open Sans" panose="020B0604020202020204" charset="0"/>
                <a:ea typeface="Open Sans" panose="020B0604020202020204" charset="0"/>
                <a:cs typeface="Open Sans" panose="020B0604020202020204" charset="0"/>
              </a:rPr>
              <a:t>одиноких матерів при наявності дитини віком до чотирнадцяти років або дитини з інвалідністю </a:t>
            </a:r>
            <a:r>
              <a:rPr lang="uk-UA" b="1" dirty="0">
                <a:solidFill>
                  <a:schemeClr val="accent1">
                    <a:lumMod val="75000"/>
                  </a:schemeClr>
                </a:solidFill>
                <a:latin typeface="Open Sans" panose="020B0604020202020204" charset="0"/>
                <a:ea typeface="Open Sans" panose="020B0604020202020204" charset="0"/>
                <a:cs typeface="Open Sans" panose="020B0604020202020204" charset="0"/>
              </a:rPr>
              <a:t>з ініціативи роботодавця не допускається</a:t>
            </a:r>
            <a:r>
              <a:rPr lang="uk-UA" dirty="0">
                <a:solidFill>
                  <a:schemeClr val="accent1">
                    <a:lumMod val="75000"/>
                  </a:schemeClr>
                </a:solidFill>
                <a:latin typeface="Open Sans" panose="020B0604020202020204" charset="0"/>
                <a:ea typeface="Open Sans" panose="020B0604020202020204" charset="0"/>
                <a:cs typeface="Open Sans" panose="020B0604020202020204" charset="0"/>
              </a:rPr>
              <a:t>, крім випадків повної ліквідації підприємства, установи, організації, коли допускається звільнення з обов'язковим працевлаштуванням. Обов'язкове працевлаштування зазначених жінок здійснюється також у випадках їх звільнення </a:t>
            </a:r>
            <a:r>
              <a:rPr lang="uk-UA" b="1" dirty="0">
                <a:solidFill>
                  <a:schemeClr val="accent1">
                    <a:lumMod val="75000"/>
                  </a:schemeClr>
                </a:solidFill>
                <a:latin typeface="Open Sans" panose="020B0604020202020204" charset="0"/>
                <a:ea typeface="Open Sans" panose="020B0604020202020204" charset="0"/>
                <a:cs typeface="Open Sans" panose="020B0604020202020204" charset="0"/>
              </a:rPr>
              <a:t>після закінчення строкового трудового договору</a:t>
            </a:r>
            <a:r>
              <a:rPr lang="uk-UA" dirty="0">
                <a:solidFill>
                  <a:schemeClr val="accent1">
                    <a:lumMod val="75000"/>
                  </a:schemeClr>
                </a:solidFill>
                <a:latin typeface="Open Sans" panose="020B0604020202020204" charset="0"/>
                <a:ea typeface="Open Sans" panose="020B0604020202020204" charset="0"/>
                <a:cs typeface="Open Sans" panose="020B0604020202020204" charset="0"/>
              </a:rPr>
              <a:t>. На період працевлаштування за ними зберігається середня заробітна плата, але не більше трьох місяців з дня закінчення строкового трудового договору.</a:t>
            </a:r>
            <a:endParaRPr lang="uk-UA" i="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82817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904875" y="209290"/>
            <a:ext cx="6575290" cy="646331"/>
          </a:xfrm>
          <a:prstGeom prst="rect">
            <a:avLst/>
          </a:prstGeom>
          <a:noFill/>
        </p:spPr>
        <p:txBody>
          <a:bodyPr wrap="square" rtlCol="0">
            <a:spAutoFit/>
          </a:bodyPr>
          <a:lstStyle/>
          <a:p>
            <a:r>
              <a:rPr lang="uk-UA" sz="1800" b="1" dirty="0" smtClean="0">
                <a:solidFill>
                  <a:schemeClr val="accent1">
                    <a:lumMod val="75000"/>
                  </a:schemeClr>
                </a:solidFill>
                <a:latin typeface="Open Sans" panose="020B0604020202020204" charset="0"/>
                <a:ea typeface="Open Sans" panose="020B0604020202020204" charset="0"/>
                <a:cs typeface="Open Sans" panose="020B0604020202020204" charset="0"/>
              </a:rPr>
              <a:t>Додаткові гарантії для вагітних жінок і жінок, які мають дітей</a:t>
            </a:r>
            <a:endParaRPr lang="uk-UA" i="1" dirty="0" smtClean="0">
              <a:solidFill>
                <a:schemeClr val="accent1">
                  <a:lumMod val="75000"/>
                </a:schemeClr>
              </a:solidFill>
              <a:latin typeface="Open Sans" panose="020B0604020202020204" charset="0"/>
              <a:ea typeface="Open Sans" panose="020B0604020202020204" charset="0"/>
              <a:cs typeface="Open Sans" panose="020B0604020202020204" charset="0"/>
            </a:endParaRPr>
          </a:p>
        </p:txBody>
      </p:sp>
      <p:sp>
        <p:nvSpPr>
          <p:cNvPr id="3" name="Прямоугольник 2"/>
          <p:cNvSpPr/>
          <p:nvPr/>
        </p:nvSpPr>
        <p:spPr>
          <a:xfrm>
            <a:off x="904875" y="1053839"/>
            <a:ext cx="7949039" cy="3293209"/>
          </a:xfrm>
          <a:prstGeom prst="rect">
            <a:avLst/>
          </a:prstGeom>
        </p:spPr>
        <p:txBody>
          <a:bodyPr wrap="square">
            <a:spAutoFit/>
          </a:bodyPr>
          <a:lstStyle/>
          <a:p>
            <a:r>
              <a:rPr lang="uk-UA" sz="1600" dirty="0">
                <a:solidFill>
                  <a:schemeClr val="accent1">
                    <a:lumMod val="75000"/>
                  </a:schemeClr>
                </a:solidFill>
                <a:latin typeface="Open Sans" panose="020B0604020202020204" charset="0"/>
                <a:ea typeface="Open Sans" panose="020B0604020202020204" charset="0"/>
                <a:cs typeface="Open Sans" panose="020B0604020202020204" charset="0"/>
              </a:rPr>
              <a:t>Роботодавець повинен у разі необхідності видавати вагітним жінкам і жінкам, які мають дітей віком до чотирнадцяти років або дітей з інвалідністю, путівки до санаторіїв та будинків відпочинку безкоштовно або на пільгових умовах, а також подавати їм матеріальну допомогу</a:t>
            </a:r>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a:t>
            </a:r>
          </a:p>
          <a:p>
            <a:endParaRPr lang="uk-UA" sz="1600"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600" dirty="0">
                <a:solidFill>
                  <a:schemeClr val="accent1">
                    <a:lumMod val="75000"/>
                  </a:schemeClr>
                </a:solidFill>
                <a:latin typeface="Open Sans" panose="020B0604020202020204" charset="0"/>
                <a:ea typeface="Open Sans" panose="020B0604020202020204" charset="0"/>
                <a:cs typeface="Open Sans" panose="020B0604020202020204" charset="0"/>
              </a:rPr>
              <a:t>На підприємствах і в організаціях з широким застосуванням жіночої праці організовуються дитячі ясла, дитячі садки, кімнати для годування грудних дітей, а також кімнати особистої гігієни жінок</a:t>
            </a:r>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a:t>
            </a:r>
          </a:p>
          <a:p>
            <a:endParaRPr lang="uk-UA" sz="1600"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Гарантії поширюються також на батьків, які виховують дітей без матері (в тому числі в разі тривалого перебування матері в лікувальному закладі), а також на опікунів (піклувальників), одного з прийомних батьків, одного з батьків-вихователів.</a:t>
            </a:r>
            <a:endParaRPr lang="uk-UA" sz="1600" dirty="0">
              <a:solidFill>
                <a:schemeClr val="accent1">
                  <a:lumMod val="75000"/>
                </a:schemeClr>
              </a:solidFill>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3390705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904875" y="209290"/>
            <a:ext cx="6575290" cy="646331"/>
          </a:xfrm>
          <a:prstGeom prst="rect">
            <a:avLst/>
          </a:prstGeom>
          <a:noFill/>
        </p:spPr>
        <p:txBody>
          <a:bodyPr wrap="square" rtlCol="0">
            <a:spAutoFit/>
          </a:bodyPr>
          <a:lstStyle/>
          <a:p>
            <a:r>
              <a:rPr lang="uk-UA" sz="1800" b="1" dirty="0" smtClean="0">
                <a:solidFill>
                  <a:schemeClr val="accent1">
                    <a:lumMod val="75000"/>
                  </a:schemeClr>
                </a:solidFill>
                <a:latin typeface="Open Sans" panose="020B0604020202020204" charset="0"/>
                <a:ea typeface="Open Sans" panose="020B0604020202020204" charset="0"/>
                <a:cs typeface="Open Sans" panose="020B0604020202020204" charset="0"/>
              </a:rPr>
              <a:t>Створення умов для поєднання сімейних і </a:t>
            </a:r>
          </a:p>
          <a:p>
            <a:r>
              <a:rPr lang="uk-UA" sz="1800" b="1" dirty="0" smtClean="0">
                <a:solidFill>
                  <a:schemeClr val="accent1">
                    <a:lumMod val="75000"/>
                  </a:schemeClr>
                </a:solidFill>
                <a:latin typeface="Open Sans" panose="020B0604020202020204" charset="0"/>
                <a:ea typeface="Open Sans" panose="020B0604020202020204" charset="0"/>
                <a:cs typeface="Open Sans" panose="020B0604020202020204" charset="0"/>
              </a:rPr>
              <a:t>трудових обов’язків</a:t>
            </a:r>
            <a:endParaRPr lang="uk-UA" i="1" dirty="0" smtClean="0">
              <a:solidFill>
                <a:schemeClr val="accent1">
                  <a:lumMod val="75000"/>
                </a:schemeClr>
              </a:solidFill>
              <a:latin typeface="Open Sans" panose="020B0604020202020204" charset="0"/>
              <a:ea typeface="Open Sans" panose="020B0604020202020204" charset="0"/>
              <a:cs typeface="Open Sans" panose="020B0604020202020204" charset="0"/>
            </a:endParaRPr>
          </a:p>
        </p:txBody>
      </p:sp>
      <p:sp>
        <p:nvSpPr>
          <p:cNvPr id="3" name="Прямоугольник 2"/>
          <p:cNvSpPr/>
          <p:nvPr/>
        </p:nvSpPr>
        <p:spPr>
          <a:xfrm>
            <a:off x="5054359" y="1211495"/>
            <a:ext cx="3301365" cy="3293209"/>
          </a:xfrm>
          <a:prstGeom prst="rect">
            <a:avLst/>
          </a:prstGeom>
        </p:spPr>
        <p:txBody>
          <a:bodyPr wrap="square">
            <a:spAutoFit/>
          </a:bodyPr>
          <a:lstStyle/>
          <a:p>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Запровадження: </a:t>
            </a:r>
          </a:p>
          <a:p>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 Гнучкого режиму робочого часу;</a:t>
            </a:r>
          </a:p>
          <a:p>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 Неповного робочого часу (скороченого робочого часу);</a:t>
            </a:r>
          </a:p>
          <a:p>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 Дистанційної (надомної) роботи;</a:t>
            </a:r>
          </a:p>
          <a:p>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 Додаткових перерв в роботі (із збереженням або без збереження заробітної плати);</a:t>
            </a:r>
          </a:p>
          <a:p>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 Інших пільг і гарантій (у колективному договорі)</a:t>
            </a:r>
          </a:p>
          <a:p>
            <a:endParaRPr lang="uk-UA" sz="1600" dirty="0">
              <a:solidFill>
                <a:schemeClr val="accent1">
                  <a:lumMod val="75000"/>
                </a:schemeClr>
              </a:solidFill>
              <a:latin typeface="Open Sans" panose="020B0604020202020204" charset="0"/>
              <a:ea typeface="Open Sans" panose="020B0604020202020204" charset="0"/>
              <a:cs typeface="Open Sans" panose="020B0604020202020204" charset="0"/>
            </a:endParaRPr>
          </a:p>
        </p:txBody>
      </p:sp>
      <p:pic>
        <p:nvPicPr>
          <p:cNvPr id="4" name="Рисунок 3"/>
          <p:cNvPicPr>
            <a:picLocks noChangeAspect="1"/>
          </p:cNvPicPr>
          <p:nvPr/>
        </p:nvPicPr>
        <p:blipFill>
          <a:blip r:embed="rId3"/>
          <a:stretch>
            <a:fillRect/>
          </a:stretch>
        </p:blipFill>
        <p:spPr>
          <a:xfrm>
            <a:off x="991596" y="1090105"/>
            <a:ext cx="3454700" cy="3535987"/>
          </a:xfrm>
          <a:prstGeom prst="rect">
            <a:avLst/>
          </a:prstGeom>
        </p:spPr>
      </p:pic>
    </p:spTree>
    <p:extLst>
      <p:ext uri="{BB962C8B-B14F-4D97-AF65-F5344CB8AC3E}">
        <p14:creationId xmlns:p14="http://schemas.microsoft.com/office/powerpoint/2010/main" val="23235393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DAE97A9-B6E9-4C55-9CE7-46140F5A4B0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rot="5400000">
            <a:off x="-2159844" y="2253934"/>
            <a:ext cx="5081586" cy="654683"/>
          </a:xfrm>
          <a:prstGeom prst="rect">
            <a:avLst/>
          </a:prstGeom>
        </p:spPr>
      </p:pic>
      <p:pic>
        <p:nvPicPr>
          <p:cNvPr id="5" name="Рисунок 4">
            <a:extLst>
              <a:ext uri="{FF2B5EF4-FFF2-40B4-BE49-F238E27FC236}">
                <a16:creationId xmlns:a16="http://schemas.microsoft.com/office/drawing/2014/main" id="{7334B0CF-C51B-47B3-BBD0-D4B8BAB10C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04871" y="-137571"/>
            <a:ext cx="2146667" cy="1124209"/>
          </a:xfrm>
          <a:prstGeom prst="rect">
            <a:avLst/>
          </a:prstGeom>
        </p:spPr>
      </p:pic>
      <p:grpSp>
        <p:nvGrpSpPr>
          <p:cNvPr id="6" name="Группа 5">
            <a:extLst>
              <a:ext uri="{FF2B5EF4-FFF2-40B4-BE49-F238E27FC236}">
                <a16:creationId xmlns:a16="http://schemas.microsoft.com/office/drawing/2014/main" id="{37A034B2-CAC5-48AF-8ED8-48DE8F559D9B}"/>
              </a:ext>
            </a:extLst>
          </p:cNvPr>
          <p:cNvGrpSpPr/>
          <p:nvPr/>
        </p:nvGrpSpPr>
        <p:grpSpPr>
          <a:xfrm>
            <a:off x="7752600" y="4542453"/>
            <a:ext cx="1191600" cy="628381"/>
            <a:chOff x="10389600" y="6161601"/>
            <a:chExt cx="1588800" cy="837842"/>
          </a:xfrm>
        </p:grpSpPr>
        <p:sp>
          <p:nvSpPr>
            <p:cNvPr id="7" name="TextBox 6">
              <a:extLst>
                <a:ext uri="{FF2B5EF4-FFF2-40B4-BE49-F238E27FC236}">
                  <a16:creationId xmlns:a16="http://schemas.microsoft.com/office/drawing/2014/main" id="{C34FFC07-A60C-4CFA-ACCD-8A2127709881}"/>
                </a:ext>
              </a:extLst>
            </p:cNvPr>
            <p:cNvSpPr txBox="1"/>
            <p:nvPr/>
          </p:nvSpPr>
          <p:spPr>
            <a:xfrm>
              <a:off x="10393191" y="6161601"/>
              <a:ext cx="1243211" cy="492443"/>
            </a:xfrm>
            <a:prstGeom prst="rect">
              <a:avLst/>
            </a:prstGeom>
            <a:noFill/>
          </p:spPr>
          <p:txBody>
            <a:bodyPr wrap="square" rtlCol="0">
              <a:spAutoFit/>
            </a:bodyPr>
            <a:lstStyle/>
            <a:p>
              <a:r>
                <a:rPr lang="en-US" sz="900" u="sng" dirty="0">
                  <a:solidFill>
                    <a:srgbClr val="4778AE"/>
                  </a:solidFill>
                </a:rPr>
                <a:t>www.dsp.gov.ua</a:t>
              </a:r>
              <a:endParaRPr lang="LID4096" sz="900" u="sng" dirty="0">
                <a:solidFill>
                  <a:srgbClr val="4778AE"/>
                </a:solidFill>
              </a:endParaRPr>
            </a:p>
          </p:txBody>
        </p:sp>
        <p:sp>
          <p:nvSpPr>
            <p:cNvPr id="8" name="TextBox 7">
              <a:extLst>
                <a:ext uri="{FF2B5EF4-FFF2-40B4-BE49-F238E27FC236}">
                  <a16:creationId xmlns:a16="http://schemas.microsoft.com/office/drawing/2014/main" id="{790A1008-9038-48CF-B6D6-42C72C7DC681}"/>
                </a:ext>
              </a:extLst>
            </p:cNvPr>
            <p:cNvSpPr txBox="1"/>
            <p:nvPr/>
          </p:nvSpPr>
          <p:spPr>
            <a:xfrm>
              <a:off x="10389600" y="6507000"/>
              <a:ext cx="1315200" cy="492443"/>
            </a:xfrm>
            <a:prstGeom prst="rect">
              <a:avLst/>
            </a:prstGeom>
            <a:noFill/>
          </p:spPr>
          <p:txBody>
            <a:bodyPr wrap="square" rtlCol="0">
              <a:spAutoFit/>
            </a:bodyPr>
            <a:lstStyle/>
            <a:p>
              <a:r>
                <a:rPr lang="en-US" sz="900" u="sng" dirty="0">
                  <a:solidFill>
                    <a:srgbClr val="4778AE"/>
                  </a:solidFill>
                </a:rPr>
                <a:t>www.pratsia.in.ua</a:t>
              </a:r>
              <a:endParaRPr lang="LID4096" sz="900" u="sng" dirty="0">
                <a:solidFill>
                  <a:srgbClr val="4778AE"/>
                </a:solidFill>
              </a:endParaRPr>
            </a:p>
          </p:txBody>
        </p:sp>
        <p:sp>
          <p:nvSpPr>
            <p:cNvPr id="9" name="Блок-схема: решение 8">
              <a:extLst>
                <a:ext uri="{FF2B5EF4-FFF2-40B4-BE49-F238E27FC236}">
                  <a16:creationId xmlns:a16="http://schemas.microsoft.com/office/drawing/2014/main" id="{101858AE-7944-4BE3-9614-2D39AA131080}"/>
                </a:ext>
              </a:extLst>
            </p:cNvPr>
            <p:cNvSpPr/>
            <p:nvPr/>
          </p:nvSpPr>
          <p:spPr>
            <a:xfrm>
              <a:off x="11704800" y="6231700"/>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050"/>
            </a:p>
          </p:txBody>
        </p:sp>
        <p:sp>
          <p:nvSpPr>
            <p:cNvPr id="10" name="Блок-схема: решение 9">
              <a:extLst>
                <a:ext uri="{FF2B5EF4-FFF2-40B4-BE49-F238E27FC236}">
                  <a16:creationId xmlns:a16="http://schemas.microsoft.com/office/drawing/2014/main" id="{6FEF45DF-96DB-456D-8C7F-9E055D26475B}"/>
                </a:ext>
              </a:extLst>
            </p:cNvPr>
            <p:cNvSpPr/>
            <p:nvPr/>
          </p:nvSpPr>
          <p:spPr>
            <a:xfrm>
              <a:off x="11704800" y="6577099"/>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050"/>
            </a:p>
          </p:txBody>
        </p:sp>
      </p:grpSp>
      <p:sp>
        <p:nvSpPr>
          <p:cNvPr id="28" name="Google Shape;208;p26">
            <a:extLst>
              <a:ext uri="{FF2B5EF4-FFF2-40B4-BE49-F238E27FC236}">
                <a16:creationId xmlns:a16="http://schemas.microsoft.com/office/drawing/2014/main" id="{9D1F7A0B-39BE-450B-8CAC-71D53A840523}"/>
              </a:ext>
            </a:extLst>
          </p:cNvPr>
          <p:cNvSpPr txBox="1"/>
          <p:nvPr/>
        </p:nvSpPr>
        <p:spPr>
          <a:xfrm>
            <a:off x="2078840" y="681840"/>
            <a:ext cx="5313600" cy="715558"/>
          </a:xfrm>
          <a:prstGeom prst="rect">
            <a:avLst/>
          </a:prstGeom>
          <a:noFill/>
          <a:ln>
            <a:noFill/>
          </a:ln>
        </p:spPr>
        <p:txBody>
          <a:bodyPr spcFirstLastPara="1" wrap="square" lIns="68569" tIns="68569" rIns="68569" bIns="68569" anchor="t" anchorCtr="0">
            <a:spAutoFit/>
          </a:bodyPr>
          <a:lstStyle/>
          <a:p>
            <a:pPr algn="ctr"/>
            <a:r>
              <a:rPr lang="ru" sz="3750" b="1" dirty="0">
                <a:solidFill>
                  <a:srgbClr val="2C64DF"/>
                </a:solidFill>
                <a:latin typeface="Rubik" panose="02000604000000020004" pitchFamily="2" charset="-79"/>
                <a:ea typeface="Open Sans"/>
                <a:cs typeface="Rubik" panose="02000604000000020004" pitchFamily="2" charset="-79"/>
                <a:sym typeface="Open Sans"/>
              </a:rPr>
              <a:t>ДЯКУЮ ЗА УВАГУ !</a:t>
            </a:r>
            <a:endParaRPr sz="3750" b="1" dirty="0">
              <a:solidFill>
                <a:srgbClr val="2C64DF"/>
              </a:solidFill>
              <a:latin typeface="Rubik" panose="02000604000000020004" pitchFamily="2" charset="-79"/>
              <a:ea typeface="Open Sans"/>
              <a:cs typeface="Rubik" panose="02000604000000020004" pitchFamily="2" charset="-79"/>
              <a:sym typeface="Open Sans"/>
            </a:endParaRPr>
          </a:p>
        </p:txBody>
      </p:sp>
      <p:grpSp>
        <p:nvGrpSpPr>
          <p:cNvPr id="29" name="Группа 28">
            <a:extLst>
              <a:ext uri="{FF2B5EF4-FFF2-40B4-BE49-F238E27FC236}">
                <a16:creationId xmlns:a16="http://schemas.microsoft.com/office/drawing/2014/main" id="{69E0CBE9-2507-439E-AA14-35854539C533}"/>
              </a:ext>
            </a:extLst>
          </p:cNvPr>
          <p:cNvGrpSpPr/>
          <p:nvPr/>
        </p:nvGrpSpPr>
        <p:grpSpPr>
          <a:xfrm>
            <a:off x="5892859" y="1625311"/>
            <a:ext cx="2898925" cy="2527534"/>
            <a:chOff x="6022498" y="2098682"/>
            <a:chExt cx="2702115" cy="2355938"/>
          </a:xfrm>
        </p:grpSpPr>
        <p:sp>
          <p:nvSpPr>
            <p:cNvPr id="30" name="TextBox 29">
              <a:extLst>
                <a:ext uri="{FF2B5EF4-FFF2-40B4-BE49-F238E27FC236}">
                  <a16:creationId xmlns:a16="http://schemas.microsoft.com/office/drawing/2014/main" id="{A3936E7D-084F-4B05-BAC6-08ACBD235FEA}"/>
                </a:ext>
              </a:extLst>
            </p:cNvPr>
            <p:cNvSpPr txBox="1"/>
            <p:nvPr/>
          </p:nvSpPr>
          <p:spPr>
            <a:xfrm>
              <a:off x="6022498" y="4067330"/>
              <a:ext cx="2702115" cy="387290"/>
            </a:xfrm>
            <a:prstGeom prst="rect">
              <a:avLst/>
            </a:prstGeom>
            <a:noFill/>
          </p:spPr>
          <p:txBody>
            <a:bodyPr wrap="square" rtlCol="0">
              <a:spAutoFit/>
            </a:bodyPr>
            <a:lstStyle/>
            <a:p>
              <a:pPr algn="ctr"/>
              <a:r>
                <a:rPr lang="uk-UA" sz="1050" dirty="0">
                  <a:solidFill>
                    <a:srgbClr val="002060"/>
                  </a:solidFill>
                  <a:latin typeface="Open Sans" panose="020B0604020202020204" charset="0"/>
                  <a:ea typeface="Open Sans" panose="020B0604020202020204" charset="0"/>
                  <a:cs typeface="Open Sans" panose="020B0604020202020204" charset="0"/>
                </a:rPr>
                <a:t>Сервіс онлайн консультацій «інтерактивний інспектор»</a:t>
              </a:r>
            </a:p>
          </p:txBody>
        </p:sp>
        <p:pic>
          <p:nvPicPr>
            <p:cNvPr id="31" name="Picture 4" descr="https://lh4.googleusercontent.com/8X4CeYy7R_NsOtLrs1zSljyrOEHDdnKHo_ZzgWf43dBZhXuUXjzURdJb_IlX4yGx4ICd8DqG3S9Av1MrvAIDhVczSGluv2A441w2hzzf7F4Ymwkz3t8Fcg8Ac673m3J-2Gfjyv-uQlWjrZoJakiQGvjOXw=s2048">
              <a:extLst>
                <a:ext uri="{FF2B5EF4-FFF2-40B4-BE49-F238E27FC236}">
                  <a16:creationId xmlns:a16="http://schemas.microsoft.com/office/drawing/2014/main" id="{0B4DCFBC-7F15-4840-96AA-C0BDF06E95B3}"/>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6384018" y="2098682"/>
              <a:ext cx="1869970" cy="186997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grpSp>
      <p:grpSp>
        <p:nvGrpSpPr>
          <p:cNvPr id="32" name="Группа 31">
            <a:extLst>
              <a:ext uri="{FF2B5EF4-FFF2-40B4-BE49-F238E27FC236}">
                <a16:creationId xmlns:a16="http://schemas.microsoft.com/office/drawing/2014/main" id="{53C70B50-AFF2-4642-AD65-BA35ADD4044B}"/>
              </a:ext>
            </a:extLst>
          </p:cNvPr>
          <p:cNvGrpSpPr/>
          <p:nvPr/>
        </p:nvGrpSpPr>
        <p:grpSpPr>
          <a:xfrm>
            <a:off x="1345219" y="1625310"/>
            <a:ext cx="2771669" cy="2524929"/>
            <a:chOff x="1024974" y="2098682"/>
            <a:chExt cx="2583499" cy="2353509"/>
          </a:xfrm>
        </p:grpSpPr>
        <p:sp>
          <p:nvSpPr>
            <p:cNvPr id="33" name="Прямоугольник 32">
              <a:extLst>
                <a:ext uri="{FF2B5EF4-FFF2-40B4-BE49-F238E27FC236}">
                  <a16:creationId xmlns:a16="http://schemas.microsoft.com/office/drawing/2014/main" id="{5B136EE1-5ECE-4D2C-B48A-CC6DE46A5829}"/>
                </a:ext>
              </a:extLst>
            </p:cNvPr>
            <p:cNvSpPr/>
            <p:nvPr/>
          </p:nvSpPr>
          <p:spPr>
            <a:xfrm>
              <a:off x="1024974" y="4064902"/>
              <a:ext cx="2088914" cy="387289"/>
            </a:xfrm>
            <a:prstGeom prst="rect">
              <a:avLst/>
            </a:prstGeom>
          </p:spPr>
          <p:txBody>
            <a:bodyPr wrap="square">
              <a:spAutoFit/>
            </a:bodyPr>
            <a:lstStyle/>
            <a:p>
              <a:pPr algn="ctr"/>
              <a:r>
                <a:rPr lang="uk-UA" sz="1050" dirty="0">
                  <a:solidFill>
                    <a:srgbClr val="002060"/>
                  </a:solidFill>
                  <a:latin typeface="Open Sans" panose="020B0604020202020204" charset="0"/>
                  <a:ea typeface="Open Sans" panose="020B0604020202020204" charset="0"/>
                  <a:cs typeface="Open Sans" panose="020B0604020202020204" charset="0"/>
                </a:rPr>
                <a:t>Інформаційний портал </a:t>
              </a:r>
              <a:r>
                <a:rPr lang="en-US" sz="1050" dirty="0">
                  <a:solidFill>
                    <a:srgbClr val="002060"/>
                  </a:solidFill>
                  <a:latin typeface="Open Sans" panose="020B0604020202020204" charset="0"/>
                  <a:ea typeface="Open Sans" panose="020B0604020202020204" charset="0"/>
                  <a:cs typeface="Open Sans" panose="020B0604020202020204" charset="0"/>
                </a:rPr>
                <a:t>pratsia.in.ua </a:t>
              </a:r>
              <a:endParaRPr lang="uk-UA" sz="1050" dirty="0">
                <a:solidFill>
                  <a:srgbClr val="002060"/>
                </a:solidFill>
                <a:latin typeface="Open Sans" panose="020B0604020202020204" charset="0"/>
                <a:ea typeface="Open Sans" panose="020B0604020202020204" charset="0"/>
                <a:cs typeface="Open Sans" panose="020B0604020202020204" charset="0"/>
              </a:endParaRPr>
            </a:p>
          </p:txBody>
        </p:sp>
        <p:pic>
          <p:nvPicPr>
            <p:cNvPr id="34" name="Рисунок 33">
              <a:extLst>
                <a:ext uri="{FF2B5EF4-FFF2-40B4-BE49-F238E27FC236}">
                  <a16:creationId xmlns:a16="http://schemas.microsoft.com/office/drawing/2014/main" id="{83A15B29-F5C5-498E-BF33-06CF71B908A6}"/>
                </a:ext>
              </a:extLst>
            </p:cNvPr>
            <p:cNvPicPr>
              <a:picLocks noChangeAspect="1"/>
            </p:cNvPicPr>
            <p:nvPr/>
          </p:nvPicPr>
          <p:blipFill>
            <a:blip r:embed="rId6"/>
            <a:stretch>
              <a:fillRect/>
            </a:stretch>
          </p:blipFill>
          <p:spPr>
            <a:xfrm>
              <a:off x="1262301" y="2098682"/>
              <a:ext cx="2346172" cy="1869969"/>
            </a:xfrm>
            <a:prstGeom prst="rect">
              <a:avLst/>
            </a:prstGeom>
          </p:spPr>
        </p:pic>
      </p:grpSp>
      <p:grpSp>
        <p:nvGrpSpPr>
          <p:cNvPr id="35" name="Группа 34">
            <a:extLst>
              <a:ext uri="{FF2B5EF4-FFF2-40B4-BE49-F238E27FC236}">
                <a16:creationId xmlns:a16="http://schemas.microsoft.com/office/drawing/2014/main" id="{085C83E2-726A-497B-AEDB-77535A22ADE6}"/>
              </a:ext>
            </a:extLst>
          </p:cNvPr>
          <p:cNvGrpSpPr/>
          <p:nvPr/>
        </p:nvGrpSpPr>
        <p:grpSpPr>
          <a:xfrm>
            <a:off x="3677797" y="1625312"/>
            <a:ext cx="2484770" cy="2686511"/>
            <a:chOff x="3608473" y="2098683"/>
            <a:chExt cx="2316077" cy="2504122"/>
          </a:xfrm>
        </p:grpSpPr>
        <p:sp>
          <p:nvSpPr>
            <p:cNvPr id="36" name="TextBox 35">
              <a:extLst>
                <a:ext uri="{FF2B5EF4-FFF2-40B4-BE49-F238E27FC236}">
                  <a16:creationId xmlns:a16="http://schemas.microsoft.com/office/drawing/2014/main" id="{DB8F5B7C-5D07-4592-AD9E-BF2BC08FE6EB}"/>
                </a:ext>
              </a:extLst>
            </p:cNvPr>
            <p:cNvSpPr txBox="1"/>
            <p:nvPr/>
          </p:nvSpPr>
          <p:spPr>
            <a:xfrm>
              <a:off x="3608473" y="4064902"/>
              <a:ext cx="2316077" cy="537903"/>
            </a:xfrm>
            <a:prstGeom prst="rect">
              <a:avLst/>
            </a:prstGeom>
            <a:noFill/>
          </p:spPr>
          <p:txBody>
            <a:bodyPr wrap="square" rtlCol="0">
              <a:spAutoFit/>
            </a:bodyPr>
            <a:lstStyle/>
            <a:p>
              <a:pPr algn="ctr"/>
              <a:r>
                <a:rPr lang="uk-UA" sz="1050" dirty="0">
                  <a:solidFill>
                    <a:srgbClr val="002060"/>
                  </a:solidFill>
                  <a:latin typeface="Open Sans" panose="020B0604020202020204" charset="0"/>
                  <a:ea typeface="Open Sans" panose="020B0604020202020204" charset="0"/>
                  <a:cs typeface="Open Sans" panose="020B0604020202020204" charset="0"/>
                </a:rPr>
                <a:t>Анімаційні ролики</a:t>
              </a:r>
            </a:p>
            <a:p>
              <a:pPr algn="ctr"/>
              <a:r>
                <a:rPr lang="en-US" sz="1050" dirty="0">
                  <a:solidFill>
                    <a:srgbClr val="002060"/>
                  </a:solidFill>
                  <a:latin typeface="Open Sans" panose="020B0604020202020204" charset="0"/>
                  <a:ea typeface="Open Sans" panose="020B0604020202020204" charset="0"/>
                  <a:cs typeface="Open Sans" panose="020B0604020202020204" charset="0"/>
                </a:rPr>
                <a:t>https://m.youtube.com/@user-om9dz7ey4r/videos</a:t>
              </a:r>
              <a:endParaRPr lang="uk-UA" sz="1050" dirty="0">
                <a:solidFill>
                  <a:srgbClr val="002060"/>
                </a:solidFill>
                <a:latin typeface="Open Sans" panose="020B0604020202020204" charset="0"/>
                <a:ea typeface="Open Sans" panose="020B0604020202020204" charset="0"/>
                <a:cs typeface="Open Sans" panose="020B0604020202020204" charset="0"/>
              </a:endParaRPr>
            </a:p>
          </p:txBody>
        </p:sp>
        <p:pic>
          <p:nvPicPr>
            <p:cNvPr id="37" name="Picture 6" descr="https://lh5.googleusercontent.com/KQsImu21MByBj5Ov1-7eStznLOV-9IQHZDrowS3lzsZXtZhCFoFaC4AHveibIeX-WzZ69gaEeKeBPaZbKUkdEGgp4Kf2GEgDboxP9gX2AAWcHNPnrT1dXqnWcQ-KCjPd9sZUd-7JEQGmtQjWWNXhyTjFlQ=s2048">
              <a:extLst>
                <a:ext uri="{FF2B5EF4-FFF2-40B4-BE49-F238E27FC236}">
                  <a16:creationId xmlns:a16="http://schemas.microsoft.com/office/drawing/2014/main" id="{F008D60E-F7C9-4D1B-BB62-28420F6F9F4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0872" t="23416" r="22355" b="13870"/>
            <a:stretch/>
          </p:blipFill>
          <p:spPr bwMode="auto">
            <a:xfrm>
              <a:off x="3725297" y="2098683"/>
              <a:ext cx="2010651" cy="177685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85181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904875" y="329108"/>
            <a:ext cx="6575290" cy="677108"/>
          </a:xfrm>
          <a:prstGeom prst="rect">
            <a:avLst/>
          </a:prstGeom>
          <a:noFill/>
        </p:spPr>
        <p:txBody>
          <a:bodyPr wrap="square" rtlCol="0">
            <a:spAutoFit/>
          </a:bodyPr>
          <a:lstStyle/>
          <a:p>
            <a:r>
              <a:rPr lang="uk-UA" sz="2400" b="1" dirty="0" smtClean="0">
                <a:solidFill>
                  <a:schemeClr val="accent1">
                    <a:lumMod val="75000"/>
                  </a:schemeClr>
                </a:solidFill>
                <a:latin typeface="Open Sans" panose="020B0604020202020204" charset="0"/>
                <a:ea typeface="Open Sans" panose="020B0604020202020204" charset="0"/>
                <a:cs typeface="Open Sans" panose="020B0604020202020204" charset="0"/>
              </a:rPr>
              <a:t>Кодекс законів про працю України</a:t>
            </a:r>
          </a:p>
          <a:p>
            <a:r>
              <a:rPr lang="uk-UA" i="1" dirty="0" smtClean="0">
                <a:solidFill>
                  <a:schemeClr val="accent1">
                    <a:lumMod val="75000"/>
                  </a:schemeClr>
                </a:solidFill>
                <a:latin typeface="Open Sans" panose="020B0604020202020204" charset="0"/>
                <a:ea typeface="Open Sans" panose="020B0604020202020204" charset="0"/>
                <a:cs typeface="Open Sans" panose="020B0604020202020204" charset="0"/>
              </a:rPr>
              <a:t>(стаття 2-1)</a:t>
            </a:r>
          </a:p>
        </p:txBody>
      </p:sp>
      <p:sp>
        <p:nvSpPr>
          <p:cNvPr id="3" name="Прямоугольник 2"/>
          <p:cNvSpPr/>
          <p:nvPr/>
        </p:nvSpPr>
        <p:spPr>
          <a:xfrm>
            <a:off x="904874" y="1105733"/>
            <a:ext cx="5798624" cy="1077218"/>
          </a:xfrm>
          <a:prstGeom prst="rect">
            <a:avLst/>
          </a:prstGeom>
        </p:spPr>
        <p:txBody>
          <a:bodyPr wrap="square">
            <a:spAutoFit/>
          </a:bodyPr>
          <a:lstStyle/>
          <a:p>
            <a:r>
              <a:rPr lang="uk-UA" sz="1600" b="1" dirty="0">
                <a:solidFill>
                  <a:schemeClr val="accent1">
                    <a:lumMod val="75000"/>
                  </a:schemeClr>
                </a:solidFill>
                <a:latin typeface="Open Sans" panose="020B0604020202020204" charset="0"/>
                <a:ea typeface="Open Sans" panose="020B0604020202020204" charset="0"/>
                <a:cs typeface="Open Sans" panose="020B0604020202020204" charset="0"/>
              </a:rPr>
              <a:t>Забороняється будь-яка дискримінація </a:t>
            </a:r>
            <a:r>
              <a:rPr lang="uk-UA" sz="1600" dirty="0">
                <a:solidFill>
                  <a:schemeClr val="accent1">
                    <a:lumMod val="75000"/>
                  </a:schemeClr>
                </a:solidFill>
                <a:latin typeface="Open Sans" panose="020B0604020202020204" charset="0"/>
                <a:ea typeface="Open Sans" panose="020B0604020202020204" charset="0"/>
                <a:cs typeface="Open Sans" panose="020B0604020202020204" charset="0"/>
              </a:rPr>
              <a:t>у сфері праці, зокрема порушення принципу рівності прав і можливостей, пряме або непряме обмеження прав працівників залежно від </a:t>
            </a:r>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 </a:t>
            </a:r>
            <a:r>
              <a:rPr lang="uk-UA" sz="1600" b="1" dirty="0" smtClean="0">
                <a:solidFill>
                  <a:schemeClr val="accent1">
                    <a:lumMod val="75000"/>
                  </a:schemeClr>
                </a:solidFill>
                <a:latin typeface="Open Sans" panose="020B0604020202020204" charset="0"/>
                <a:ea typeface="Open Sans" panose="020B0604020202020204" charset="0"/>
                <a:cs typeface="Open Sans" panose="020B0604020202020204" charset="0"/>
              </a:rPr>
              <a:t>статі</a:t>
            </a:r>
            <a:r>
              <a:rPr lang="uk-UA" sz="1600" b="1" dirty="0" smtClean="0">
                <a:solidFill>
                  <a:schemeClr val="accent1">
                    <a:lumMod val="75000"/>
                  </a:schemeClr>
                </a:solidFill>
                <a:latin typeface="Open Sans" panose="020B0604020202020204" charset="0"/>
                <a:ea typeface="Open Sans" panose="020B0604020202020204" charset="0"/>
                <a:cs typeface="Open Sans" panose="020B0604020202020204" charset="0"/>
              </a:rPr>
              <a:t>.</a:t>
            </a:r>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a:t>
            </a:r>
            <a:endParaRPr lang="uk-UA" sz="1600" dirty="0">
              <a:solidFill>
                <a:schemeClr val="accent1">
                  <a:lumMod val="75000"/>
                </a:schemeClr>
              </a:solidFill>
              <a:latin typeface="Open Sans" panose="020B0604020202020204" charset="0"/>
              <a:ea typeface="Open Sans" panose="020B0604020202020204" charset="0"/>
              <a:cs typeface="Open Sans" panose="020B0604020202020204" charset="0"/>
            </a:endParaRPr>
          </a:p>
        </p:txBody>
      </p:sp>
      <p:pic>
        <p:nvPicPr>
          <p:cNvPr id="4" name="Picture 2" descr="стокові ілюстрації на тему векторна ілюстрація вектора концепції гендерного розриву в кар'єрі - дискримінація за ознакою статі"/>
          <p:cNvPicPr>
            <a:picLocks noChangeAspect="1" noChangeArrowheads="1"/>
          </p:cNvPicPr>
          <p:nvPr/>
        </p:nvPicPr>
        <p:blipFill rotWithShape="1">
          <a:blip r:embed="rId3">
            <a:extLst>
              <a:ext uri="{28A0092B-C50C-407E-A947-70E740481C1C}">
                <a14:useLocalDpi xmlns:a14="http://schemas.microsoft.com/office/drawing/2010/main" val="0"/>
              </a:ext>
            </a:extLst>
          </a:blip>
          <a:srcRect l="24046" r="22646"/>
          <a:stretch/>
        </p:blipFill>
        <p:spPr bwMode="auto">
          <a:xfrm>
            <a:off x="6888860" y="1006216"/>
            <a:ext cx="1889380" cy="150536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904874" y="2282468"/>
            <a:ext cx="8005796" cy="2677656"/>
          </a:xfrm>
          <a:prstGeom prst="rect">
            <a:avLst/>
          </a:prstGeom>
        </p:spPr>
        <p:txBody>
          <a:bodyPr wrap="square">
            <a:spAutoFit/>
          </a:bodyPr>
          <a:lstStyle/>
          <a:p>
            <a:pPr algn="just"/>
            <a:r>
              <a:rPr lang="uk-UA" b="1" dirty="0">
                <a:solidFill>
                  <a:schemeClr val="accent1">
                    <a:lumMod val="75000"/>
                  </a:schemeClr>
                </a:solidFill>
                <a:latin typeface="Arial" panose="020B0604020202020204" pitchFamily="34" charset="0"/>
                <a:cs typeface="Arial" panose="020B0604020202020204" pitchFamily="34" charset="0"/>
              </a:rPr>
              <a:t>Роботодавець зобов'язаний:</a:t>
            </a:r>
          </a:p>
          <a:p>
            <a:pPr algn="just"/>
            <a:r>
              <a:rPr lang="uk-UA" dirty="0">
                <a:solidFill>
                  <a:schemeClr val="accent1">
                    <a:lumMod val="75000"/>
                  </a:schemeClr>
                </a:solidFill>
                <a:latin typeface="Arial" panose="020B0604020202020204" pitchFamily="34" charset="0"/>
                <a:cs typeface="Arial" panose="020B0604020202020204" pitchFamily="34" charset="0"/>
              </a:rPr>
              <a:t>створювати умови праці, які дозволяли б жінкам і чоловікам здійснювати трудову діяльність на рівній основі;</a:t>
            </a:r>
          </a:p>
          <a:p>
            <a:pPr algn="just"/>
            <a:r>
              <a:rPr lang="uk-UA" dirty="0">
                <a:solidFill>
                  <a:schemeClr val="accent1">
                    <a:lumMod val="75000"/>
                  </a:schemeClr>
                </a:solidFill>
                <a:latin typeface="Arial" panose="020B0604020202020204" pitchFamily="34" charset="0"/>
                <a:cs typeface="Arial" panose="020B0604020202020204" pitchFamily="34" charset="0"/>
              </a:rPr>
              <a:t>забезпечувати жінкам і чоловікам можливість суміщати трудову діяльність із сімейними обов'язками;</a:t>
            </a:r>
          </a:p>
          <a:p>
            <a:pPr algn="just"/>
            <a:r>
              <a:rPr lang="uk-UA" dirty="0">
                <a:solidFill>
                  <a:schemeClr val="accent1">
                    <a:lumMod val="75000"/>
                  </a:schemeClr>
                </a:solidFill>
                <a:latin typeface="Arial" panose="020B0604020202020204" pitchFamily="34" charset="0"/>
                <a:cs typeface="Arial" panose="020B0604020202020204" pitchFamily="34" charset="0"/>
              </a:rPr>
              <a:t>здійснювати рівну оплату праці жінок і чоловіків при однаковій кваліфікації та однакових умовах праці;</a:t>
            </a:r>
          </a:p>
          <a:p>
            <a:pPr algn="just"/>
            <a:r>
              <a:rPr lang="uk-UA" dirty="0">
                <a:solidFill>
                  <a:schemeClr val="accent1">
                    <a:lumMod val="75000"/>
                  </a:schemeClr>
                </a:solidFill>
                <a:latin typeface="Arial" panose="020B0604020202020204" pitchFamily="34" charset="0"/>
                <a:cs typeface="Arial" panose="020B0604020202020204" pitchFamily="34" charset="0"/>
              </a:rPr>
              <a:t>вживати заходів щодо створення безпечних для життя і здоров'я умов праці;</a:t>
            </a:r>
          </a:p>
          <a:p>
            <a:pPr algn="just"/>
            <a:r>
              <a:rPr lang="uk-UA" dirty="0">
                <a:solidFill>
                  <a:schemeClr val="accent1">
                    <a:lumMod val="75000"/>
                  </a:schemeClr>
                </a:solidFill>
                <a:latin typeface="Arial" panose="020B0604020202020204" pitchFamily="34" charset="0"/>
                <a:cs typeface="Arial" panose="020B0604020202020204" pitchFamily="34" charset="0"/>
              </a:rPr>
              <a:t>вживати заходів щодо унеможливлення та захисту від випадків сексуальних домагань та інших проявів насильства за ознакою статі.</a:t>
            </a:r>
          </a:p>
          <a:p>
            <a:pPr algn="just"/>
            <a:r>
              <a:rPr lang="uk-UA" i="1" dirty="0">
                <a:solidFill>
                  <a:schemeClr val="accent1">
                    <a:lumMod val="75000"/>
                  </a:schemeClr>
                </a:solidFill>
                <a:latin typeface="Arial" panose="020B0604020202020204" pitchFamily="34" charset="0"/>
                <a:cs typeface="Arial" panose="020B0604020202020204" pitchFamily="34" charset="0"/>
              </a:rPr>
              <a:t>(стаття </a:t>
            </a:r>
            <a:r>
              <a:rPr lang="uk-UA" i="1" dirty="0" smtClean="0">
                <a:solidFill>
                  <a:schemeClr val="accent1">
                    <a:lumMod val="75000"/>
                  </a:schemeClr>
                </a:solidFill>
                <a:latin typeface="Arial" panose="020B0604020202020204" pitchFamily="34" charset="0"/>
                <a:cs typeface="Arial" panose="020B0604020202020204" pitchFamily="34" charset="0"/>
              </a:rPr>
              <a:t>17 Закону </a:t>
            </a:r>
            <a:r>
              <a:rPr lang="uk-UA" i="1" dirty="0">
                <a:solidFill>
                  <a:schemeClr val="accent1">
                    <a:lumMod val="75000"/>
                  </a:schemeClr>
                </a:solidFill>
                <a:latin typeface="Arial" panose="020B0604020202020204" pitchFamily="34" charset="0"/>
                <a:cs typeface="Arial" panose="020B0604020202020204" pitchFamily="34" charset="0"/>
              </a:rPr>
              <a:t>У</a:t>
            </a:r>
            <a:r>
              <a:rPr lang="uk-UA" i="1" dirty="0" smtClean="0">
                <a:solidFill>
                  <a:schemeClr val="accent1">
                    <a:lumMod val="75000"/>
                  </a:schemeClr>
                </a:solidFill>
                <a:latin typeface="Arial" panose="020B0604020202020204" pitchFamily="34" charset="0"/>
                <a:cs typeface="Arial" panose="020B0604020202020204" pitchFamily="34" charset="0"/>
              </a:rPr>
              <a:t>країни «</a:t>
            </a:r>
            <a:r>
              <a:rPr lang="ru-RU" i="1" dirty="0">
                <a:solidFill>
                  <a:schemeClr val="accent1">
                    <a:lumMod val="75000"/>
                  </a:schemeClr>
                </a:solidFill>
                <a:latin typeface="Arial" panose="020B0604020202020204" pitchFamily="34" charset="0"/>
                <a:cs typeface="Arial" panose="020B0604020202020204" pitchFamily="34" charset="0"/>
              </a:rPr>
              <a:t>Про </a:t>
            </a:r>
            <a:r>
              <a:rPr lang="uk-UA" i="1" dirty="0" smtClean="0">
                <a:solidFill>
                  <a:schemeClr val="accent1">
                    <a:lumMod val="75000"/>
                  </a:schemeClr>
                </a:solidFill>
                <a:latin typeface="Arial" panose="020B0604020202020204" pitchFamily="34" charset="0"/>
                <a:cs typeface="Arial" panose="020B0604020202020204" pitchFamily="34" charset="0"/>
              </a:rPr>
              <a:t>забезпечення рівних прав та можливостей жінок і чоловіків»)</a:t>
            </a:r>
            <a:endParaRPr lang="uk-UA" i="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27778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904875" y="209290"/>
            <a:ext cx="6575290" cy="861774"/>
          </a:xfrm>
          <a:prstGeom prst="rect">
            <a:avLst/>
          </a:prstGeom>
          <a:noFill/>
        </p:spPr>
        <p:txBody>
          <a:bodyPr wrap="square" rtlCol="0">
            <a:spAutoFit/>
          </a:bodyPr>
          <a:lstStyle/>
          <a:p>
            <a:r>
              <a:rPr lang="ru-RU" sz="1800" b="1" dirty="0">
                <a:solidFill>
                  <a:schemeClr val="accent1">
                    <a:lumMod val="75000"/>
                  </a:schemeClr>
                </a:solidFill>
                <a:latin typeface="Open Sans" panose="020B0604020202020204" charset="0"/>
                <a:ea typeface="Open Sans" panose="020B0604020202020204" charset="0"/>
                <a:cs typeface="Open Sans" panose="020B0604020202020204" charset="0"/>
              </a:rPr>
              <a:t>Про </a:t>
            </a:r>
            <a:r>
              <a:rPr lang="uk-UA" sz="1800" b="1" dirty="0" smtClean="0">
                <a:solidFill>
                  <a:schemeClr val="accent1">
                    <a:lumMod val="75000"/>
                  </a:schemeClr>
                </a:solidFill>
                <a:latin typeface="Open Sans" panose="020B0604020202020204" charset="0"/>
                <a:ea typeface="Open Sans" panose="020B0604020202020204" charset="0"/>
                <a:cs typeface="Open Sans" panose="020B0604020202020204" charset="0"/>
              </a:rPr>
              <a:t>забезпечення рівних прав та можливостей жінок і чоловіків</a:t>
            </a:r>
          </a:p>
          <a:p>
            <a:r>
              <a:rPr lang="uk-UA" i="1" dirty="0" smtClean="0">
                <a:solidFill>
                  <a:schemeClr val="accent1">
                    <a:lumMod val="75000"/>
                  </a:schemeClr>
                </a:solidFill>
                <a:latin typeface="Open Sans" panose="020B0604020202020204" charset="0"/>
                <a:ea typeface="Open Sans" panose="020B0604020202020204" charset="0"/>
                <a:cs typeface="Open Sans" panose="020B0604020202020204" charset="0"/>
              </a:rPr>
              <a:t>(Закон України)</a:t>
            </a:r>
          </a:p>
        </p:txBody>
      </p:sp>
      <p:sp>
        <p:nvSpPr>
          <p:cNvPr id="3" name="Прямоугольник 2"/>
          <p:cNvSpPr/>
          <p:nvPr/>
        </p:nvSpPr>
        <p:spPr>
          <a:xfrm>
            <a:off x="904875" y="1071064"/>
            <a:ext cx="5584212" cy="3539430"/>
          </a:xfrm>
          <a:prstGeom prst="rect">
            <a:avLst/>
          </a:prstGeom>
        </p:spPr>
        <p:txBody>
          <a:bodyPr wrap="square">
            <a:spAutoFit/>
          </a:bodyPr>
          <a:lstStyle/>
          <a:p>
            <a:r>
              <a:rPr lang="uk-UA" sz="1600" dirty="0">
                <a:solidFill>
                  <a:schemeClr val="accent1">
                    <a:lumMod val="75000"/>
                  </a:schemeClr>
                </a:solidFill>
                <a:latin typeface="Open Sans" panose="020B0604020202020204" charset="0"/>
                <a:ea typeface="Open Sans" panose="020B0604020202020204" charset="0"/>
                <a:cs typeface="Open Sans" panose="020B0604020202020204" charset="0"/>
              </a:rPr>
              <a:t>Роботодавцям </a:t>
            </a:r>
            <a:r>
              <a:rPr lang="uk-UA" sz="1600" b="1" dirty="0">
                <a:solidFill>
                  <a:schemeClr val="accent1">
                    <a:lumMod val="75000"/>
                  </a:schemeClr>
                </a:solidFill>
                <a:latin typeface="Open Sans" panose="020B0604020202020204" charset="0"/>
                <a:ea typeface="Open Sans" panose="020B0604020202020204" charset="0"/>
                <a:cs typeface="Open Sans" panose="020B0604020202020204" charset="0"/>
              </a:rPr>
              <a:t>забороняється</a:t>
            </a:r>
            <a:r>
              <a:rPr lang="uk-UA" sz="1600" dirty="0">
                <a:solidFill>
                  <a:schemeClr val="accent1">
                    <a:lumMod val="75000"/>
                  </a:schemeClr>
                </a:solidFill>
                <a:latin typeface="Open Sans" panose="020B0604020202020204" charset="0"/>
                <a:ea typeface="Open Sans" panose="020B0604020202020204" charset="0"/>
                <a:cs typeface="Open Sans" panose="020B0604020202020204" charset="0"/>
              </a:rPr>
              <a:t> в оголошеннях (рекламі) про вакансії пропонувати роботу лише жінкам або лише чоловікам, за винятком специфічної роботи, яка може виконуватися виключно особами певної статі, висувати різні вимоги, даючи перевагу одній із статей, вимагати від осіб, які влаштовуються на роботу, відомості про їхнє особисте життя, плани щодо народження дітей.</a:t>
            </a:r>
          </a:p>
          <a:p>
            <a:endParaRPr lang="uk-UA" sz="1600"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600" dirty="0">
                <a:solidFill>
                  <a:schemeClr val="accent1">
                    <a:lumMod val="75000"/>
                  </a:schemeClr>
                </a:solidFill>
                <a:latin typeface="Open Sans" panose="020B0604020202020204" charset="0"/>
                <a:ea typeface="Open Sans" panose="020B0604020202020204" charset="0"/>
                <a:cs typeface="Open Sans" panose="020B0604020202020204" charset="0"/>
              </a:rPr>
              <a:t>Роботодавці можуть здійснювати </a:t>
            </a:r>
            <a:r>
              <a:rPr lang="uk-UA" sz="1600" b="1" dirty="0">
                <a:solidFill>
                  <a:schemeClr val="accent1">
                    <a:lumMod val="75000"/>
                  </a:schemeClr>
                </a:solidFill>
                <a:latin typeface="Open Sans" panose="020B0604020202020204" charset="0"/>
                <a:ea typeface="Open Sans" panose="020B0604020202020204" charset="0"/>
                <a:cs typeface="Open Sans" panose="020B0604020202020204" charset="0"/>
              </a:rPr>
              <a:t>позитивні дії</a:t>
            </a:r>
            <a:r>
              <a:rPr lang="uk-UA" sz="1600" dirty="0">
                <a:solidFill>
                  <a:schemeClr val="accent1">
                    <a:lumMod val="75000"/>
                  </a:schemeClr>
                </a:solidFill>
                <a:latin typeface="Open Sans" panose="020B0604020202020204" charset="0"/>
                <a:ea typeface="Open Sans" panose="020B0604020202020204" charset="0"/>
                <a:cs typeface="Open Sans" panose="020B0604020202020204" charset="0"/>
              </a:rPr>
              <a:t>, спрямовані на досягнення збалансованого співвідношення жінок і чоловіків у різних сферах трудової діяльності, а також серед різних категорій працівників.</a:t>
            </a:r>
            <a:endParaRPr lang="uk-UA" sz="1600" i="1" dirty="0">
              <a:solidFill>
                <a:schemeClr val="accent1">
                  <a:lumMod val="75000"/>
                </a:schemeClr>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3"/>
          <a:stretch>
            <a:fillRect/>
          </a:stretch>
        </p:blipFill>
        <p:spPr>
          <a:xfrm>
            <a:off x="6489087" y="1695707"/>
            <a:ext cx="2485452" cy="2290144"/>
          </a:xfrm>
          <a:prstGeom prst="rect">
            <a:avLst/>
          </a:prstGeom>
        </p:spPr>
      </p:pic>
    </p:spTree>
    <p:extLst>
      <p:ext uri="{BB962C8B-B14F-4D97-AF65-F5344CB8AC3E}">
        <p14:creationId xmlns:p14="http://schemas.microsoft.com/office/powerpoint/2010/main" val="23777120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911181" y="335414"/>
            <a:ext cx="6575290" cy="707886"/>
          </a:xfrm>
          <a:prstGeom prst="rect">
            <a:avLst/>
          </a:prstGeom>
          <a:noFill/>
        </p:spPr>
        <p:txBody>
          <a:bodyPr wrap="square" rtlCol="0">
            <a:spAutoFit/>
          </a:bodyPr>
          <a:lstStyle/>
          <a:p>
            <a:r>
              <a:rPr lang="uk-UA" sz="2000" b="1" dirty="0" smtClean="0">
                <a:solidFill>
                  <a:schemeClr val="accent1">
                    <a:lumMod val="75000"/>
                  </a:schemeClr>
                </a:solidFill>
                <a:latin typeface="Open Sans" panose="020B0604020202020204" charset="0"/>
                <a:ea typeface="Open Sans" panose="020B0604020202020204" charset="0"/>
                <a:cs typeface="Open Sans" panose="020B0604020202020204" charset="0"/>
              </a:rPr>
              <a:t>Роботи, на яких забороняється застосування </a:t>
            </a:r>
          </a:p>
          <a:p>
            <a:r>
              <a:rPr lang="uk-UA" sz="2000" b="1" dirty="0" smtClean="0">
                <a:solidFill>
                  <a:schemeClr val="accent1">
                    <a:lumMod val="75000"/>
                  </a:schemeClr>
                </a:solidFill>
                <a:latin typeface="Open Sans" panose="020B0604020202020204" charset="0"/>
                <a:ea typeface="Open Sans" panose="020B0604020202020204" charset="0"/>
                <a:cs typeface="Open Sans" panose="020B0604020202020204" charset="0"/>
              </a:rPr>
              <a:t>праці жінок</a:t>
            </a:r>
            <a:endParaRPr lang="uk-UA" sz="2000" i="1" dirty="0" smtClean="0">
              <a:solidFill>
                <a:schemeClr val="accent1">
                  <a:lumMod val="75000"/>
                </a:schemeClr>
              </a:solidFill>
              <a:latin typeface="Open Sans" panose="020B0604020202020204" charset="0"/>
              <a:ea typeface="Open Sans" panose="020B0604020202020204" charset="0"/>
              <a:cs typeface="Open Sans" panose="020B0604020202020204" charset="0"/>
            </a:endParaRPr>
          </a:p>
        </p:txBody>
      </p:sp>
      <p:sp>
        <p:nvSpPr>
          <p:cNvPr id="3" name="Прямоугольник 2"/>
          <p:cNvSpPr/>
          <p:nvPr/>
        </p:nvSpPr>
        <p:spPr>
          <a:xfrm>
            <a:off x="903767" y="1095257"/>
            <a:ext cx="8115300" cy="3416320"/>
          </a:xfrm>
          <a:prstGeom prst="rect">
            <a:avLst/>
          </a:prstGeom>
        </p:spPr>
        <p:txBody>
          <a:bodyPr wrap="square">
            <a:spAutoFit/>
          </a:bodyPr>
          <a:lstStyle/>
          <a:p>
            <a:r>
              <a:rPr lang="uk-UA" sz="1800" b="1" dirty="0">
                <a:solidFill>
                  <a:schemeClr val="accent1">
                    <a:lumMod val="75000"/>
                  </a:schemeClr>
                </a:solidFill>
                <a:latin typeface="Open Sans" panose="020B0604020202020204" charset="0"/>
                <a:ea typeface="Open Sans" panose="020B0604020202020204" charset="0"/>
                <a:cs typeface="Open Sans" panose="020B0604020202020204" charset="0"/>
              </a:rPr>
              <a:t>Забороняється</a:t>
            </a:r>
            <a:r>
              <a:rPr lang="uk-UA" sz="1800" dirty="0">
                <a:solidFill>
                  <a:schemeClr val="accent1">
                    <a:lumMod val="75000"/>
                  </a:schemeClr>
                </a:solidFill>
                <a:latin typeface="Open Sans" panose="020B0604020202020204" charset="0"/>
                <a:ea typeface="Open Sans" panose="020B0604020202020204" charset="0"/>
                <a:cs typeface="Open Sans" panose="020B0604020202020204" charset="0"/>
              </a:rPr>
              <a:t> застосування праці жінок на важких роботах і на роботах із шкідливими або небезпечними умовами праці, а також на підземних роботах, крім деяких підземних робіт (нефізичних робіт або робіт по санітарному та побутовому обслуговуванню).</a:t>
            </a:r>
          </a:p>
          <a:p>
            <a:endParaRPr lang="uk-UA" sz="1800"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800" b="1" dirty="0">
                <a:solidFill>
                  <a:schemeClr val="accent1">
                    <a:lumMod val="75000"/>
                  </a:schemeClr>
                </a:solidFill>
                <a:latin typeface="Open Sans" panose="020B0604020202020204" charset="0"/>
                <a:ea typeface="Open Sans" panose="020B0604020202020204" charset="0"/>
                <a:cs typeface="Open Sans" panose="020B0604020202020204" charset="0"/>
              </a:rPr>
              <a:t>Забороняється</a:t>
            </a:r>
            <a:r>
              <a:rPr lang="uk-UA" sz="1800" dirty="0">
                <a:solidFill>
                  <a:schemeClr val="accent1">
                    <a:lumMod val="75000"/>
                  </a:schemeClr>
                </a:solidFill>
                <a:latin typeface="Open Sans" panose="020B0604020202020204" charset="0"/>
                <a:ea typeface="Open Sans" panose="020B0604020202020204" charset="0"/>
                <a:cs typeface="Open Sans" panose="020B0604020202020204" charset="0"/>
              </a:rPr>
              <a:t> також залучення жінок до підіймання і переміщення речей, маса яких перевищує встановлені для них граничні норми.</a:t>
            </a:r>
          </a:p>
          <a:p>
            <a:endParaRPr lang="uk-UA" sz="1800"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800" dirty="0">
                <a:solidFill>
                  <a:schemeClr val="accent1">
                    <a:lumMod val="75000"/>
                  </a:schemeClr>
                </a:solidFill>
                <a:latin typeface="Open Sans" panose="020B0604020202020204" charset="0"/>
                <a:ea typeface="Open Sans" panose="020B0604020202020204" charset="0"/>
                <a:cs typeface="Open Sans" panose="020B0604020202020204" charset="0"/>
              </a:rPr>
              <a:t> </a:t>
            </a:r>
            <a:r>
              <a:rPr lang="uk-UA" sz="1800" b="1" dirty="0">
                <a:solidFill>
                  <a:schemeClr val="accent1">
                    <a:lumMod val="75000"/>
                  </a:schemeClr>
                </a:solidFill>
                <a:latin typeface="Open Sans" panose="020B0604020202020204" charset="0"/>
                <a:ea typeface="Open Sans" panose="020B0604020202020204" charset="0"/>
                <a:cs typeface="Open Sans" panose="020B0604020202020204" charset="0"/>
              </a:rPr>
              <a:t>У період дії воєнного стану дозволяється </a:t>
            </a:r>
            <a:r>
              <a:rPr lang="uk-UA" sz="1800" dirty="0">
                <a:solidFill>
                  <a:schemeClr val="accent1">
                    <a:lumMod val="75000"/>
                  </a:schemeClr>
                </a:solidFill>
                <a:latin typeface="Open Sans" panose="020B0604020202020204" charset="0"/>
                <a:ea typeface="Open Sans" panose="020B0604020202020204" charset="0"/>
                <a:cs typeface="Open Sans" panose="020B0604020202020204" charset="0"/>
              </a:rPr>
              <a:t>застосування праці жінок (крім вагітних жінок і жінок, які мають дитину віком до одного року) за їхньою згодою на важких роботах і на роботах із шкідливими або небезпечними умовами праці, а також на підземних роботах.</a:t>
            </a:r>
            <a:endParaRPr lang="uk-UA" sz="1800" i="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55704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898568" y="240192"/>
            <a:ext cx="6575290" cy="707886"/>
          </a:xfrm>
          <a:prstGeom prst="rect">
            <a:avLst/>
          </a:prstGeom>
          <a:noFill/>
        </p:spPr>
        <p:txBody>
          <a:bodyPr wrap="square" rtlCol="0">
            <a:spAutoFit/>
          </a:bodyPr>
          <a:lstStyle/>
          <a:p>
            <a:r>
              <a:rPr lang="ru-RU" sz="2000" b="1" dirty="0">
                <a:solidFill>
                  <a:schemeClr val="accent1">
                    <a:lumMod val="75000"/>
                  </a:schemeClr>
                </a:solidFill>
                <a:latin typeface="Open Sans" panose="020B0604020202020204" charset="0"/>
                <a:ea typeface="Open Sans" panose="020B0604020202020204" charset="0"/>
                <a:cs typeface="Open Sans" panose="020B0604020202020204" charset="0"/>
              </a:rPr>
              <a:t>Обмеження </a:t>
            </a:r>
            <a:r>
              <a:rPr lang="uk-UA" sz="2000" b="1" dirty="0" smtClean="0">
                <a:solidFill>
                  <a:schemeClr val="accent1">
                    <a:lumMod val="75000"/>
                  </a:schemeClr>
                </a:solidFill>
                <a:latin typeface="Open Sans" panose="020B0604020202020204" charset="0"/>
                <a:ea typeface="Open Sans" panose="020B0604020202020204" charset="0"/>
                <a:cs typeface="Open Sans" panose="020B0604020202020204" charset="0"/>
              </a:rPr>
              <a:t>праці жінок на роботах </a:t>
            </a:r>
          </a:p>
          <a:p>
            <a:r>
              <a:rPr lang="uk-UA" sz="2000" b="1" dirty="0" smtClean="0">
                <a:solidFill>
                  <a:schemeClr val="accent1">
                    <a:lumMod val="75000"/>
                  </a:schemeClr>
                </a:solidFill>
                <a:latin typeface="Open Sans" panose="020B0604020202020204" charset="0"/>
                <a:ea typeface="Open Sans" panose="020B0604020202020204" charset="0"/>
                <a:cs typeface="Open Sans" panose="020B0604020202020204" charset="0"/>
              </a:rPr>
              <a:t>у нічний </a:t>
            </a:r>
            <a:r>
              <a:rPr lang="ru-RU" sz="2000" b="1" dirty="0" smtClean="0">
                <a:solidFill>
                  <a:schemeClr val="accent1">
                    <a:lumMod val="75000"/>
                  </a:schemeClr>
                </a:solidFill>
                <a:latin typeface="Open Sans" panose="020B0604020202020204" charset="0"/>
                <a:ea typeface="Open Sans" panose="020B0604020202020204" charset="0"/>
                <a:cs typeface="Open Sans" panose="020B0604020202020204" charset="0"/>
              </a:rPr>
              <a:t>час</a:t>
            </a:r>
            <a:endParaRPr lang="uk-UA" sz="2000" i="1" dirty="0" smtClean="0">
              <a:solidFill>
                <a:schemeClr val="accent1">
                  <a:lumMod val="75000"/>
                </a:schemeClr>
              </a:solidFill>
              <a:latin typeface="Open Sans" panose="020B0604020202020204" charset="0"/>
              <a:ea typeface="Open Sans" panose="020B0604020202020204" charset="0"/>
              <a:cs typeface="Open Sans" panose="020B0604020202020204" charset="0"/>
            </a:endParaRPr>
          </a:p>
        </p:txBody>
      </p:sp>
      <p:sp>
        <p:nvSpPr>
          <p:cNvPr id="3" name="Прямоугольник 2"/>
          <p:cNvSpPr/>
          <p:nvPr/>
        </p:nvSpPr>
        <p:spPr>
          <a:xfrm>
            <a:off x="898568" y="1080508"/>
            <a:ext cx="8115300" cy="3416320"/>
          </a:xfrm>
          <a:prstGeom prst="rect">
            <a:avLst/>
          </a:prstGeom>
        </p:spPr>
        <p:txBody>
          <a:bodyPr wrap="square">
            <a:spAutoFit/>
          </a:bodyPr>
          <a:lstStyle/>
          <a:p>
            <a:r>
              <a:rPr lang="uk-UA" sz="1800" dirty="0">
                <a:solidFill>
                  <a:schemeClr val="accent1">
                    <a:lumMod val="75000"/>
                  </a:schemeClr>
                </a:solidFill>
                <a:latin typeface="Open Sans" panose="020B0604020202020204" charset="0"/>
                <a:ea typeface="Open Sans" panose="020B0604020202020204" charset="0"/>
                <a:cs typeface="Open Sans" panose="020B0604020202020204" charset="0"/>
              </a:rPr>
              <a:t>Залучення жінок до робіт у нічний час не допускається, за винятком тих галузей економіки України, де це викликається особливою необхідністю і дозволяється як тимчасовий захід.</a:t>
            </a:r>
          </a:p>
          <a:p>
            <a:endParaRPr lang="uk-UA" sz="1800"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800" dirty="0">
                <a:solidFill>
                  <a:schemeClr val="accent1">
                    <a:lumMod val="75000"/>
                  </a:schemeClr>
                </a:solidFill>
                <a:latin typeface="Open Sans" panose="020B0604020202020204" charset="0"/>
                <a:ea typeface="Open Sans" panose="020B0604020202020204" charset="0"/>
                <a:cs typeface="Open Sans" panose="020B0604020202020204" charset="0"/>
              </a:rPr>
              <a:t>Перелік цих галузей і видів робіт із зазначенням максимальних термінів застосування праці жінок у нічний час затверджується Кабінетом Міністрів України</a:t>
            </a:r>
            <a:r>
              <a:rPr lang="uk-UA" sz="1800" dirty="0" smtClean="0">
                <a:solidFill>
                  <a:schemeClr val="accent1">
                    <a:lumMod val="75000"/>
                  </a:schemeClr>
                </a:solidFill>
                <a:latin typeface="Open Sans" panose="020B0604020202020204" charset="0"/>
                <a:ea typeface="Open Sans" panose="020B0604020202020204" charset="0"/>
                <a:cs typeface="Open Sans" panose="020B0604020202020204" charset="0"/>
              </a:rPr>
              <a:t>.</a:t>
            </a:r>
          </a:p>
          <a:p>
            <a:endParaRPr lang="uk-UA" sz="1800" i="1"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800" b="1" dirty="0" smtClean="0">
                <a:solidFill>
                  <a:schemeClr val="accent1">
                    <a:lumMod val="75000"/>
                  </a:schemeClr>
                </a:solidFill>
                <a:latin typeface="Arial" panose="020B0604020202020204" pitchFamily="34" charset="0"/>
                <a:cs typeface="Arial" panose="020B0604020202020204" pitchFamily="34" charset="0"/>
              </a:rPr>
              <a:t>У період дії воєнного стану не залучаються </a:t>
            </a:r>
            <a:r>
              <a:rPr lang="uk-UA" sz="1800" dirty="0" smtClean="0">
                <a:solidFill>
                  <a:schemeClr val="accent1">
                    <a:lumMod val="75000"/>
                  </a:schemeClr>
                </a:solidFill>
                <a:latin typeface="Arial" panose="020B0604020202020204" pitchFamily="34" charset="0"/>
                <a:cs typeface="Arial" panose="020B0604020202020204" pitchFamily="34" charset="0"/>
              </a:rPr>
              <a:t>до роботи в нічний час без їх згоди: вагітні жінки і жінки, які мають дитину віком до одного року, особи з інвалідністю, яким за медичними рекомендаціями протипоказана така робота.</a:t>
            </a:r>
            <a:endParaRPr lang="uk-UA" sz="1800"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89084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904875" y="209290"/>
            <a:ext cx="6575290" cy="1200329"/>
          </a:xfrm>
          <a:prstGeom prst="rect">
            <a:avLst/>
          </a:prstGeom>
          <a:noFill/>
        </p:spPr>
        <p:txBody>
          <a:bodyPr wrap="square" rtlCol="0">
            <a:spAutoFit/>
          </a:bodyPr>
          <a:lstStyle/>
          <a:p>
            <a:r>
              <a:rPr lang="ru-RU" sz="1800" b="1" dirty="0">
                <a:solidFill>
                  <a:schemeClr val="accent1">
                    <a:lumMod val="75000"/>
                  </a:schemeClr>
                </a:solidFill>
                <a:latin typeface="Open Sans" panose="020B0604020202020204" charset="0"/>
                <a:ea typeface="Open Sans" panose="020B0604020202020204" charset="0"/>
                <a:cs typeface="Open Sans" panose="020B0604020202020204" charset="0"/>
              </a:rPr>
              <a:t>Заборона </a:t>
            </a:r>
            <a:r>
              <a:rPr lang="uk-UA" sz="1800" b="1" dirty="0" smtClean="0">
                <a:solidFill>
                  <a:schemeClr val="accent1">
                    <a:lumMod val="75000"/>
                  </a:schemeClr>
                </a:solidFill>
                <a:latin typeface="Open Sans" panose="020B0604020202020204" charset="0"/>
                <a:ea typeface="Open Sans" panose="020B0604020202020204" charset="0"/>
                <a:cs typeface="Open Sans" panose="020B0604020202020204" charset="0"/>
              </a:rPr>
              <a:t>залучення вагітних жінок і жінок, що мають дітей віком до трьох років, до нічних, надурочних робіт, робіт у вихідні дні і направлення їх у відрядження</a:t>
            </a:r>
            <a:endParaRPr lang="uk-UA" i="1" dirty="0" smtClean="0">
              <a:solidFill>
                <a:schemeClr val="accent1">
                  <a:lumMod val="75000"/>
                </a:schemeClr>
              </a:solidFill>
              <a:latin typeface="Open Sans" panose="020B0604020202020204" charset="0"/>
              <a:ea typeface="Open Sans" panose="020B0604020202020204" charset="0"/>
              <a:cs typeface="Open Sans" panose="020B0604020202020204" charset="0"/>
            </a:endParaRPr>
          </a:p>
        </p:txBody>
      </p:sp>
      <p:sp>
        <p:nvSpPr>
          <p:cNvPr id="3" name="Прямоугольник 2"/>
          <p:cNvSpPr/>
          <p:nvPr/>
        </p:nvSpPr>
        <p:spPr>
          <a:xfrm>
            <a:off x="904875" y="1755273"/>
            <a:ext cx="8115300" cy="2308324"/>
          </a:xfrm>
          <a:prstGeom prst="rect">
            <a:avLst/>
          </a:prstGeom>
        </p:spPr>
        <p:txBody>
          <a:bodyPr wrap="square">
            <a:spAutoFit/>
          </a:bodyPr>
          <a:lstStyle/>
          <a:p>
            <a:r>
              <a:rPr lang="ru-RU" sz="1800" dirty="0">
                <a:solidFill>
                  <a:schemeClr val="accent1">
                    <a:lumMod val="75000"/>
                  </a:schemeClr>
                </a:solidFill>
                <a:latin typeface="Open Sans" panose="020B0604020202020204" charset="0"/>
                <a:ea typeface="Open Sans" panose="020B0604020202020204" charset="0"/>
                <a:cs typeface="Open Sans" panose="020B0604020202020204" charset="0"/>
              </a:rPr>
              <a:t>Не </a:t>
            </a:r>
            <a:r>
              <a:rPr lang="uk-UA" sz="1800" dirty="0" smtClean="0">
                <a:solidFill>
                  <a:schemeClr val="accent1">
                    <a:lumMod val="75000"/>
                  </a:schemeClr>
                </a:solidFill>
                <a:latin typeface="Open Sans" panose="020B0604020202020204" charset="0"/>
                <a:ea typeface="Open Sans" panose="020B0604020202020204" charset="0"/>
                <a:cs typeface="Open Sans" panose="020B0604020202020204" charset="0"/>
              </a:rPr>
              <a:t>допускається залучення до робіт у нічний час, до надурочних робіт і робіт у вихідні дні і направлення у відрядження </a:t>
            </a:r>
            <a:r>
              <a:rPr lang="uk-UA" sz="1800" b="1" dirty="0" smtClean="0">
                <a:solidFill>
                  <a:schemeClr val="accent1">
                    <a:lumMod val="75000"/>
                  </a:schemeClr>
                </a:solidFill>
                <a:latin typeface="Open Sans" panose="020B0604020202020204" charset="0"/>
                <a:ea typeface="Open Sans" panose="020B0604020202020204" charset="0"/>
                <a:cs typeface="Open Sans" panose="020B0604020202020204" charset="0"/>
              </a:rPr>
              <a:t>вагітних жінок </a:t>
            </a:r>
            <a:r>
              <a:rPr lang="uk-UA" sz="1800" dirty="0" smtClean="0">
                <a:solidFill>
                  <a:schemeClr val="accent1">
                    <a:lumMod val="75000"/>
                  </a:schemeClr>
                </a:solidFill>
                <a:latin typeface="Open Sans" panose="020B0604020202020204" charset="0"/>
                <a:ea typeface="Open Sans" panose="020B0604020202020204" charset="0"/>
                <a:cs typeface="Open Sans" panose="020B0604020202020204" charset="0"/>
              </a:rPr>
              <a:t>і жінок, що мають дітей </a:t>
            </a:r>
            <a:r>
              <a:rPr lang="uk-UA" sz="1800" b="1" dirty="0" smtClean="0">
                <a:solidFill>
                  <a:schemeClr val="accent1">
                    <a:lumMod val="75000"/>
                  </a:schemeClr>
                </a:solidFill>
                <a:latin typeface="Open Sans" panose="020B0604020202020204" charset="0"/>
                <a:ea typeface="Open Sans" panose="020B0604020202020204" charset="0"/>
                <a:cs typeface="Open Sans" panose="020B0604020202020204" charset="0"/>
              </a:rPr>
              <a:t>віком до трьох років</a:t>
            </a:r>
            <a:r>
              <a:rPr lang="ru-RU" sz="1800" dirty="0" smtClean="0">
                <a:solidFill>
                  <a:schemeClr val="accent1">
                    <a:lumMod val="75000"/>
                  </a:schemeClr>
                </a:solidFill>
                <a:latin typeface="Open Sans" panose="020B0604020202020204" charset="0"/>
                <a:ea typeface="Open Sans" panose="020B0604020202020204" charset="0"/>
                <a:cs typeface="Open Sans" panose="020B0604020202020204" charset="0"/>
              </a:rPr>
              <a:t>.</a:t>
            </a:r>
          </a:p>
          <a:p>
            <a:endParaRPr lang="ru-RU" sz="1800" i="1" dirty="0" smtClean="0">
              <a:solidFill>
                <a:schemeClr val="accent1">
                  <a:lumMod val="75000"/>
                </a:schemeClr>
              </a:solidFill>
              <a:latin typeface="Open Sans" panose="020B0604020202020204" charset="0"/>
              <a:ea typeface="Open Sans" panose="020B0604020202020204" charset="0"/>
              <a:cs typeface="Open Sans" panose="020B0604020202020204" charset="0"/>
            </a:endParaRPr>
          </a:p>
          <a:p>
            <a:endParaRPr lang="ru-RU" sz="1800" i="1"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800" dirty="0">
                <a:solidFill>
                  <a:schemeClr val="accent1">
                    <a:lumMod val="75000"/>
                  </a:schemeClr>
                </a:solidFill>
                <a:latin typeface="Open Sans" panose="020B0604020202020204" charset="0"/>
                <a:ea typeface="Open Sans" panose="020B0604020202020204" charset="0"/>
                <a:cs typeface="Open Sans" panose="020B0604020202020204" charset="0"/>
              </a:rPr>
              <a:t>Жінки, що мають дітей </a:t>
            </a:r>
            <a:r>
              <a:rPr lang="uk-UA" sz="1800" b="1" dirty="0">
                <a:solidFill>
                  <a:schemeClr val="accent1">
                    <a:lumMod val="75000"/>
                  </a:schemeClr>
                </a:solidFill>
                <a:latin typeface="Open Sans" panose="020B0604020202020204" charset="0"/>
                <a:ea typeface="Open Sans" panose="020B0604020202020204" charset="0"/>
                <a:cs typeface="Open Sans" panose="020B0604020202020204" charset="0"/>
              </a:rPr>
              <a:t>віком від трьох до чотирнадцяти років </a:t>
            </a:r>
            <a:r>
              <a:rPr lang="uk-UA" sz="1800" dirty="0">
                <a:solidFill>
                  <a:schemeClr val="accent1">
                    <a:lumMod val="75000"/>
                  </a:schemeClr>
                </a:solidFill>
                <a:latin typeface="Open Sans" panose="020B0604020202020204" charset="0"/>
                <a:ea typeface="Open Sans" panose="020B0604020202020204" charset="0"/>
                <a:cs typeface="Open Sans" panose="020B0604020202020204" charset="0"/>
              </a:rPr>
              <a:t>або дітей з інвалідністю, не можуть залучатись до надурочних робіт або направлятись у відрядження без їх згоди.</a:t>
            </a:r>
            <a:endParaRPr lang="uk-UA" sz="1800" dirty="0">
              <a:solidFill>
                <a:schemeClr val="accent1">
                  <a:lumMod val="75000"/>
                </a:schemeClr>
              </a:solidFill>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39044599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904875" y="209290"/>
            <a:ext cx="6575290" cy="646331"/>
          </a:xfrm>
          <a:prstGeom prst="rect">
            <a:avLst/>
          </a:prstGeom>
          <a:noFill/>
        </p:spPr>
        <p:txBody>
          <a:bodyPr wrap="square" rtlCol="0">
            <a:spAutoFit/>
          </a:bodyPr>
          <a:lstStyle/>
          <a:p>
            <a:r>
              <a:rPr lang="uk-UA" sz="1800" b="1" dirty="0" smtClean="0">
                <a:solidFill>
                  <a:schemeClr val="accent1">
                    <a:lumMod val="75000"/>
                  </a:schemeClr>
                </a:solidFill>
                <a:latin typeface="Open Sans" panose="020B0604020202020204" charset="0"/>
                <a:ea typeface="Open Sans" panose="020B0604020202020204" charset="0"/>
                <a:cs typeface="Open Sans" panose="020B0604020202020204" charset="0"/>
              </a:rPr>
              <a:t>Переведення на легшу роботу вагітних жінок і жінок, які мають дітей віком до трьох років</a:t>
            </a:r>
            <a:endParaRPr lang="uk-UA" i="1" dirty="0" smtClean="0">
              <a:solidFill>
                <a:schemeClr val="accent1">
                  <a:lumMod val="75000"/>
                </a:schemeClr>
              </a:solidFill>
              <a:latin typeface="Open Sans" panose="020B0604020202020204" charset="0"/>
              <a:ea typeface="Open Sans" panose="020B0604020202020204" charset="0"/>
              <a:cs typeface="Open Sans" panose="020B0604020202020204" charset="0"/>
            </a:endParaRPr>
          </a:p>
        </p:txBody>
      </p:sp>
      <p:sp>
        <p:nvSpPr>
          <p:cNvPr id="3" name="Прямоугольник 2"/>
          <p:cNvSpPr/>
          <p:nvPr/>
        </p:nvSpPr>
        <p:spPr>
          <a:xfrm>
            <a:off x="904875" y="855621"/>
            <a:ext cx="8115300" cy="4016484"/>
          </a:xfrm>
          <a:prstGeom prst="rect">
            <a:avLst/>
          </a:prstGeom>
        </p:spPr>
        <p:txBody>
          <a:bodyPr wrap="square">
            <a:spAutoFit/>
          </a:bodyPr>
          <a:lstStyle/>
          <a:p>
            <a:r>
              <a:rPr lang="uk-UA" sz="1500" dirty="0">
                <a:solidFill>
                  <a:schemeClr val="accent1">
                    <a:lumMod val="75000"/>
                  </a:schemeClr>
                </a:solidFill>
                <a:latin typeface="Open Sans" panose="020B0604020202020204" charset="0"/>
                <a:ea typeface="Open Sans" panose="020B0604020202020204" charset="0"/>
                <a:cs typeface="Open Sans" panose="020B0604020202020204" charset="0"/>
              </a:rPr>
              <a:t>Вагітним жінкам відповідно до медичного висновку знижуються норми виробітку, норми обслуговування або вони переводяться на іншу роботу, яка є легшою і виключає вплив несприятливих виробничих факторів, із збереженням середнього заробітку за попередньою роботою.</a:t>
            </a:r>
          </a:p>
          <a:p>
            <a:endParaRPr lang="uk-UA" sz="1500"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500" dirty="0">
                <a:solidFill>
                  <a:schemeClr val="accent1">
                    <a:lumMod val="75000"/>
                  </a:schemeClr>
                </a:solidFill>
                <a:latin typeface="Open Sans" panose="020B0604020202020204" charset="0"/>
                <a:ea typeface="Open Sans" panose="020B0604020202020204" charset="0"/>
                <a:cs typeface="Open Sans" panose="020B0604020202020204" charset="0"/>
              </a:rPr>
              <a:t>До вирішення питання про надання вагітній жінці відповідно до медичного висновку іншої роботи, яка є легшою і виключає вплив несприятливих виробничих факторів, вона підлягає звільненню від роботи із збереженням середнього заробітку за всі пропущені внаслідок цього робочі дні за рахунок підприємства, установи, організації.</a:t>
            </a:r>
          </a:p>
          <a:p>
            <a:endParaRPr lang="uk-UA" sz="1500"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500" dirty="0">
                <a:solidFill>
                  <a:schemeClr val="accent1">
                    <a:lumMod val="75000"/>
                  </a:schemeClr>
                </a:solidFill>
                <a:latin typeface="Open Sans" panose="020B0604020202020204" charset="0"/>
                <a:ea typeface="Open Sans" panose="020B0604020202020204" charset="0"/>
                <a:cs typeface="Open Sans" panose="020B0604020202020204" charset="0"/>
              </a:rPr>
              <a:t>Жінки, які мають дітей віком до трьох років, в разі неможливості виконання попередньої роботи переводяться на іншу роботу із збереженням середнього заробітку за попередньою роботою до досягнення дитиною віку трьох років.</a:t>
            </a:r>
          </a:p>
          <a:p>
            <a:endParaRPr lang="uk-UA" sz="1500" dirty="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500" dirty="0">
                <a:solidFill>
                  <a:schemeClr val="accent1">
                    <a:lumMod val="75000"/>
                  </a:schemeClr>
                </a:solidFill>
                <a:latin typeface="Open Sans" panose="020B0604020202020204" charset="0"/>
                <a:ea typeface="Open Sans" panose="020B0604020202020204" charset="0"/>
                <a:cs typeface="Open Sans" panose="020B0604020202020204" charset="0"/>
              </a:rPr>
              <a:t>Якщо заробіток </a:t>
            </a:r>
            <a:r>
              <a:rPr lang="uk-UA" sz="1500" dirty="0" smtClean="0">
                <a:solidFill>
                  <a:schemeClr val="accent1">
                    <a:lumMod val="75000"/>
                  </a:schemeClr>
                </a:solidFill>
                <a:latin typeface="Open Sans" panose="020B0604020202020204" charset="0"/>
                <a:ea typeface="Open Sans" panose="020B0604020202020204" charset="0"/>
                <a:cs typeface="Open Sans" panose="020B0604020202020204" charset="0"/>
              </a:rPr>
              <a:t>на </a:t>
            </a:r>
            <a:r>
              <a:rPr lang="uk-UA" sz="1500" dirty="0">
                <a:solidFill>
                  <a:schemeClr val="accent1">
                    <a:lumMod val="75000"/>
                  </a:schemeClr>
                </a:solidFill>
                <a:latin typeface="Open Sans" panose="020B0604020202020204" charset="0"/>
                <a:ea typeface="Open Sans" panose="020B0604020202020204" charset="0"/>
                <a:cs typeface="Open Sans" panose="020B0604020202020204" charset="0"/>
              </a:rPr>
              <a:t>легшій роботі є вищим, ніж той, який вони одержували до переведення, їм виплачується фактичний заробіток.</a:t>
            </a:r>
            <a:endParaRPr lang="uk-UA" sz="1500" i="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18907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904875" y="209290"/>
            <a:ext cx="6575290" cy="646331"/>
          </a:xfrm>
          <a:prstGeom prst="rect">
            <a:avLst/>
          </a:prstGeom>
          <a:noFill/>
        </p:spPr>
        <p:txBody>
          <a:bodyPr wrap="square" rtlCol="0">
            <a:spAutoFit/>
          </a:bodyPr>
          <a:lstStyle/>
          <a:p>
            <a:r>
              <a:rPr lang="uk-UA" sz="1800" b="1" dirty="0" smtClean="0">
                <a:solidFill>
                  <a:schemeClr val="accent1">
                    <a:lumMod val="75000"/>
                  </a:schemeClr>
                </a:solidFill>
                <a:latin typeface="Open Sans" panose="020B0604020202020204" charset="0"/>
                <a:ea typeface="Open Sans" panose="020B0604020202020204" charset="0"/>
                <a:cs typeface="Open Sans" panose="020B0604020202020204" charset="0"/>
              </a:rPr>
              <a:t>Відпустки у зв'язку з вагітністю, пологами і для догляду за дитиною</a:t>
            </a:r>
            <a:endParaRPr lang="uk-UA" i="1" dirty="0" smtClean="0">
              <a:solidFill>
                <a:schemeClr val="accent1">
                  <a:lumMod val="75000"/>
                </a:schemeClr>
              </a:solidFill>
              <a:latin typeface="Open Sans" panose="020B0604020202020204" charset="0"/>
              <a:ea typeface="Open Sans" panose="020B0604020202020204" charset="0"/>
              <a:cs typeface="Open Sans" panose="020B0604020202020204" charset="0"/>
            </a:endParaRPr>
          </a:p>
        </p:txBody>
      </p:sp>
      <p:sp>
        <p:nvSpPr>
          <p:cNvPr id="3" name="Прямоугольник 2"/>
          <p:cNvSpPr/>
          <p:nvPr/>
        </p:nvSpPr>
        <p:spPr>
          <a:xfrm>
            <a:off x="904875" y="855621"/>
            <a:ext cx="8115300" cy="4185761"/>
          </a:xfrm>
          <a:prstGeom prst="rect">
            <a:avLst/>
          </a:prstGeom>
        </p:spPr>
        <p:txBody>
          <a:bodyPr wrap="square">
            <a:spAutoFit/>
          </a:bodyPr>
          <a:lstStyle/>
          <a:p>
            <a:r>
              <a:rPr lang="uk-UA" dirty="0" smtClean="0">
                <a:solidFill>
                  <a:schemeClr val="accent1">
                    <a:lumMod val="75000"/>
                  </a:schemeClr>
                </a:solidFill>
                <a:latin typeface="Open Sans" panose="020B0604020202020204" charset="0"/>
                <a:ea typeface="Open Sans" panose="020B0604020202020204" charset="0"/>
                <a:cs typeface="Open Sans" panose="020B0604020202020204" charset="0"/>
              </a:rPr>
              <a:t>На підставі медичного висновку жінкам надається оплачувана відпустка у зв'язку з вагітністю та пологами тривалістю 70 календарних днів до пологів і 56 (у разі народження двох і більше дітей та у разі ускладнення пологів - 70) календарних днів після пологів, починаючи з дня пологів.</a:t>
            </a:r>
          </a:p>
          <a:p>
            <a:endParaRPr lang="uk-UA" dirty="0" smtClean="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dirty="0" smtClean="0">
                <a:solidFill>
                  <a:schemeClr val="accent1">
                    <a:lumMod val="75000"/>
                  </a:schemeClr>
                </a:solidFill>
                <a:latin typeface="Open Sans" panose="020B0604020202020204" charset="0"/>
                <a:ea typeface="Open Sans" panose="020B0604020202020204" charset="0"/>
                <a:cs typeface="Open Sans" panose="020B0604020202020204" charset="0"/>
              </a:rPr>
              <a:t>Тривалість відпустки у зв'язку з вагітністю та пологами обчислюється сумарно і становить 126 календарних днів (140 календарних днів - у разі народження двох і більше дітей та у разі ускладнення пологів). Вона надається жінкам повністю незалежно від кількості днів, фактично використаних до пологів.</a:t>
            </a:r>
          </a:p>
          <a:p>
            <a:endParaRPr lang="uk-UA" dirty="0" smtClean="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b="1" dirty="0" smtClean="0">
                <a:solidFill>
                  <a:schemeClr val="accent1">
                    <a:lumMod val="75000"/>
                  </a:schemeClr>
                </a:solidFill>
                <a:latin typeface="Open Sans" panose="020B0604020202020204" charset="0"/>
                <a:ea typeface="Open Sans" panose="020B0604020202020204" charset="0"/>
                <a:cs typeface="Open Sans" panose="020B0604020202020204" charset="0"/>
              </a:rPr>
              <a:t>За бажанням жінки та у разі відсутності медичних протипоказань </a:t>
            </a:r>
            <a:r>
              <a:rPr lang="uk-UA" dirty="0" smtClean="0">
                <a:solidFill>
                  <a:schemeClr val="accent1">
                    <a:lumMod val="75000"/>
                  </a:schemeClr>
                </a:solidFill>
                <a:latin typeface="Open Sans" panose="020B0604020202020204" charset="0"/>
                <a:ea typeface="Open Sans" panose="020B0604020202020204" charset="0"/>
                <a:cs typeface="Open Sans" panose="020B0604020202020204" charset="0"/>
              </a:rPr>
              <a:t>частина відпустки тривалістю 70 календарних днів, передбачена до пологів, може бути перенесена та використана жінкою частково або повністю після пологів, починаючи з дня пологів. При цьому загальна тривалість відпустки не може перевищувати сумарно 126 календарних днів (140 календарних днів - у разі народження двох і більше дітей та у разі ускладнення пологів).</a:t>
            </a:r>
          </a:p>
          <a:p>
            <a:endParaRPr lang="uk-UA" dirty="0" smtClean="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dirty="0" smtClean="0">
                <a:solidFill>
                  <a:schemeClr val="accent1">
                    <a:lumMod val="75000"/>
                  </a:schemeClr>
                </a:solidFill>
                <a:latin typeface="Open Sans" panose="020B0604020202020204" charset="0"/>
                <a:ea typeface="Open Sans" panose="020B0604020202020204" charset="0"/>
                <a:cs typeface="Open Sans" panose="020B0604020202020204" charset="0"/>
              </a:rPr>
              <a:t>За бажанням матері або батька дитини одному з них надається відпустка для догляду за дитиною до досягнення нею трирічного віку.</a:t>
            </a:r>
            <a:endParaRPr lang="uk-UA" i="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45911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904875" y="209290"/>
            <a:ext cx="6575290" cy="646331"/>
          </a:xfrm>
          <a:prstGeom prst="rect">
            <a:avLst/>
          </a:prstGeom>
          <a:noFill/>
        </p:spPr>
        <p:txBody>
          <a:bodyPr wrap="square" rtlCol="0">
            <a:spAutoFit/>
          </a:bodyPr>
          <a:lstStyle/>
          <a:p>
            <a:r>
              <a:rPr lang="uk-UA" sz="1800" b="1" dirty="0" smtClean="0">
                <a:solidFill>
                  <a:schemeClr val="accent1">
                    <a:lumMod val="75000"/>
                  </a:schemeClr>
                </a:solidFill>
                <a:latin typeface="Open Sans" panose="020B0604020202020204" charset="0"/>
                <a:ea typeface="Open Sans" panose="020B0604020202020204" charset="0"/>
                <a:cs typeface="Open Sans" panose="020B0604020202020204" charset="0"/>
              </a:rPr>
              <a:t>Приєднання щорічної відпустки до відпустки у зв'язку з вагітністю та пологами</a:t>
            </a:r>
            <a:endParaRPr lang="uk-UA" i="1" dirty="0" smtClean="0">
              <a:solidFill>
                <a:schemeClr val="accent1">
                  <a:lumMod val="75000"/>
                </a:schemeClr>
              </a:solidFill>
              <a:latin typeface="Open Sans" panose="020B0604020202020204" charset="0"/>
              <a:ea typeface="Open Sans" panose="020B0604020202020204" charset="0"/>
              <a:cs typeface="Open Sans" panose="020B0604020202020204" charset="0"/>
            </a:endParaRPr>
          </a:p>
        </p:txBody>
      </p:sp>
      <p:sp>
        <p:nvSpPr>
          <p:cNvPr id="3" name="Прямоугольник 2"/>
          <p:cNvSpPr/>
          <p:nvPr/>
        </p:nvSpPr>
        <p:spPr>
          <a:xfrm>
            <a:off x="904875" y="960690"/>
            <a:ext cx="8115300" cy="3785652"/>
          </a:xfrm>
          <a:prstGeom prst="rect">
            <a:avLst/>
          </a:prstGeom>
        </p:spPr>
        <p:txBody>
          <a:bodyPr wrap="square">
            <a:spAutoFit/>
          </a:bodyPr>
          <a:lstStyle/>
          <a:p>
            <a:r>
              <a:rPr lang="uk-UA" sz="1600" dirty="0">
                <a:solidFill>
                  <a:schemeClr val="accent1">
                    <a:lumMod val="75000"/>
                  </a:schemeClr>
                </a:solidFill>
                <a:latin typeface="Open Sans" panose="020B0604020202020204" charset="0"/>
                <a:ea typeface="Open Sans" panose="020B0604020202020204" charset="0"/>
                <a:cs typeface="Open Sans" panose="020B0604020202020204" charset="0"/>
              </a:rPr>
              <a:t>У разі надання жінкам відпустки у зв'язку з вагітністю та пологами роботодавець зобов'язаний </a:t>
            </a:r>
            <a:r>
              <a:rPr lang="uk-UA" sz="1600" b="1" dirty="0">
                <a:solidFill>
                  <a:schemeClr val="accent1">
                    <a:lumMod val="75000"/>
                  </a:schemeClr>
                </a:solidFill>
                <a:latin typeface="Open Sans" panose="020B0604020202020204" charset="0"/>
                <a:ea typeface="Open Sans" panose="020B0604020202020204" charset="0"/>
                <a:cs typeface="Open Sans" panose="020B0604020202020204" charset="0"/>
              </a:rPr>
              <a:t>за заявою жінки приєднати </a:t>
            </a:r>
            <a:r>
              <a:rPr lang="uk-UA" sz="1600" dirty="0">
                <a:solidFill>
                  <a:schemeClr val="accent1">
                    <a:lumMod val="75000"/>
                  </a:schemeClr>
                </a:solidFill>
                <a:latin typeface="Open Sans" panose="020B0604020202020204" charset="0"/>
                <a:ea typeface="Open Sans" panose="020B0604020202020204" charset="0"/>
                <a:cs typeface="Open Sans" panose="020B0604020202020204" charset="0"/>
              </a:rPr>
              <a:t>до неї щорічні основну і додаткову відпустки незалежно від тривалості її роботи на даному підприємстві, в установі, організації в поточному робочому році</a:t>
            </a:r>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a:t>
            </a:r>
          </a:p>
          <a:p>
            <a:endParaRPr lang="ru-RU" sz="1600" dirty="0" smtClean="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Відпустка для догляду за дитиною </a:t>
            </a:r>
            <a:r>
              <a:rPr lang="uk-UA" sz="1600" b="1" dirty="0" smtClean="0">
                <a:solidFill>
                  <a:schemeClr val="accent1">
                    <a:lumMod val="75000"/>
                  </a:schemeClr>
                </a:solidFill>
                <a:latin typeface="Open Sans" panose="020B0604020202020204" charset="0"/>
                <a:ea typeface="Open Sans" panose="020B0604020202020204" charset="0"/>
                <a:cs typeface="Open Sans" panose="020B0604020202020204" charset="0"/>
              </a:rPr>
              <a:t>до досягнення нею трирічного віку </a:t>
            </a:r>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та відпустка без збереження заробітної плати надаються за заявою матері (батька) дитини або інших осіб повністю або частково в межах установленого періоду та оформляються наказом (розпорядженням) роботодавця.</a:t>
            </a:r>
          </a:p>
          <a:p>
            <a:endPar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endParaRPr>
          </a:p>
          <a:p>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Відпустка для догляду за дитиною до досягнення нею трирічного віку та відпустка без збереження заробітної плати </a:t>
            </a:r>
            <a:r>
              <a:rPr lang="uk-UA" sz="1600" b="1" dirty="0" smtClean="0">
                <a:solidFill>
                  <a:schemeClr val="accent1">
                    <a:lumMod val="75000"/>
                  </a:schemeClr>
                </a:solidFill>
                <a:latin typeface="Open Sans" panose="020B0604020202020204" charset="0"/>
                <a:ea typeface="Open Sans" panose="020B0604020202020204" charset="0"/>
                <a:cs typeface="Open Sans" panose="020B0604020202020204" charset="0"/>
              </a:rPr>
              <a:t>зараховуються як до загального, так і до безперервного стажу роботи і до стажу роботи за спеціальністю</a:t>
            </a:r>
            <a:r>
              <a:rPr lang="uk-UA" sz="1600" dirty="0" smtClean="0">
                <a:solidFill>
                  <a:schemeClr val="accent1">
                    <a:lumMod val="75000"/>
                  </a:schemeClr>
                </a:solidFill>
                <a:latin typeface="Open Sans" panose="020B0604020202020204" charset="0"/>
                <a:ea typeface="Open Sans" panose="020B0604020202020204" charset="0"/>
                <a:cs typeface="Open Sans" panose="020B0604020202020204" charset="0"/>
              </a:rPr>
              <a:t>. Час відпусток, зазначених у цій статті, до стажу роботи, що дає право на щорічну відпустку, не зараховується.</a:t>
            </a:r>
            <a:endParaRPr lang="uk-UA" sz="1600" dirty="0">
              <a:solidFill>
                <a:schemeClr val="accent1">
                  <a:lumMod val="75000"/>
                </a:schemeClr>
              </a:solidFill>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3539311294"/>
      </p:ext>
    </p:extLst>
  </p:cSld>
  <p:clrMapOvr>
    <a:masterClrMapping/>
  </p:clrMapOvr>
  <p:timing>
    <p:tnLst>
      <p:par>
        <p:cTn id="1" dur="indefinite" restart="never" nodeType="tmRoot"/>
      </p:par>
    </p:tnLst>
  </p:timing>
</p:sld>
</file>

<file path=ppt/theme/theme1.xml><?xml version="1.0" encoding="utf-8"?>
<a:theme xmlns:a="http://schemas.openxmlformats.org/drawingml/2006/main" name="Держпраці">
  <a:themeElements>
    <a:clrScheme name="Simple Light">
      <a:dk1>
        <a:srgbClr val="000000"/>
      </a:dk1>
      <a:lt1>
        <a:srgbClr val="FFFFFF"/>
      </a:lt1>
      <a:dk2>
        <a:srgbClr val="595959"/>
      </a:dk2>
      <a:lt2>
        <a:srgbClr val="EEEEEE"/>
      </a:lt2>
      <a:accent1>
        <a:srgbClr val="3F81EE"/>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5500</TotalTime>
  <Words>1822</Words>
  <Application>Microsoft Office PowerPoint</Application>
  <PresentationFormat>Экран (16:9)</PresentationFormat>
  <Paragraphs>108</Paragraphs>
  <Slides>16</Slides>
  <Notes>14</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16</vt:i4>
      </vt:variant>
    </vt:vector>
  </HeadingPairs>
  <TitlesOfParts>
    <vt:vector size="20" baseType="lpstr">
      <vt:lpstr>Rubik</vt:lpstr>
      <vt:lpstr>Arial</vt:lpstr>
      <vt:lpstr>Open Sans</vt:lpstr>
      <vt:lpstr>Держпраці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Організація трудових відносин в умовах воєнного стану</dc:title>
  <dc:creator>Елена Коновалова</dc:creator>
  <cp:lastModifiedBy>user</cp:lastModifiedBy>
  <cp:revision>186</cp:revision>
  <dcterms:modified xsi:type="dcterms:W3CDTF">2025-11-17T07:14:04Z</dcterms:modified>
</cp:coreProperties>
</file>