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3" r:id="rId2"/>
  </p:sldMasterIdLst>
  <p:notesMasterIdLst>
    <p:notesMasterId r:id="rId15"/>
  </p:notesMasterIdLst>
  <p:sldIdLst>
    <p:sldId id="333" r:id="rId3"/>
    <p:sldId id="334" r:id="rId4"/>
    <p:sldId id="335" r:id="rId5"/>
    <p:sldId id="337" r:id="rId6"/>
    <p:sldId id="348" r:id="rId7"/>
    <p:sldId id="338" r:id="rId8"/>
    <p:sldId id="339" r:id="rId9"/>
    <p:sldId id="347" r:id="rId10"/>
    <p:sldId id="340" r:id="rId11"/>
    <p:sldId id="344" r:id="rId12"/>
    <p:sldId id="345" r:id="rId13"/>
    <p:sldId id="326" r:id="rId14"/>
  </p:sldIdLst>
  <p:sldSz cx="9144000" cy="5143500" type="screen16x9"/>
  <p:notesSz cx="6858000" cy="9144000"/>
  <p:embeddedFontLst>
    <p:embeddedFont>
      <p:font typeface="Rubik" panose="02000604000000020004" pitchFamily="2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9AA0A6"/>
          </p15:clr>
        </p15:guide>
        <p15:guide id="2" pos="510">
          <p15:clr>
            <a:srgbClr val="9AA0A6"/>
          </p15:clr>
        </p15:guide>
        <p15:guide id="3" pos="5636">
          <p15:clr>
            <a:srgbClr val="9AA0A6"/>
          </p15:clr>
        </p15:guide>
        <p15:guide id="4" orient="horz" pos="2930">
          <p15:clr>
            <a:srgbClr val="9AA0A6"/>
          </p15:clr>
        </p15:guide>
        <p15:guide id="5" pos="558">
          <p15:clr>
            <a:srgbClr val="9AA0A6"/>
          </p15:clr>
        </p15:guide>
        <p15:guide id="6" orient="horz" pos="598">
          <p15:clr>
            <a:srgbClr val="9AA0A6"/>
          </p15:clr>
        </p15:guide>
        <p15:guide id="7" orient="horz" pos="25">
          <p15:clr>
            <a:srgbClr val="9AA0A6"/>
          </p15:clr>
        </p15:guide>
        <p15:guide id="8" pos="2261">
          <p15:clr>
            <a:srgbClr val="9AA0A6"/>
          </p15:clr>
        </p15:guide>
        <p15:guide id="9" orient="horz" pos="1188">
          <p15:clr>
            <a:srgbClr val="9AA0A6"/>
          </p15:clr>
        </p15:guide>
        <p15:guide id="10" pos="3402">
          <p15:clr>
            <a:srgbClr val="9AA0A6"/>
          </p15:clr>
        </p15:guide>
        <p15:guide id="11" orient="horz" pos="1841">
          <p15:clr>
            <a:srgbClr val="9AA0A6"/>
          </p15:clr>
        </p15:guide>
        <p15:guide id="12" orient="horz" pos="2467">
          <p15:clr>
            <a:srgbClr val="9AA0A6"/>
          </p15:clr>
        </p15:guide>
        <p15:guide id="13" orient="horz" pos="1399">
          <p15:clr>
            <a:srgbClr val="9AA0A6"/>
          </p15:clr>
        </p15:guide>
        <p15:guide id="14" orient="horz" pos="1129">
          <p15:clr>
            <a:srgbClr val="9AA0A6"/>
          </p15:clr>
        </p15:guide>
        <p15:guide id="15" orient="horz" pos="1764">
          <p15:clr>
            <a:srgbClr val="9AA0A6"/>
          </p15:clr>
        </p15:guide>
        <p15:guide id="16" orient="horz" pos="1059">
          <p15:clr>
            <a:srgbClr val="9AA0A6"/>
          </p15:clr>
        </p15:guide>
        <p15:guide id="17" pos="3853">
          <p15:clr>
            <a:srgbClr val="9AA0A6"/>
          </p15:clr>
        </p15:guide>
        <p15:guide id="18" orient="horz" pos="3046">
          <p15:clr>
            <a:srgbClr val="9AA0A6"/>
          </p15:clr>
        </p15:guide>
        <p15:guide id="19" pos="905">
          <p15:clr>
            <a:srgbClr val="9AA0A6"/>
          </p15:clr>
        </p15:guide>
        <p15:guide id="20" orient="horz" pos="2093">
          <p15:clr>
            <a:srgbClr val="9AA0A6"/>
          </p15:clr>
        </p15:guide>
        <p15:guide id="21" pos="2858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" initials="E" lastIdx="1" clrIdx="0">
    <p:extLst>
      <p:ext uri="{19B8F6BF-5375-455C-9EA6-DF929625EA0E}">
        <p15:presenceInfo xmlns:p15="http://schemas.microsoft.com/office/powerpoint/2012/main" userId="17278da7aba8a6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14" y="126"/>
      </p:cViewPr>
      <p:guideLst>
        <p:guide orient="horz" pos="194"/>
        <p:guide pos="510"/>
        <p:guide pos="5636"/>
        <p:guide orient="horz" pos="2930"/>
        <p:guide pos="558"/>
        <p:guide orient="horz" pos="598"/>
        <p:guide orient="horz" pos="25"/>
        <p:guide pos="2261"/>
        <p:guide orient="horz" pos="1188"/>
        <p:guide pos="3402"/>
        <p:guide orient="horz" pos="1841"/>
        <p:guide orient="horz" pos="2467"/>
        <p:guide orient="horz" pos="1399"/>
        <p:guide orient="horz" pos="1129"/>
        <p:guide orient="horz" pos="1764"/>
        <p:guide orient="horz" pos="1059"/>
        <p:guide pos="3853"/>
        <p:guide orient="horz" pos="3046"/>
        <p:guide pos="905"/>
        <p:guide orient="horz" pos="2093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29050" y="2485050"/>
            <a:ext cx="53844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29050" y="3334975"/>
            <a:ext cx="3868500" cy="2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 sz="600"/>
            </a:lvl1pPr>
            <a:lvl2pPr lvl="1" algn="l">
              <a:buNone/>
              <a:defRPr sz="600"/>
            </a:lvl2pPr>
            <a:lvl3pPr lvl="2" algn="l">
              <a:buNone/>
              <a:defRPr sz="600"/>
            </a:lvl3pPr>
            <a:lvl4pPr lvl="3" algn="l">
              <a:buNone/>
              <a:defRPr sz="600"/>
            </a:lvl4pPr>
            <a:lvl5pPr lvl="4" algn="l">
              <a:buNone/>
              <a:defRPr sz="600"/>
            </a:lvl5pPr>
            <a:lvl6pPr lvl="5" algn="l">
              <a:buNone/>
              <a:defRPr sz="600"/>
            </a:lvl6pPr>
            <a:lvl7pPr lvl="6" algn="l">
              <a:buNone/>
              <a:defRPr sz="600"/>
            </a:lvl7pPr>
            <a:lvl8pPr lvl="7" algn="l">
              <a:buNone/>
              <a:defRPr sz="600"/>
            </a:lvl8pPr>
            <a:lvl9pPr lvl="8" algn="l">
              <a:buNone/>
              <a:defRPr sz="6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 txBox="1"/>
          <p:nvPr/>
        </p:nvSpPr>
        <p:spPr>
          <a:xfrm>
            <a:off x="7445113" y="4476300"/>
            <a:ext cx="1575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accent1"/>
                </a:solidFill>
              </a:rPr>
              <a:t>www.dsp.gov.ua</a:t>
            </a:r>
            <a:endParaRPr sz="900" u="sng" dirty="0">
              <a:solidFill>
                <a:schemeClr val="accent1"/>
              </a:solidFill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7445675" y="4728000"/>
            <a:ext cx="1715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accent1"/>
                </a:solidFill>
              </a:rPr>
              <a:t>www.pratsia.in.ua</a:t>
            </a:r>
            <a:endParaRPr sz="900" u="sng" dirty="0">
              <a:solidFill>
                <a:schemeClr val="accent1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D89AB-A4E7-4D77-8E98-7AE41C27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32D43-E1A6-4CC6-B733-4DC3232F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760AF-CE19-44E0-92E7-FCB80F4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9841-7351-4894-A4FD-2F43700E9138}" type="datetimeFigureOut">
              <a:rPr lang="LID4096" smtClean="0"/>
              <a:t>12/15/2025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21396-58BB-4CA7-98F1-BB03033F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1B563-0186-4326-BAD7-B16D25E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E84-B53E-40B1-8B44-BBA65F95C5C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156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63C1-0937-4F82-AC65-554C49C82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3E035B-8818-4C23-A14D-50963DAAB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4F9898-48F3-4C64-B209-6FA0E70E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601F4-3CFB-48C2-92B7-4900CF06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B3807-6CA0-4F39-929C-F0CDC472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D89AB-A4E7-4D77-8E98-7AE41C27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32D43-E1A6-4CC6-B733-4DC3232F7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760AF-CE19-44E0-92E7-FCB80F4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21396-58BB-4CA7-98F1-BB03033F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1B563-0186-4326-BAD7-B16D25E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3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41CC4-9E92-493B-8139-0B431773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6C3B2-86FC-4E50-AF10-1533677A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C6EDC-5E9D-4BC3-9916-A6AC1CC3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FD96F-190A-4D32-98B7-B9583FCA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92BC0-A0CF-436E-99CE-37EF279D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46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A90D5-E5C0-412E-A88D-817A1862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C232F-2D65-4B3C-8CD7-CAFD50C2E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EA52-A749-4C5A-8EFE-3CE46876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716B7-9A60-46B1-B021-F5FB6F63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97350-6001-46B1-85F1-307C842B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06377-82D8-4EA7-8731-38508D80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4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FBD8A-9D00-4508-8E7F-82257E75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054BAA-D791-4A90-8E89-E6415C7E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556B1-FE96-46CD-AF42-24C2673C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7D766E-6401-4B2A-9964-07755331D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3139A-3386-452E-95ED-FA28E914D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083834-3113-4EA4-A97B-D5397A98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3F7440-4A07-43E9-BD30-9B2AC336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F88F5E-5F8E-4109-BE5B-6EF9524A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66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FA98-24A0-4A46-8BB8-A27D1C8C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04EDE3-366E-44F0-8E85-74CC646D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E59F51-800C-4038-A2C8-595E735B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1F6AE2-C5CF-45ED-9942-240EFF97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B1B40-92B9-488E-9FA5-CA1D15FD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8C8445-9172-4D5A-B96C-F2433F73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4CC93-6A7A-4417-9762-2ED25C58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6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есень 2022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6425" y="56250"/>
            <a:ext cx="654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sp>
        <p:nvSpPr>
          <p:cNvPr id="20" name="Google Shape;20;p3"/>
          <p:cNvSpPr txBox="1"/>
          <p:nvPr/>
        </p:nvSpPr>
        <p:spPr>
          <a:xfrm>
            <a:off x="7709863" y="4565950"/>
            <a:ext cx="1046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rgbClr val="5398D9"/>
                </a:solidFill>
              </a:rPr>
              <a:t>www.dsp.gov.ua</a:t>
            </a:r>
            <a:endParaRPr sz="900" u="sng" dirty="0">
              <a:solidFill>
                <a:srgbClr val="5398D9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5BA08"/>
          </a:solidFill>
          <a:ln w="9525" cap="flat" cmpd="sng">
            <a:solidFill>
              <a:srgbClr val="F5BA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3"/>
          <p:cNvSpPr txBox="1"/>
          <p:nvPr/>
        </p:nvSpPr>
        <p:spPr>
          <a:xfrm>
            <a:off x="7709875" y="4820388"/>
            <a:ext cx="1088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rgbClr val="5398D9"/>
                </a:solidFill>
              </a:rPr>
              <a:t>www.pratsia.in.ua</a:t>
            </a:r>
            <a:endParaRPr sz="900" u="sng" dirty="0">
              <a:solidFill>
                <a:srgbClr val="5398D9"/>
              </a:solidFill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71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584" y="0"/>
            <a:ext cx="2127491" cy="11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F304-A386-4F27-BC16-FFF46EB2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6C215-497B-4B3F-BB8C-D1546A2F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D9EC61-D24F-4ED4-96BB-F72D67C7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1B9CB-C2D3-43A4-9A73-3E5DED3A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89726F-67ED-450F-BBE8-2B863C51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3B226-527A-41A5-898A-49C6789F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9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028D-997F-47AD-8DBC-4E497B2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E49BB0-AE00-4FDA-89FB-6D13006E0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4F5EB9-EC99-42A5-B8A5-530E2FDD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7DEF91-7EAF-4A01-8437-F180E336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86891-C400-447F-8DC4-A3ECD4D2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03BF0-8D6D-4EF3-BCCC-0F3A2F49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9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0E6AB-AEAE-4747-B29A-626D070F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29A46E-48A2-4928-B351-71918D1AC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BD94E-2F2A-405F-9801-EA9154A7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D6DE7-64AD-4BF2-AE17-E081F0C4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A1984-023F-4F09-A241-45FC33CC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0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34B0B9-5180-43EE-AC56-B25105FBE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ED690-E315-4350-8DC4-AA7F7DE9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AC7E7-5E42-494D-8928-F342524B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337C7-B2B5-4F65-8BDA-F675791D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95F5A-D488-487A-9BAC-9FD6C4F7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951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 type="tx">
  <p:cSld name="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</a:pPr>
            <a:fld id="{00000000-1234-1234-1234-123412341234}" type="slidenum">
              <a:rPr lang="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37440" t="75444" r="5484" b="11360"/>
          <a:stretch/>
        </p:blipFill>
        <p:spPr>
          <a:xfrm rot="5400000">
            <a:off x="-2316363" y="2213536"/>
            <a:ext cx="5349149" cy="7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550" y="-9"/>
            <a:ext cx="2127450" cy="11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8780701" y="4663226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780701" y="4917651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7772775" y="4565950"/>
            <a:ext cx="1059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900" b="0" i="0" u="sng" strike="noStrike" kern="1200" cap="none" spc="0" normalizeH="0" baseline="0" noProof="0">
                <a:ln>
                  <a:noFill/>
                </a:ln>
                <a:solidFill>
                  <a:srgbClr val="4778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www.dsp.gov.ua</a:t>
            </a:r>
            <a:endParaRPr kumimoji="0" sz="900" b="0" i="0" u="sng" strike="noStrike" kern="1200" cap="none" spc="0" normalizeH="0" baseline="0" noProof="0">
              <a:ln>
                <a:noFill/>
              </a:ln>
              <a:solidFill>
                <a:srgbClr val="4778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7772775" y="4820375"/>
            <a:ext cx="11943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900" b="0" i="0" u="sng" strike="noStrike" kern="1200" cap="none" spc="0" normalizeH="0" baseline="0" noProof="0">
                <a:ln>
                  <a:noFill/>
                </a:ln>
                <a:solidFill>
                  <a:srgbClr val="4778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www.pratsia.in.ua</a:t>
            </a:r>
            <a:endParaRPr kumimoji="0" sz="900" b="0" i="0" u="sng" strike="noStrike" kern="1200" cap="none" spc="0" normalizeH="0" baseline="0" noProof="0">
              <a:ln>
                <a:noFill/>
              </a:ln>
              <a:solidFill>
                <a:srgbClr val="4778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21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>
  <p:cSld name="TITLE_AND_BODY_1">
    <p:bg>
      <p:bgPr>
        <a:solidFill>
          <a:srgbClr val="2C64E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94375" y="445025"/>
            <a:ext cx="763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43875" y="1131850"/>
            <a:ext cx="788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l="37440" t="27990" r="5484" b="59636"/>
          <a:stretch/>
        </p:blipFill>
        <p:spPr>
          <a:xfrm rot="5400000">
            <a:off x="-2221587" y="2231462"/>
            <a:ext cx="5123749" cy="6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8780700" y="4663225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5"/>
          <p:cNvSpPr/>
          <p:nvPr/>
        </p:nvSpPr>
        <p:spPr>
          <a:xfrm>
            <a:off x="8780700" y="4917650"/>
            <a:ext cx="211250" cy="128575"/>
          </a:xfrm>
          <a:prstGeom prst="flowChartDecision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p5"/>
          <p:cNvSpPr txBox="1"/>
          <p:nvPr/>
        </p:nvSpPr>
        <p:spPr>
          <a:xfrm>
            <a:off x="7772775" y="4565950"/>
            <a:ext cx="105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lt1"/>
                </a:solidFill>
              </a:rPr>
              <a:t>www.dsp.gov.ua</a:t>
            </a:r>
            <a:endParaRPr sz="900" u="sng" dirty="0">
              <a:solidFill>
                <a:schemeClr val="lt1"/>
              </a:solidFill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7772775" y="4820375"/>
            <a:ext cx="119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u="sng">
                <a:solidFill>
                  <a:schemeClr val="lt1"/>
                </a:solidFill>
              </a:rPr>
              <a:t>www.pratsia.in.ua</a:t>
            </a:r>
            <a:endParaRPr sz="900" u="sng" dirty="0">
              <a:solidFill>
                <a:schemeClr val="lt1"/>
              </a:solidFill>
            </a:endParaRPr>
          </a:p>
        </p:txBody>
      </p:sp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525" y="163625"/>
            <a:ext cx="1924625" cy="9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4FB8B-918C-4EE3-8407-A45CBF2B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64897-CEF5-43F4-853C-E18B124C8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14A48-79DF-455B-8F7E-55E9379BA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9C69841-7351-4894-A4FD-2F43700E9138}" type="datetimeFigureOut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12/15/2025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48AA2-EF27-443C-9B40-27C4ED71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3D6E07-E033-417D-9DA4-EA7DB0F03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77BAE84-B53E-40B1-8B44-BBA65F95C5CB}" type="slidenum">
              <a:rPr lang="LID4096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LID4096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1C737D-1110-4F55-A58B-B86992BBFCB5}"/>
              </a:ext>
            </a:extLst>
          </p:cNvPr>
          <p:cNvSpPr/>
          <p:nvPr/>
        </p:nvSpPr>
        <p:spPr>
          <a:xfrm>
            <a:off x="0" y="3791"/>
            <a:ext cx="9144000" cy="5143500"/>
          </a:xfrm>
          <a:prstGeom prst="rect">
            <a:avLst/>
          </a:prstGeom>
          <a:solidFill>
            <a:srgbClr val="006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uk-UA" sz="2500" b="1" dirty="0" smtClean="0">
                <a:latin typeface="Rubik"/>
                <a:ea typeface="Rubik"/>
                <a:cs typeface="Rubik"/>
                <a:sym typeface="Rubik"/>
              </a:rPr>
              <a:t>Випробування при прийнятті на роботу. Стажування. Практика. Студентський трудовий договір</a:t>
            </a:r>
            <a:r>
              <a:rPr lang="ru-RU" sz="3200" b="1" dirty="0" smtClean="0"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uk-UA" sz="1600" dirty="0" smtClean="0">
                <a:latin typeface="Rubik"/>
                <a:ea typeface="Rubik"/>
                <a:cs typeface="Rubik"/>
                <a:sym typeface="Rubik"/>
              </a:rPr>
              <a:t>Заступник </a:t>
            </a:r>
            <a:r>
              <a:rPr lang="uk-UA" sz="1600" dirty="0" smtClean="0">
                <a:latin typeface="Rubik"/>
                <a:ea typeface="Rubik"/>
                <a:cs typeface="Rubik"/>
                <a:sym typeface="Rubik"/>
              </a:rPr>
              <a:t>директора департаменту з питань праці – </a:t>
            </a:r>
          </a:p>
          <a:p>
            <a:pPr algn="ctr">
              <a:lnSpc>
                <a:spcPct val="120000"/>
              </a:lnSpc>
            </a:pPr>
            <a:r>
              <a:rPr lang="uk-UA" sz="1600" dirty="0" smtClean="0">
                <a:latin typeface="Rubik"/>
                <a:ea typeface="Rubik"/>
                <a:cs typeface="Rubik"/>
                <a:sym typeface="Rubik"/>
              </a:rPr>
              <a:t>начальник відділу нагляду за додержанням законодавства про працю</a:t>
            </a:r>
          </a:p>
          <a:p>
            <a:pPr algn="ctr">
              <a:lnSpc>
                <a:spcPct val="120000"/>
              </a:lnSpc>
            </a:pPr>
            <a:r>
              <a:rPr lang="uk-UA" sz="1600" b="1" dirty="0" smtClean="0">
                <a:latin typeface="Rubik"/>
                <a:ea typeface="Rubik"/>
                <a:cs typeface="Rubik"/>
                <a:sym typeface="Rubik"/>
              </a:rPr>
              <a:t>Олена Коновалова</a:t>
            </a:r>
          </a:p>
          <a:p>
            <a:pPr algn="ctr">
              <a:lnSpc>
                <a:spcPct val="120000"/>
              </a:lnSpc>
            </a:pPr>
            <a:endParaRPr lang="uk-UA" sz="1800" b="1" dirty="0">
              <a:latin typeface="Rubik"/>
              <a:ea typeface="Rubik"/>
              <a:cs typeface="Rubik"/>
              <a:sym typeface="Rubik"/>
            </a:endParaRPr>
          </a:p>
          <a:p>
            <a:pPr algn="ctr">
              <a:lnSpc>
                <a:spcPct val="120000"/>
              </a:lnSpc>
            </a:pPr>
            <a:endParaRPr lang="uk-UA" sz="1050" b="1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93CC89-74AA-4856-91D0-DE53BBD0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9" y="263129"/>
            <a:ext cx="2214563" cy="7929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7DD35C-3C68-4EAF-95D3-5601F9DBC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850"/>
            <a:ext cx="9144000" cy="1037847"/>
          </a:xfrm>
          <a:prstGeom prst="rect">
            <a:avLst/>
          </a:prstGeom>
        </p:spPr>
      </p:pic>
      <p:sp>
        <p:nvSpPr>
          <p:cNvPr id="9" name="Google Shape;611;p112">
            <a:extLst>
              <a:ext uri="{FF2B5EF4-FFF2-40B4-BE49-F238E27FC236}">
                <a16:creationId xmlns:a16="http://schemas.microsoft.com/office/drawing/2014/main" id="{3A4C4D81-7AD4-4E43-BC98-BB02423BE1CC}"/>
              </a:ext>
            </a:extLst>
          </p:cNvPr>
          <p:cNvSpPr txBox="1">
            <a:spLocks/>
          </p:cNvSpPr>
          <p:nvPr/>
        </p:nvSpPr>
        <p:spPr>
          <a:xfrm>
            <a:off x="753000" y="4645339"/>
            <a:ext cx="7638000" cy="5019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7786"/>
            </a:pPr>
            <a:r>
              <a:rPr lang="uk-UA" sz="1350" dirty="0" smtClean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грудень</a:t>
            </a:r>
            <a:r>
              <a:rPr lang="uk-UA" sz="1350" dirty="0" smtClean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 </a:t>
            </a:r>
            <a:r>
              <a:rPr lang="uk-UA" sz="1350" dirty="0">
                <a:solidFill>
                  <a:schemeClr val="lt1"/>
                </a:solidFill>
                <a:latin typeface="Rubik" panose="02000604000000020004" pitchFamily="2" charset="-79"/>
                <a:ea typeface="Open Sans" panose="020B0604020202020204" charset="0"/>
                <a:cs typeface="Rubik" panose="02000604000000020004" pitchFamily="2" charset="-79"/>
                <a:sym typeface="Open Sans"/>
              </a:rPr>
              <a:t>2025</a:t>
            </a:r>
            <a:endParaRPr lang="ru-RU" sz="1350" dirty="0">
              <a:latin typeface="Rubik" panose="02000604000000020004" pitchFamily="2" charset="-79"/>
              <a:ea typeface="Open Sans" panose="020B0604020202020204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85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44255" y="123548"/>
            <a:ext cx="6832653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Практика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8" y="683102"/>
            <a:ext cx="877609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6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Практика студентів закладів вищої освіти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Порядок проведення практики студентів вищих навчальних закладів України затверджений наказом Міністерства освіти України від 08.04.1993 № 93, зареєстрованим в Міністерстві юстиції 30.04.1993 за № 35.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Практика – практична підготовка осіб, які навчаються у закладах вищої освіти на підприємствах, в установах та організаціях згідно з укладеними закладами вищої освіти договорами.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За наявності вакантних місць студенти можуть бути зараховані на штатні посади, якщо робота на них відповідає вимогам програми практики. При цьому не менше 50 відсотків часу відводиться на </a:t>
            </a:r>
            <a:r>
              <a:rPr lang="uk-UA" sz="1500" dirty="0" err="1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загальнопрофесійну</a:t>
            </a: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 підготовку за програмою практики. 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 разі проходження практики студентами вищих навчальних закладів без зарахування їх на штатні посади трудові відносини між практикантом і підприємством, установою, організацією не виникають. </a:t>
            </a:r>
            <a:endParaRPr lang="uk-UA" sz="15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3133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0258" y="637400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58159" y="136121"/>
            <a:ext cx="6832653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Практика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8" y="590456"/>
            <a:ext cx="877609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5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Практика учнів, слухачів професійно-технічних навчальних закладів</a:t>
            </a:r>
          </a:p>
          <a:p>
            <a:pPr algn="ctr">
              <a:lnSpc>
                <a:spcPts val="1800"/>
              </a:lnSpc>
            </a:pPr>
            <a:r>
              <a:rPr lang="uk-UA" sz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Порядок надання робочих місць для проходження учнями, слухачами професійно-технічних навчальних закладів виробничого навчання та виробничої практики затверджений постановою Кабінету Міністрів України  від 07.06.1999 № 992</a:t>
            </a:r>
          </a:p>
          <a:p>
            <a:pPr algn="ctr">
              <a:lnSpc>
                <a:spcPts val="1800"/>
              </a:lnSpc>
            </a:pPr>
            <a:r>
              <a:rPr lang="uk-UA" sz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Положення про організацію навчально-виробничого процесу у професійно-технічних навчальних закладах, затвердженим наказом Міністерства освіти і науки України від 30.05.2006 №419, зареєстрованим в Міністерстві юстиції України 15.06.2006 за №711/12585</a:t>
            </a:r>
            <a:endParaRPr lang="uk-UA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Учні, слухачі ПТНЗ під час виробничого навчання і виробничої практики на виробництві виконують роботи відповідно до навчальних планів і програм.</a:t>
            </a: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Учні, слухачі ПТНЗ на час виробничого навчання та виробничої практики до складу (списку) і штатного розпису працівників підприємства не включаються.</a:t>
            </a: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За виконані роботи здійснюють оплату праці відповідно до укладених із ПТНЗ договорів про навчально-виробничу практику за фактично виконаний обсяг робіт. Нараховані учням кошти перераховуються на розрахунковий рахунок ПТНЗ у встановленому порядку з метою виплати їм 50% заробітної плати за проходження виробничого навчання та виробничої практики. Інші 50% заробітної плати, нарахованої за час виробничого навчання і виробничої практики учням ПТНЗ, використовуються навчальним закладом.</a:t>
            </a:r>
            <a:endParaRPr lang="uk-UA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1082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E97A9-B6E9-4C55-9CE7-46140F5A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159844" y="2253934"/>
            <a:ext cx="5081586" cy="6546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4B0CF-C51B-47B3-BBD0-D4B8BAB10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71" y="-137571"/>
            <a:ext cx="2146667" cy="112420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7A034B2-CAC5-48AF-8ED8-48DE8F559D9B}"/>
              </a:ext>
            </a:extLst>
          </p:cNvPr>
          <p:cNvGrpSpPr/>
          <p:nvPr/>
        </p:nvGrpSpPr>
        <p:grpSpPr>
          <a:xfrm>
            <a:off x="7752600" y="4542453"/>
            <a:ext cx="1191600" cy="628381"/>
            <a:chOff x="10389600" y="6161601"/>
            <a:chExt cx="1588800" cy="8378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4FFC07-A60C-4CFA-ACCD-8A2127709881}"/>
                </a:ext>
              </a:extLst>
            </p:cNvPr>
            <p:cNvSpPr txBox="1"/>
            <p:nvPr/>
          </p:nvSpPr>
          <p:spPr>
            <a:xfrm>
              <a:off x="10393191" y="6161601"/>
              <a:ext cx="12432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www.dsp.gov.ua</a:t>
              </a:r>
              <a:endParaRPr lang="LID4096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0A1008-9038-48CF-B6D6-42C72C7DC681}"/>
                </a:ext>
              </a:extLst>
            </p:cNvPr>
            <p:cNvSpPr txBox="1"/>
            <p:nvPr/>
          </p:nvSpPr>
          <p:spPr>
            <a:xfrm>
              <a:off x="10389600" y="6507000"/>
              <a:ext cx="1315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u="sng" dirty="0">
                  <a:solidFill>
                    <a:srgbClr val="4778AE"/>
                  </a:solidFill>
                </a:rPr>
                <a:t>www.pratsia.in.ua</a:t>
              </a:r>
              <a:endParaRPr lang="LID4096" sz="900" u="sng" dirty="0">
                <a:solidFill>
                  <a:srgbClr val="4778AE"/>
                </a:solidFill>
              </a:endParaRPr>
            </a:p>
          </p:txBody>
        </p:sp>
        <p:sp>
          <p:nvSpPr>
            <p:cNvPr id="9" name="Блок-схема: решение 8">
              <a:extLst>
                <a:ext uri="{FF2B5EF4-FFF2-40B4-BE49-F238E27FC236}">
                  <a16:creationId xmlns:a16="http://schemas.microsoft.com/office/drawing/2014/main" id="{101858AE-7944-4BE3-9614-2D39AA131080}"/>
                </a:ext>
              </a:extLst>
            </p:cNvPr>
            <p:cNvSpPr/>
            <p:nvPr/>
          </p:nvSpPr>
          <p:spPr>
            <a:xfrm>
              <a:off x="11704800" y="6231700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  <p:sp>
          <p:nvSpPr>
            <p:cNvPr id="10" name="Блок-схема: решение 9">
              <a:extLst>
                <a:ext uri="{FF2B5EF4-FFF2-40B4-BE49-F238E27FC236}">
                  <a16:creationId xmlns:a16="http://schemas.microsoft.com/office/drawing/2014/main" id="{6FEF45DF-96DB-456D-8C7F-9E055D26475B}"/>
                </a:ext>
              </a:extLst>
            </p:cNvPr>
            <p:cNvSpPr/>
            <p:nvPr/>
          </p:nvSpPr>
          <p:spPr>
            <a:xfrm>
              <a:off x="11704800" y="6577099"/>
              <a:ext cx="273600" cy="136800"/>
            </a:xfrm>
            <a:prstGeom prst="flowChartDecision">
              <a:avLst/>
            </a:prstGeom>
            <a:solidFill>
              <a:srgbClr val="F1C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28" name="Google Shape;208;p26">
            <a:extLst>
              <a:ext uri="{FF2B5EF4-FFF2-40B4-BE49-F238E27FC236}">
                <a16:creationId xmlns:a16="http://schemas.microsoft.com/office/drawing/2014/main" id="{9D1F7A0B-39BE-450B-8CAC-71D53A840523}"/>
              </a:ext>
            </a:extLst>
          </p:cNvPr>
          <p:cNvSpPr txBox="1"/>
          <p:nvPr/>
        </p:nvSpPr>
        <p:spPr>
          <a:xfrm>
            <a:off x="2078840" y="681840"/>
            <a:ext cx="5313600" cy="7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ru" sz="3750" b="1" dirty="0">
                <a:solidFill>
                  <a:srgbClr val="2C64DF"/>
                </a:solidFill>
                <a:latin typeface="Rubik" panose="02000604000000020004" pitchFamily="2" charset="-79"/>
                <a:ea typeface="Open Sans"/>
                <a:cs typeface="Rubik" panose="02000604000000020004" pitchFamily="2" charset="-79"/>
                <a:sym typeface="Open Sans"/>
              </a:rPr>
              <a:t>ДЯКУЮ ЗА УВАГУ !</a:t>
            </a:r>
            <a:endParaRPr sz="3750" b="1" dirty="0">
              <a:solidFill>
                <a:srgbClr val="2C64DF"/>
              </a:solidFill>
              <a:latin typeface="Rubik" panose="02000604000000020004" pitchFamily="2" charset="-79"/>
              <a:ea typeface="Open Sans"/>
              <a:cs typeface="Rubik" panose="02000604000000020004" pitchFamily="2" charset="-79"/>
              <a:sym typeface="Open Sans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9E0CBE9-2507-439E-AA14-35854539C533}"/>
              </a:ext>
            </a:extLst>
          </p:cNvPr>
          <p:cNvGrpSpPr/>
          <p:nvPr/>
        </p:nvGrpSpPr>
        <p:grpSpPr>
          <a:xfrm>
            <a:off x="5892859" y="1625311"/>
            <a:ext cx="2898925" cy="2527534"/>
            <a:chOff x="6022498" y="2098682"/>
            <a:chExt cx="2702115" cy="2355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936E7D-084F-4B05-BAC6-08ACBD235FEA}"/>
                </a:ext>
              </a:extLst>
            </p:cNvPr>
            <p:cNvSpPr txBox="1"/>
            <p:nvPr/>
          </p:nvSpPr>
          <p:spPr>
            <a:xfrm>
              <a:off x="6022498" y="4067330"/>
              <a:ext cx="2702115" cy="38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Сервіс онлайн консультацій «інтерактивний інспектор»</a:t>
              </a:r>
            </a:p>
          </p:txBody>
        </p:sp>
        <p:pic>
          <p:nvPicPr>
            <p:cNvPr id="31" name="Picture 4" descr="https://lh4.googleusercontent.com/8X4CeYy7R_NsOtLrs1zSljyrOEHDdnKHo_ZzgWf43dBZhXuUXjzURdJb_IlX4yGx4ICd8DqG3S9Av1MrvAIDhVczSGluv2A441w2hzzf7F4Ymwkz3t8Fcg8Ac673m3J-2Gfjyv-uQlWjrZoJakiQGvjOXw=s2048">
              <a:extLst>
                <a:ext uri="{FF2B5EF4-FFF2-40B4-BE49-F238E27FC236}">
                  <a16:creationId xmlns:a16="http://schemas.microsoft.com/office/drawing/2014/main" id="{0B4DCFBC-7F15-4840-96AA-C0BDF06E9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18" y="2098682"/>
              <a:ext cx="1869970" cy="18699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C70B50-AFF2-4642-AD65-BA35ADD4044B}"/>
              </a:ext>
            </a:extLst>
          </p:cNvPr>
          <p:cNvGrpSpPr/>
          <p:nvPr/>
        </p:nvGrpSpPr>
        <p:grpSpPr>
          <a:xfrm>
            <a:off x="1345219" y="1625310"/>
            <a:ext cx="2771669" cy="2524929"/>
            <a:chOff x="1024974" y="2098682"/>
            <a:chExt cx="2583499" cy="235350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B136EE1-5ECE-4D2C-B48A-CC6DE46A5829}"/>
                </a:ext>
              </a:extLst>
            </p:cNvPr>
            <p:cNvSpPr/>
            <p:nvPr/>
          </p:nvSpPr>
          <p:spPr>
            <a:xfrm>
              <a:off x="1024974" y="4064902"/>
              <a:ext cx="2088914" cy="38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Інформаційний портал </a:t>
              </a:r>
              <a:r>
                <a:rPr lang="en-US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pratsia.in.ua </a:t>
              </a:r>
              <a:endParaRPr lang="uk-UA" sz="105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3A15B29-F5C5-498E-BF33-06CF71B90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2301" y="2098682"/>
              <a:ext cx="2346172" cy="186996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85C83E2-726A-497B-AEDB-77535A22ADE6}"/>
              </a:ext>
            </a:extLst>
          </p:cNvPr>
          <p:cNvGrpSpPr/>
          <p:nvPr/>
        </p:nvGrpSpPr>
        <p:grpSpPr>
          <a:xfrm>
            <a:off x="3677797" y="1625312"/>
            <a:ext cx="2484770" cy="2686511"/>
            <a:chOff x="3608473" y="2098683"/>
            <a:chExt cx="2316077" cy="250412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8F5B7C-5D07-4592-AD9E-BF2BC08FE6EB}"/>
                </a:ext>
              </a:extLst>
            </p:cNvPr>
            <p:cNvSpPr txBox="1"/>
            <p:nvPr/>
          </p:nvSpPr>
          <p:spPr>
            <a:xfrm>
              <a:off x="3608473" y="4064902"/>
              <a:ext cx="2316077" cy="537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Анімаційні ролики</a:t>
              </a:r>
            </a:p>
            <a:p>
              <a:pPr algn="ctr"/>
              <a:r>
                <a:rPr lang="en-US" sz="1050" dirty="0">
                  <a:solidFill>
                    <a:srgbClr val="002060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https://m.youtube.com/@user-om9dz7ey4r/videos</a:t>
              </a:r>
              <a:endParaRPr lang="uk-UA" sz="1050" dirty="0">
                <a:solidFill>
                  <a:srgbClr val="00206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  <p:pic>
          <p:nvPicPr>
            <p:cNvPr id="37" name="Picture 6" descr="https://lh5.googleusercontent.com/KQsImu21MByBj5Ov1-7eStznLOV-9IQHZDrowS3lzsZXtZhCFoFaC4AHveibIeX-WzZ69gaEeKeBPaZbKUkdEGgp4Kf2GEgDboxP9gX2AAWcHNPnrT1dXqnWcQ-KCjPd9sZUd-7JEQGmtQjWWNXhyTjFlQ=s2048">
              <a:extLst>
                <a:ext uri="{FF2B5EF4-FFF2-40B4-BE49-F238E27FC236}">
                  <a16:creationId xmlns:a16="http://schemas.microsoft.com/office/drawing/2014/main" id="{F008D60E-F7C9-4D1B-BB62-28420F6F9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2" t="23416" r="22355" b="13870"/>
            <a:stretch/>
          </p:blipFill>
          <p:spPr bwMode="auto">
            <a:xfrm>
              <a:off x="3725297" y="2098683"/>
              <a:ext cx="2010651" cy="177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51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0258" y="716778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58159" y="28006"/>
            <a:ext cx="6832653" cy="71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ru-RU" sz="1875" b="1" dirty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Про </a:t>
            </a:r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організацію трудових відносин в умовах воєнного </a:t>
            </a:r>
            <a:r>
              <a:rPr lang="ru-RU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стану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7" y="777206"/>
            <a:ext cx="87760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uk-UA" sz="18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endParaRPr lang="uk-UA" sz="18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8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 </a:t>
            </a:r>
            <a:r>
              <a:rPr lang="uk-UA" sz="18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метою оперативного залучення до виконання роботи нових працівників, а також усунення кадрового дефіциту та браку робочої сили, у тому числі внаслідок фактичної відсутності працівників, які евакуювалися в іншу місцевість, перебувають у відпустці, простої, тимчасово втратили працездатність або місцезнаходження яких тимчасово невідоме, </a:t>
            </a:r>
            <a:r>
              <a:rPr lang="uk-UA" sz="18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роботодавці </a:t>
            </a:r>
            <a:r>
              <a:rPr lang="uk-UA" sz="1800" b="1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можуть укладати </a:t>
            </a:r>
            <a:r>
              <a:rPr lang="uk-UA" sz="18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 новими працівниками строкові трудові договори у період дії воєнного стану або на період заміщення тимчасово відсутнього працівника</a:t>
            </a:r>
            <a:r>
              <a:rPr lang="uk-UA" sz="18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</a:t>
            </a:r>
          </a:p>
          <a:p>
            <a:pPr algn="ctr">
              <a:lnSpc>
                <a:spcPts val="1800"/>
              </a:lnSpc>
            </a:pPr>
            <a:endParaRPr lang="uk-UA" sz="18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ru-RU" sz="18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При </a:t>
            </a:r>
            <a:r>
              <a:rPr lang="uk-UA" sz="18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укладенні трудового договору в період дії воєнного стану </a:t>
            </a:r>
            <a:r>
              <a:rPr lang="uk-UA" sz="18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умова про випробування</a:t>
            </a:r>
            <a:r>
              <a:rPr lang="uk-UA" sz="18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 працівника під час прийняття на роботу </a:t>
            </a:r>
            <a:r>
              <a:rPr lang="uk-UA" sz="18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може встановлюватися</a:t>
            </a:r>
            <a:r>
              <a:rPr lang="uk-UA" sz="18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 для будь-якої категорії працівників</a:t>
            </a:r>
            <a:r>
              <a:rPr lang="ru-RU" sz="18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</a:t>
            </a:r>
            <a:endParaRPr lang="uk-UA" sz="18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8734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E41AF7-9881-4E32-840D-562BBC6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457450"/>
            <a:ext cx="15058675" cy="8470505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buClrTx/>
                  </a:pPr>
                  <a:r>
                    <a:rPr lang="en-US" sz="600" u="sng" kern="1200">
                      <a:solidFill>
                        <a:srgbClr val="2C64DF"/>
                      </a:solidFill>
                      <a:latin typeface="Rubik" panose="02000604000000020004" pitchFamily="2" charset="-79"/>
                      <a:ea typeface="+mn-ea"/>
                      <a:cs typeface="Rubik" panose="02000604000000020004" pitchFamily="2" charset="-79"/>
                    </a:rPr>
                    <a:t>www.dsp.gov.ua</a:t>
                  </a:r>
                  <a:endParaRPr lang="LID4096" sz="600" u="sng" kern="1200">
                    <a:solidFill>
                      <a:srgbClr val="2C64DF"/>
                    </a:solidFill>
                    <a:latin typeface="Rubik" panose="02000604000000020004" pitchFamily="2" charset="-79"/>
                    <a:ea typeface="+mn-ea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buClrTx/>
                  </a:pPr>
                  <a:r>
                    <a:rPr lang="en-US" sz="600" u="sng" kern="1200">
                      <a:solidFill>
                        <a:srgbClr val="2C64DF"/>
                      </a:solidFill>
                      <a:latin typeface="Rubik" panose="02000604000000020004" pitchFamily="2" charset="-79"/>
                      <a:ea typeface="+mn-ea"/>
                      <a:cs typeface="Rubik" panose="02000604000000020004" pitchFamily="2" charset="-79"/>
                    </a:rPr>
                    <a:t>www.pratsia.in.ua</a:t>
                  </a:r>
                  <a:endParaRPr lang="LID4096" sz="600" u="sng" kern="1200">
                    <a:solidFill>
                      <a:srgbClr val="2C64DF"/>
                    </a:solidFill>
                    <a:latin typeface="Rubik" panose="02000604000000020004" pitchFamily="2" charset="-79"/>
                    <a:ea typeface="+mn-ea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LID4096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LID4096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LID4096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06176" y="88942"/>
            <a:ext cx="7290235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Tx/>
            </a:pPr>
            <a:r>
              <a:rPr lang="uk-UA" sz="1875" b="1" kern="1200" dirty="0" smtClean="0">
                <a:solidFill>
                  <a:srgbClr val="0064E8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  <a:sym typeface="Rubik"/>
              </a:rPr>
              <a:t>Випробування</a:t>
            </a:r>
            <a:endParaRPr lang="uk-UA" sz="1875" b="1" kern="1200" dirty="0">
              <a:solidFill>
                <a:srgbClr val="0064E8"/>
              </a:solidFill>
              <a:latin typeface="Rubik" panose="02000604000000020004" pitchFamily="2" charset="-79"/>
              <a:ea typeface="+mn-ea"/>
              <a:cs typeface="Rubik" panose="02000604000000020004" pitchFamily="2" charset="-79"/>
              <a:sym typeface="Rubik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67E332-B5FB-423F-9B58-E0F44B51CE7E}"/>
              </a:ext>
            </a:extLst>
          </p:cNvPr>
          <p:cNvSpPr/>
          <p:nvPr/>
        </p:nvSpPr>
        <p:spPr>
          <a:xfrm>
            <a:off x="223838" y="787532"/>
            <a:ext cx="8920162" cy="4043420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Строк випробування при прийнятті на роботу </a:t>
            </a:r>
            <a:r>
              <a:rPr lang="uk-UA" sz="1600" b="1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може перевищувати трьох місяців</a:t>
            </a: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, а в окремих випадках, за погодженням з відповідним виборним органом первинної профспілкової організації, - </a:t>
            </a:r>
            <a:r>
              <a:rPr lang="uk-UA" sz="1600" b="1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шести місяців</a:t>
            </a: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.</a:t>
            </a:r>
          </a:p>
          <a:p>
            <a:pPr algn="ctr" defTabSz="685800">
              <a:buClrTx/>
            </a:pPr>
            <a:endParaRPr lang="uk-UA" sz="1600" kern="12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 defTabSz="685800">
              <a:buClrTx/>
            </a:pP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Строк випробування при прийнятті на роботу </a:t>
            </a:r>
            <a:r>
              <a:rPr lang="uk-UA" sz="1600" b="1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робітників</a:t>
            </a: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не може перевищувати одного місяця</a:t>
            </a:r>
            <a:r>
              <a:rPr lang="ru-RU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.</a:t>
            </a:r>
            <a:endParaRPr lang="uk-UA" sz="1600" kern="12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 defTabSz="685800">
              <a:buClrTx/>
            </a:pP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При укладенні трудового договору з військовозобов’язаними працівниками на підприємствах, в установах і організаціях, </a:t>
            </a:r>
            <a:r>
              <a:rPr lang="uk-UA" sz="1600" b="1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які є критично важливими </a:t>
            </a: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для забезпечення потреб Збройних Сил України, інших утворених відповідно до законів України військових формувань або функціонування економіки та забезпечення життєдіяльності населення в особливий період у сфері оборонно-промислового комплексу, строк випробування під час прийняття на роботу </a:t>
            </a:r>
            <a:r>
              <a:rPr lang="uk-UA" sz="1600" b="1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може перевищувати 45 календарних днів</a:t>
            </a:r>
            <a:r>
              <a:rPr lang="uk-UA" sz="16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 для будь-якої категорії працівників.</a:t>
            </a:r>
          </a:p>
          <a:p>
            <a:pPr algn="ctr" defTabSz="685800">
              <a:buClrTx/>
            </a:pPr>
            <a:endParaRPr lang="uk-UA" sz="1500" kern="12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85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408056" y="62791"/>
            <a:ext cx="6832653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2400" b="1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Випробування</a:t>
            </a:r>
            <a:endParaRPr lang="uk-UA" sz="2400" b="1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7" y="777206"/>
            <a:ext cx="87760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ru-RU" sz="1500" b="1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ru-RU" sz="16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Коли строк 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випробування закінчився, </a:t>
            </a:r>
            <a:r>
              <a:rPr lang="uk-UA" sz="16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а працівник продовжує працювати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, то він вважається таким, що витримав випробування, і наступне розірвання трудового договору допускається лише на загальних підставах.</a:t>
            </a:r>
          </a:p>
          <a:p>
            <a:pPr algn="ctr">
              <a:lnSpc>
                <a:spcPts val="1800"/>
              </a:lnSpc>
            </a:pPr>
            <a:endParaRPr lang="uk-UA" sz="16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6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 разі встановлення роботодавцем невідповідності 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працівника займаній посаді, на яку його прийнято, або виконуваній роботі він має право протягом строку випробування звільнити такого працівника, письмово попередивши його про це за три дні</a:t>
            </a:r>
            <a:r>
              <a:rPr lang="ru-RU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 </a:t>
            </a: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600" b="1" i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Підстава для звільнення</a:t>
            </a:r>
            <a:r>
              <a:rPr lang="ru-RU" sz="1600" b="1" i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:</a:t>
            </a:r>
          </a:p>
          <a:p>
            <a:pPr algn="ctr">
              <a:lnSpc>
                <a:spcPts val="1800"/>
              </a:lnSpc>
            </a:pPr>
            <a:endParaRPr lang="ru-RU" sz="1600" b="1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6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Пункт 11 статті 40 КЗпП України: 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встановлення </a:t>
            </a:r>
            <a:r>
              <a:rPr lang="uk-UA" sz="16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невідповідності працівника займаній посаді, на яку його прийнято, або виконуваній роботі протягом строку 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випробування</a:t>
            </a:r>
            <a:endParaRPr lang="uk-UA" sz="16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0002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E41AF7-9881-4E32-840D-562BBC614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457450"/>
            <a:ext cx="15058675" cy="8470505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buClrTx/>
                  </a:pPr>
                  <a:r>
                    <a:rPr lang="en-US" sz="600" u="sng" kern="1200">
                      <a:solidFill>
                        <a:srgbClr val="2C64DF"/>
                      </a:solidFill>
                      <a:latin typeface="Rubik" panose="02000604000000020004" pitchFamily="2" charset="-79"/>
                      <a:ea typeface="+mn-ea"/>
                      <a:cs typeface="Rubik" panose="02000604000000020004" pitchFamily="2" charset="-79"/>
                    </a:rPr>
                    <a:t>www.dsp.gov.ua</a:t>
                  </a:r>
                  <a:endParaRPr lang="LID4096" sz="600" u="sng" kern="1200">
                    <a:solidFill>
                      <a:srgbClr val="2C64DF"/>
                    </a:solidFill>
                    <a:latin typeface="Rubik" panose="02000604000000020004" pitchFamily="2" charset="-79"/>
                    <a:ea typeface="+mn-ea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buClrTx/>
                  </a:pPr>
                  <a:r>
                    <a:rPr lang="en-US" sz="600" u="sng" kern="1200">
                      <a:solidFill>
                        <a:srgbClr val="2C64DF"/>
                      </a:solidFill>
                      <a:latin typeface="Rubik" panose="02000604000000020004" pitchFamily="2" charset="-79"/>
                      <a:ea typeface="+mn-ea"/>
                      <a:cs typeface="Rubik" panose="02000604000000020004" pitchFamily="2" charset="-79"/>
                    </a:rPr>
                    <a:t>www.pratsia.in.ua</a:t>
                  </a:r>
                  <a:endParaRPr lang="LID4096" sz="600" u="sng" kern="1200">
                    <a:solidFill>
                      <a:srgbClr val="2C64DF"/>
                    </a:solidFill>
                    <a:latin typeface="Rubik" panose="02000604000000020004" pitchFamily="2" charset="-79"/>
                    <a:ea typeface="+mn-ea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LID4096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LID4096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LID4096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06176" y="88942"/>
            <a:ext cx="7290235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Tx/>
            </a:pPr>
            <a:r>
              <a:rPr lang="uk-UA" sz="1875" b="1" kern="1200" dirty="0" smtClean="0">
                <a:solidFill>
                  <a:srgbClr val="0064E8"/>
                </a:solidFill>
                <a:latin typeface="Rubik" panose="02000604000000020004" pitchFamily="2" charset="-79"/>
                <a:ea typeface="+mn-ea"/>
                <a:cs typeface="Rubik" panose="02000604000000020004" pitchFamily="2" charset="-79"/>
                <a:sym typeface="Rubik"/>
              </a:rPr>
              <a:t>Випробування</a:t>
            </a:r>
            <a:endParaRPr lang="uk-UA" sz="1875" b="1" kern="1200" dirty="0">
              <a:solidFill>
                <a:srgbClr val="0064E8"/>
              </a:solidFill>
              <a:latin typeface="Rubik" panose="02000604000000020004" pitchFamily="2" charset="-79"/>
              <a:ea typeface="+mn-ea"/>
              <a:cs typeface="Rubik" panose="02000604000000020004" pitchFamily="2" charset="-79"/>
              <a:sym typeface="Rubik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67E332-B5FB-423F-9B58-E0F44B51CE7E}"/>
              </a:ext>
            </a:extLst>
          </p:cNvPr>
          <p:cNvSpPr/>
          <p:nvPr/>
        </p:nvSpPr>
        <p:spPr>
          <a:xfrm>
            <a:off x="223838" y="787532"/>
            <a:ext cx="8920162" cy="4043420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uk-UA" sz="1500" b="1" kern="12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 defTabSz="685800">
              <a:buClrTx/>
            </a:pPr>
            <a:endParaRPr lang="uk-UA" sz="1500" b="1" kern="12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algn="ctr" defTabSz="685800">
              <a:buClrTx/>
            </a:pPr>
            <a:r>
              <a:rPr lang="uk-UA" sz="1500" b="1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Випробування </a:t>
            </a:r>
            <a:r>
              <a:rPr lang="uk-UA" sz="1500" b="1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не встановлюється </a:t>
            </a:r>
            <a:r>
              <a:rPr lang="uk-UA" sz="1500" kern="12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(в мирний час):</a:t>
            </a:r>
          </a:p>
          <a:p>
            <a:pPr algn="ctr" defTabSz="685800">
              <a:buClrTx/>
            </a:pPr>
            <a:endParaRPr lang="uk-UA" kern="12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осіб, які не досягли вісімнадцяти років;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молодих робітників після закінчення професійних навчально-виховних закладів;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молодих спеціалістів після закінчення вищих закладів освіти;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осіб, звільнених у запас з військової чи альтернативної (невійськової) служби;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 з інвалідністю, направлених на роботу відповідно до рекомендації медико-соціальної експертизи;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осіб, обраних на посаду; 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переможців конкурсного відбору на заміщення вакантної посади;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осіб, які пройшли стажування при прийнятті на роботу з відривом від основної роботи;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вагітних жінок;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одиноких матерів, які мають дитину віком до чотирнадцяти років або дитину з інвалідністю;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осіб, з якими укладається строковий трудовий договір строком до 12 місяців;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осіб на тимчасові та сезонні роботи;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внутрішньо переміщених осіб;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uk-UA" kern="12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при прийнятті на роботу в іншу місцевість і при переведенні на роботу на інше підприємство, в установу, організацію.</a:t>
            </a:r>
          </a:p>
          <a:p>
            <a:pPr algn="ctr" defTabSz="685800">
              <a:buClrTx/>
            </a:pPr>
            <a:endParaRPr lang="uk-UA" sz="1500" kern="12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58159" y="122197"/>
            <a:ext cx="6832653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Стажування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8" y="713521"/>
            <a:ext cx="8776097" cy="4462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 метою набуття досвіду з виконання професійних завдань та обов’язків, удосконалення професійних знань, навичок та умінь, вивчення та засвоєння нових технологій, техніки, набуття додаткових компетентностей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здобувачі 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професійної (професійно-технічної), фахової </a:t>
            </a:r>
            <a:r>
              <a:rPr lang="uk-UA" sz="1300" dirty="0" err="1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передвищої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, вищої освіти,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які здобули професію (кваліфікацію) 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за освітньо-кваліфікаційним рівнем кваліфікованого робітника, спеціальність за освітньо-кваліфікаційним рівнем молодшого спеціаліста, освітньо-професійний ступінь фахового молодшого бакалавра, ступені вищої освіти молодшого бакалавра або бакалавра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та продовжують здобувати освіту 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на наступному рівні освіти, мають право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 вільний від навчання час 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проходити стажування за професією (спеціальністю), за якою здобувається освіта, у роботодавця на умовах, визначених договором про стажування, строк якого не може перевищувати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шести місяців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</a:t>
            </a:r>
          </a:p>
          <a:p>
            <a:pPr algn="ctr">
              <a:lnSpc>
                <a:spcPts val="1800"/>
              </a:lnSpc>
            </a:pPr>
            <a:endParaRPr lang="uk-UA" sz="13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У разі якщо в період стажування особа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виконує професійні роботи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, роботодавець за всі роботи, виконані відповідно до наданих завдань, </a:t>
            </a:r>
            <a:r>
              <a:rPr lang="uk-UA" sz="13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здійснює виплату їй заробітної плати </a:t>
            </a: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згідно з установленими системами оплати праці за нормами, розцінками, ставками (окладами) з урахуванням коефіцієнтів, доплат і надбавок. </a:t>
            </a:r>
          </a:p>
          <a:p>
            <a:pPr algn="ctr">
              <a:lnSpc>
                <a:spcPts val="1800"/>
              </a:lnSpc>
            </a:pPr>
            <a:endParaRPr lang="uk-UA" sz="13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Запис про проходження стажування роботодавець вносить до трудової книжки (за наявності), яка в разі відсутності на вимогу працівника оформлюється згідно із законодавством.</a:t>
            </a:r>
          </a:p>
          <a:p>
            <a:pPr algn="ctr">
              <a:lnSpc>
                <a:spcPts val="1800"/>
              </a:lnSpc>
            </a:pPr>
            <a:endParaRPr lang="uk-UA" sz="13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3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Відомості про проходження стажування вносяться до реєстру застрахованих осіб Державного реєстру загальнообов’язкового державного соціального страхування.</a:t>
            </a:r>
            <a:endParaRPr lang="uk-UA" sz="13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6473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08936" y="128862"/>
            <a:ext cx="6832653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Стажування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7" y="777206"/>
            <a:ext cx="877609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Стажування на підприємстві </a:t>
            </a:r>
            <a:r>
              <a:rPr lang="uk-UA" sz="15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для зареєстрованих безробітних </a:t>
            </a: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за направленням територіальних центрів зайнятості (3 місяці)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ОФІЦІЙНО. Центр зайнятості укладає тристоронній договір з роботодавцем і безробітним.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ГРОШОВА КОМПЕНСАЦІЯ.  За час проходження стажування за безробітним зберігається допомога по безробіттю, а роботодавець, при цьому, нічого не витрачає.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ІНДИВІДУАЛЬНИЙ ПІДХІД. Роботодавець затверджує індивідуальну програму стажування безробітного і погоджує із центром зайнятості. 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МОЖЛИВІСТЬ СТАТИ БІЛЬШ ЗАТРЕБУВАНИМ. Безробітний може пройти професійне навчання та отримати нову кваліфікацію або підвищити вже наявну. У роботодавця є нагода оцінити здібності та навички потенційного працівника.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5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ПРАЦЕВЛАШТУВАННЯ. Після закінчення стажування роботодавець-замовник, який забезпечував проходження стажування, зобов’язаний працевлаштувати безробітного протягом 30 календарних днів з дня завершення навчання.</a:t>
            </a: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40712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08936" y="128862"/>
            <a:ext cx="6832653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Стажування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7" y="777206"/>
            <a:ext cx="877609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 метою </a:t>
            </a: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підвищення рівня професійної компетентності державного службовця може проводитися його стажування з відривом від служби строком </a:t>
            </a:r>
            <a:r>
              <a:rPr lang="uk-UA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від одного до шести місяців </a:t>
            </a: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на іншій посаді державної служби в іншому державному органі або за кордоном відповідно до законодавства.</a:t>
            </a:r>
          </a:p>
          <a:p>
            <a:pPr algn="ctr">
              <a:lnSpc>
                <a:spcPts val="1800"/>
              </a:lnSpc>
            </a:pPr>
            <a:endParaRPr lang="uk-UA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На строк стажування за державним службовцем зберігаються його посада та заробітна плата.</a:t>
            </a:r>
          </a:p>
          <a:p>
            <a:pPr algn="ctr">
              <a:lnSpc>
                <a:spcPts val="1800"/>
              </a:lnSpc>
            </a:pPr>
            <a:endParaRPr lang="uk-UA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Може здійснюватися стажування громадян з числа молоді, які не перебувають на посадах державної служби, </a:t>
            </a:r>
            <a:r>
              <a:rPr lang="uk-UA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строком до шести місяців</a:t>
            </a: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 у порядку, визначеному керівником державної служби.</a:t>
            </a:r>
          </a:p>
          <a:p>
            <a:pPr algn="ctr">
              <a:lnSpc>
                <a:spcPts val="1800"/>
              </a:lnSpc>
            </a:pPr>
            <a:endParaRPr lang="uk-UA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Порядок стажування державних службовців визначається </a:t>
            </a:r>
            <a:r>
              <a:rPr lang="uk-UA" dirty="0" err="1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Нацдержслужбою</a:t>
            </a: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</a:t>
            </a:r>
          </a:p>
          <a:p>
            <a:pPr algn="ctr">
              <a:lnSpc>
                <a:spcPts val="1800"/>
              </a:lnSpc>
            </a:pPr>
            <a:endParaRPr lang="uk-UA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Державним службовцям, які проходять стажування в іншому населеному пункті, за основним місцем роботи відшкодовуються витрати на проїзд до місця стажування і назад, добові за час перебування в дорозі та </a:t>
            </a:r>
            <a:r>
              <a:rPr lang="uk-UA" dirty="0" err="1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найм</a:t>
            </a: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 житла.</a:t>
            </a:r>
          </a:p>
          <a:p>
            <a:pPr algn="ctr">
              <a:lnSpc>
                <a:spcPts val="1800"/>
              </a:lnSpc>
            </a:pPr>
            <a:endParaRPr lang="uk-UA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Допуск на стажування, строк та зміни процедури його проходження оформлюються наказом керівника державної служби державного органу, де проводиться стажування</a:t>
            </a:r>
            <a:r>
              <a:rPr lang="ru-RU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</a:t>
            </a:r>
            <a:endParaRPr lang="ru-RU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endParaRPr lang="uk-UA" sz="15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797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D3A1005-69F2-490B-8F17-3A53E3F3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3" y="0"/>
            <a:ext cx="10693400" cy="601503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65AAD03-6589-472A-B739-6D34E97B46EA}"/>
              </a:ext>
            </a:extLst>
          </p:cNvPr>
          <p:cNvSpPr/>
          <p:nvPr/>
        </p:nvSpPr>
        <p:spPr>
          <a:xfrm>
            <a:off x="174232" y="748241"/>
            <a:ext cx="8883254" cy="4245778"/>
          </a:xfrm>
          <a:prstGeom prst="roundRect">
            <a:avLst>
              <a:gd name="adj" fmla="val 115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/>
              <a:t>Про внесення змін до Закону України "Про організацію трудових відносин в умовах воєнного стану" щодо обміну інформацією та призупинення дії трудового договору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9EA0D7-E9E6-4262-8C91-ED517DC380C0}"/>
              </a:ext>
            </a:extLst>
          </p:cNvPr>
          <p:cNvGrpSpPr/>
          <p:nvPr/>
        </p:nvGrpSpPr>
        <p:grpSpPr>
          <a:xfrm>
            <a:off x="-13723" y="-36747"/>
            <a:ext cx="9245291" cy="717206"/>
            <a:chOff x="-18297" y="-48996"/>
            <a:chExt cx="12327054" cy="956274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86970C-1050-46D8-B845-21286A79892A}"/>
                </a:ext>
              </a:extLst>
            </p:cNvPr>
            <p:cNvGrpSpPr/>
            <p:nvPr/>
          </p:nvGrpSpPr>
          <p:grpSpPr>
            <a:xfrm>
              <a:off x="10989481" y="268158"/>
              <a:ext cx="1319276" cy="452712"/>
              <a:chOff x="10956143" y="253873"/>
              <a:chExt cx="1319276" cy="452712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BDBD8F49-80F2-48EB-8608-D95777088309}"/>
                  </a:ext>
                </a:extLst>
              </p:cNvPr>
              <p:cNvGrpSpPr/>
              <p:nvPr/>
            </p:nvGrpSpPr>
            <p:grpSpPr>
              <a:xfrm>
                <a:off x="10960219" y="253873"/>
                <a:ext cx="1315200" cy="452712"/>
                <a:chOff x="10470561" y="6300510"/>
                <a:chExt cx="1315200" cy="45271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B38817F-7248-4E28-A3F9-878AF1D70665}"/>
                    </a:ext>
                  </a:extLst>
                </p:cNvPr>
                <p:cNvSpPr txBox="1"/>
                <p:nvPr/>
              </p:nvSpPr>
              <p:spPr>
                <a:xfrm>
                  <a:off x="10474152" y="6300510"/>
                  <a:ext cx="12432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www.dsp.gov.ua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DCF1BD-0AF8-443B-84A1-3C57CC5C5B00}"/>
                    </a:ext>
                  </a:extLst>
                </p:cNvPr>
                <p:cNvSpPr txBox="1"/>
                <p:nvPr/>
              </p:nvSpPr>
              <p:spPr>
                <a:xfrm>
                  <a:off x="10470561" y="6507001"/>
                  <a:ext cx="1315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u="sng">
                      <a:solidFill>
                        <a:srgbClr val="2C64DF"/>
                      </a:solidFill>
                      <a:latin typeface="Rubik" panose="02000604000000020004" pitchFamily="2" charset="-79"/>
                      <a:cs typeface="Rubik" panose="02000604000000020004" pitchFamily="2" charset="-79"/>
                    </a:rPr>
                    <a:t>www.pratsia.in.ua</a:t>
                  </a:r>
                  <a:endParaRPr lang="LID4096" sz="600" u="sng">
                    <a:solidFill>
                      <a:srgbClr val="2C64DF"/>
                    </a:solidFill>
                    <a:latin typeface="Rubik" panose="02000604000000020004" pitchFamily="2" charset="-79"/>
                    <a:cs typeface="Rubik" panose="02000604000000020004" pitchFamily="2" charset="-79"/>
                  </a:endParaRPr>
                </a:p>
              </p:txBody>
            </p:sp>
          </p:grp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0AC386F1-8F41-48CC-B8CC-73A19D619076}"/>
                  </a:ext>
                </a:extLst>
              </p:cNvPr>
              <p:cNvSpPr/>
              <p:nvPr/>
            </p:nvSpPr>
            <p:spPr>
              <a:xfrm>
                <a:off x="10956143" y="338835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C4F9029-0EAF-4FE2-87B3-F27253F179B7}"/>
                  </a:ext>
                </a:extLst>
              </p:cNvPr>
              <p:cNvSpPr/>
              <p:nvPr/>
            </p:nvSpPr>
            <p:spPr>
              <a:xfrm>
                <a:off x="10956143" y="550739"/>
                <a:ext cx="69140" cy="69140"/>
              </a:xfrm>
              <a:prstGeom prst="ellipse">
                <a:avLst/>
              </a:prstGeom>
              <a:solidFill>
                <a:srgbClr val="FFCC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sz="1050"/>
              </a:p>
            </p:txBody>
          </p:sp>
        </p:grpSp>
        <p:pic>
          <p:nvPicPr>
            <p:cNvPr id="31" name="Logo">
              <a:extLst>
                <a:ext uri="{FF2B5EF4-FFF2-40B4-BE49-F238E27FC236}">
                  <a16:creationId xmlns:a16="http://schemas.microsoft.com/office/drawing/2014/main" id="{74CB4546-F22D-48AF-81D7-2622E389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97" y="-48996"/>
              <a:ext cx="1825998" cy="956274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28FB101A-3A27-47D1-AAEC-AB43637A7AF8}"/>
                </a:ext>
              </a:extLst>
            </p:cNvPr>
            <p:cNvSpPr/>
            <p:nvPr/>
          </p:nvSpPr>
          <p:spPr>
            <a:xfrm>
              <a:off x="10923851" y="219075"/>
              <a:ext cx="1076062" cy="517554"/>
            </a:xfrm>
            <a:prstGeom prst="roundRect">
              <a:avLst>
                <a:gd name="adj" fmla="val 2755"/>
              </a:avLst>
            </a:prstGeom>
            <a:noFill/>
            <a:ln>
              <a:solidFill>
                <a:srgbClr val="2C64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050"/>
            </a:p>
          </p:txBody>
        </p:sp>
      </p:grpSp>
      <p:sp>
        <p:nvSpPr>
          <p:cNvPr id="38" name="TextBox">
            <a:extLst>
              <a:ext uri="{FF2B5EF4-FFF2-40B4-BE49-F238E27FC236}">
                <a16:creationId xmlns:a16="http://schemas.microsoft.com/office/drawing/2014/main" id="{924737F6-DD08-4BFB-9B4D-E9F502AE52BA}"/>
              </a:ext>
            </a:extLst>
          </p:cNvPr>
          <p:cNvSpPr txBox="1"/>
          <p:nvPr/>
        </p:nvSpPr>
        <p:spPr>
          <a:xfrm>
            <a:off x="1358159" y="149561"/>
            <a:ext cx="6832653" cy="4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lvl="0"/>
            <a:r>
              <a:rPr lang="uk-UA" sz="1875" b="1" dirty="0" smtClean="0">
                <a:solidFill>
                  <a:srgbClr val="FFFF00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Студентський трудовий договір</a:t>
            </a:r>
            <a:endParaRPr lang="uk-UA" sz="1875" b="1" dirty="0">
              <a:solidFill>
                <a:srgbClr val="FFFF00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21D45B2-D43E-4B19-8265-A395B4681D1D}"/>
              </a:ext>
            </a:extLst>
          </p:cNvPr>
          <p:cNvSpPr/>
          <p:nvPr/>
        </p:nvSpPr>
        <p:spPr>
          <a:xfrm>
            <a:off x="223837" y="777206"/>
            <a:ext cx="8776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Студентський трудовий договір - це особливий вид трудового договору, що укладається здобувачем освіти та підприємством, установою, організацією, який передбачає поєднання в межах освітньої програми здобуття освіти на робочому місці, зокрема за дуальною формою навчання, з виконанням трудових функцій.</a:t>
            </a:r>
          </a:p>
          <a:p>
            <a:pPr algn="ctr">
              <a:lnSpc>
                <a:spcPts val="1800"/>
              </a:lnSpc>
            </a:pPr>
            <a:endParaRPr lang="uk-UA" sz="1600" dirty="0" smtClean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Строк дії студентського трудового договору не може перевищувати строк навчання.</a:t>
            </a:r>
          </a:p>
          <a:p>
            <a:pPr algn="ctr">
              <a:lnSpc>
                <a:spcPts val="1800"/>
              </a:lnSpc>
            </a:pPr>
            <a:endParaRPr lang="uk-UA" sz="16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600" dirty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Здобуття професійної освіти за дуальною формою передбачає поєднання навчання у закладі освіти, іншому суб’єкті освітньої діяльності з навчанням на робочому місці шляхом виконання трудових функцій, визначених студентським трудовим договором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.</a:t>
            </a:r>
          </a:p>
          <a:p>
            <a:pPr algn="ctr">
              <a:lnSpc>
                <a:spcPts val="1800"/>
              </a:lnSpc>
            </a:pPr>
            <a:endParaRPr lang="uk-UA" sz="16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  <a:p>
            <a:pPr algn="ctr">
              <a:lnSpc>
                <a:spcPts val="1800"/>
              </a:lnSpc>
            </a:pP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Навчання на робочому місці на підприємствах, в установах та організаціях здійснюється </a:t>
            </a:r>
            <a:r>
              <a:rPr lang="uk-UA" sz="16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шляхом виконання трудових функцій 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відповідно до студентського трудового договору </a:t>
            </a:r>
            <a:r>
              <a:rPr lang="uk-UA" sz="1600" b="1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із здобуттям результатів навчання</a:t>
            </a:r>
            <a:r>
              <a:rPr lang="uk-UA" sz="1600" dirty="0" smtClean="0">
                <a:solidFill>
                  <a:srgbClr val="0064E8"/>
                </a:solidFill>
                <a:latin typeface="Rubik" panose="02000604000000020004" pitchFamily="2" charset="-79"/>
                <a:cs typeface="Rubik" panose="02000604000000020004" pitchFamily="2" charset="-79"/>
                <a:sym typeface="Rubik"/>
              </a:rPr>
              <a:t>, визначених освітньою програмою.</a:t>
            </a:r>
            <a:endParaRPr lang="uk-UA" sz="1600" dirty="0">
              <a:solidFill>
                <a:srgbClr val="0064E8"/>
              </a:solidFill>
              <a:latin typeface="Rubik" panose="02000604000000020004" pitchFamily="2" charset="-79"/>
              <a:cs typeface="Rubik" panose="02000604000000020004" pitchFamily="2" charset="-79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3215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ржпраці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F81EE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1631</Words>
  <Application>Microsoft Office PowerPoint</Application>
  <PresentationFormat>Экран (16:9)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Rubik</vt:lpstr>
      <vt:lpstr>Calibri</vt:lpstr>
      <vt:lpstr>Calibri Light</vt:lpstr>
      <vt:lpstr>Open Sans</vt:lpstr>
      <vt:lpstr>Arial</vt:lpstr>
      <vt:lpstr>Держпраці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трудових відносин в умовах воєнного стану</dc:title>
  <dc:creator>Елена Коновалова</dc:creator>
  <cp:lastModifiedBy>user</cp:lastModifiedBy>
  <cp:revision>212</cp:revision>
  <dcterms:modified xsi:type="dcterms:W3CDTF">2025-12-15T09:58:52Z</dcterms:modified>
</cp:coreProperties>
</file>