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CC19D-B73B-4E70-813D-7070A7582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AC1C686-CC9F-44F0-83FB-02DFA342C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0E848C2-743B-47C5-AB8A-6F85A65BF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3313D27-90DB-457B-ACC1-76440231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B94662-A8FB-4923-A96C-52373A3F6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532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AE661A-40C8-42A9-8C07-3EEF028A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5276044-30CE-4B29-AEC5-D9F299F31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9693031-B167-4B05-88E3-AA8E99A7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C6FC48-CE34-4921-B780-E93891702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DBA1B0E-F006-4936-A30A-1B4864D3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36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5165119-9CCF-42FE-8D50-0DA5E5158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357436C-8380-45D1-A956-B4A8C5F89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1F821F9-DBAC-4964-B420-CE8DC4CC5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1F0E126-EF4A-410E-A22C-3BA0EB63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1CC8E8A-4438-4AE4-9835-A7FF60EDD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216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113A0-154E-4C90-B8B5-B4974C668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2D7D56-09E1-4033-9EF5-DE28DDF2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737A18-F04D-4EC3-8F7D-A73AABDF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A08FC52-42F5-42A3-91EA-10C0A285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B80BBF2-F724-48DE-8FA9-645F37F5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691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C3F0A-DCD3-4EE2-B419-1E9774BE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5C9B94C-D5AC-4DCC-8BBD-14782169B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0A145B2-4868-43D5-8C79-6E074906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57CCD0E-F99B-4CCC-A257-9B1C908D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821B5FC-3784-42D8-BF07-DD57E884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269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9E3F97-49FB-425E-8142-83C73D30C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A47E351-E718-4E65-831F-EA0BB32C4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47994A9-543F-4B34-AB6A-E3212C250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3FEAE33-4C20-4965-89BE-F9B61C48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EA8D245-0239-49AE-B666-1C5B06C3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95C55DB-AA0F-47A1-8EC3-49C0F21F8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698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20B57-F286-44B5-B02C-086BE73E1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458BA06-FA22-43A3-9351-DFF499114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E3DA091-E4A6-4BEE-9865-6141D5F07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4474EB95-5609-4D20-8841-F4EF58C5F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EF0A303-52FD-4F7C-9EB7-411A65415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D4D384B-B83F-4E84-ACAA-C0455C45F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595E303-4D0B-436D-95FA-F3B88494A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DA3C17E-BE0C-49A9-BADC-E9D1CB44A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015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7E878-0481-4D18-8B9D-247B04B16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7979326-FD2E-4A7D-829A-20F694A8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2BA768D-E4B8-4666-AC1C-93BBAD7C3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C8BC152-6928-43B8-BA26-32F216098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925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8F6E637-BCBF-4172-B308-7D161D1DC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067273E-0E51-4C93-800D-F07F515E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1F5F11D-B95B-401E-B0C3-6C8A591F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446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FEFCD7-3F9B-4155-BB10-04EAAC50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B4DECD-1726-4B2A-9A09-B29C93027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B142773-7341-436D-A2B6-AEEB3611E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F9F5DCE-9317-4837-AFA2-EB17ADDA6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704F235-62D7-4BCE-A57E-73044E65D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A6FAF7C-735F-431C-B215-7CF92C57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983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A80EA-5D35-4A8C-AFBB-1EAA6B63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51472C0-07E6-4BA1-9ADE-FB9F44D0D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409BBEC-0BE5-4FD2-B77B-7DAB8F005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CA9FC60-C24F-4928-A21F-3F00D8C8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6746103-AFEF-42F6-AB5C-E86188D9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B946DDE-2F0E-4840-921C-7446A50BB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65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CC4D36F-175F-4C8F-8BCC-8201ECAE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8A1BCED-C0A8-4E16-9873-B1EE17FA8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64B2F4-FB09-45EA-9A94-F5FC129CB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5019D-1100-420B-9F80-07E7CAEA5655}" type="datetimeFigureOut">
              <a:rPr lang="uk-UA" smtClean="0"/>
              <a:t>25.03.2026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2A502A-69E8-441D-8300-1020AD06E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B10BDB-A5D1-4262-8E99-31C7AD827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B162C-9F31-462F-AC81-D6FDCF2EEF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105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Ufis_iCtvo" TargetMode="External"/><Relationship Id="rId2" Type="http://schemas.openxmlformats.org/officeDocument/2006/relationships/hyperlink" Target="https://youtu.be/FNTLl3GnLLw?t=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belinsky34/posts/pfbid0T8bLcRMSvUXsjaQyoUQ9tFG7V2ZQpxxn94wqj1MHRnS4epWGPHUeYpvPAU4QQDgp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5E7DF7-1196-4F57-8105-4F78D329E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736" y="2331720"/>
            <a:ext cx="12018264" cy="1783080"/>
          </a:xfrm>
        </p:spPr>
        <p:txBody>
          <a:bodyPr>
            <a:normAutofit fontScale="90000"/>
          </a:bodyPr>
          <a:lstStyle/>
          <a:p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Цифрові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технології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для 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вдосконалення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національно-патріотичного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виховання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у куренях та роях 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гри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 “</a:t>
            </a:r>
            <a:r>
              <a:rPr lang="ru-RU" sz="4400" b="1" i="0" dirty="0" err="1">
                <a:solidFill>
                  <a:srgbClr val="050506"/>
                </a:solidFill>
                <a:effectLst/>
                <a:latin typeface="Inter"/>
              </a:rPr>
              <a:t>Сокіл</a:t>
            </a:r>
            <a:r>
              <a:rPr lang="ru-RU" sz="4400" b="1" i="0" dirty="0">
                <a:solidFill>
                  <a:srgbClr val="050506"/>
                </a:solidFill>
                <a:effectLst/>
                <a:latin typeface="Inter"/>
              </a:rPr>
              <a:t>” (“Джура”)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F0F8EFF-E42E-400A-B79B-682CE72C2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736" y="4114800"/>
            <a:ext cx="12097512" cy="2496312"/>
          </a:xfrm>
        </p:spPr>
        <p:txBody>
          <a:bodyPr>
            <a:normAutofit/>
          </a:bodyPr>
          <a:lstStyle/>
          <a:p>
            <a:r>
              <a:rPr lang="uk-UA" sz="4000" b="1" i="1" dirty="0">
                <a:solidFill>
                  <a:srgbClr val="C00000"/>
                </a:solidFill>
                <a:effectLst/>
                <a:latin typeface="Inter"/>
              </a:rPr>
              <a:t>Поняття «патрон куреня» в кібернетичному вимірі й ризики що містить розпорядження Кабінету Міністрів України від 26.11.2025 № 1342-р.</a:t>
            </a:r>
          </a:p>
          <a:p>
            <a:r>
              <a:rPr lang="uk-UA" sz="4000" b="1" i="1" dirty="0">
                <a:solidFill>
                  <a:schemeClr val="accent1">
                    <a:lumMod val="75000"/>
                  </a:schemeClr>
                </a:solidFill>
              </a:rPr>
              <a:t>Віце-президент Іван </a:t>
            </a:r>
            <a:r>
              <a:rPr lang="uk-UA" sz="4000" b="1" i="1" dirty="0" err="1">
                <a:solidFill>
                  <a:schemeClr val="accent1">
                    <a:lumMod val="75000"/>
                  </a:schemeClr>
                </a:solidFill>
              </a:rPr>
              <a:t>Галенко</a:t>
            </a:r>
            <a:r>
              <a:rPr lang="uk-UA" sz="4000" b="1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uk-UA" sz="4000" b="1" i="1" dirty="0" err="1">
                <a:solidFill>
                  <a:schemeClr val="accent1">
                    <a:lumMod val="75000"/>
                  </a:schemeClr>
                </a:solidFill>
              </a:rPr>
              <a:t>к.т.н</a:t>
            </a:r>
            <a:r>
              <a:rPr lang="uk-UA" sz="4000" b="1" i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sz="4000" b="1" i="1" dirty="0">
              <a:solidFill>
                <a:srgbClr val="C0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947297-EFA5-4513-9C4C-C703F5368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36" y="-191839"/>
            <a:ext cx="12192000" cy="244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7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661E99-2860-4345-A48A-228CA17EF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97" y="0"/>
            <a:ext cx="115394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3188AA-DC79-4A82-80DB-B6C08887B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1B1B9B-BED2-401C-8670-814A95089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933D5-53A0-4EE7-AE82-9455532EE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3" y="0"/>
            <a:ext cx="12051792" cy="67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35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959C5-5B88-45C9-AC55-40F77A9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1440" y="365125"/>
            <a:ext cx="12207240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пісні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А </a:t>
            </a:r>
            <a:r>
              <a:rPr lang="ru-RU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льон</a:t>
            </a: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цвіте</a:t>
            </a: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були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написані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1971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році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b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 тексту поет-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пісняр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Василь Юхимович,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музика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композитор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Іван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Сльота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81286E-22EE-49ED-A15B-00AD2516D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232" y="1444752"/>
            <a:ext cx="7882128" cy="5212080"/>
          </a:xfrm>
        </p:spPr>
        <p:txBody>
          <a:bodyPr/>
          <a:lstStyle/>
          <a:p>
            <a:r>
              <a:rPr lang="uk-UA" dirty="0"/>
              <a:t>З більш ніж ШЕСТИ МІЛЬОНІВ загиблих у роки ДСВ призваних з території України військовослужбовців </a:t>
            </a:r>
            <a:r>
              <a:rPr lang="uk-UA" dirty="0" err="1"/>
              <a:t>комуняцька</a:t>
            </a:r>
            <a:r>
              <a:rPr lang="uk-UA" dirty="0"/>
              <a:t> влада визнавала 1,8 мільйона (</a:t>
            </a:r>
            <a:r>
              <a:rPr lang="uk-UA" dirty="0" err="1"/>
              <a:t>Волкогонов</a:t>
            </a:r>
            <a:r>
              <a:rPr lang="uk-UA" dirty="0"/>
              <a:t>). </a:t>
            </a:r>
          </a:p>
          <a:p>
            <a:r>
              <a:rPr lang="uk-UA" dirty="0"/>
              <a:t>Решта 4,2 мільйони українців числилися </a:t>
            </a:r>
            <a:r>
              <a:rPr lang="en-US" dirty="0"/>
              <a:t>“</a:t>
            </a:r>
            <a:r>
              <a:rPr lang="uk-UA" dirty="0"/>
              <a:t>безвісті зниклими</a:t>
            </a:r>
            <a:r>
              <a:rPr lang="en-US" dirty="0"/>
              <a:t>”</a:t>
            </a:r>
            <a:r>
              <a:rPr lang="uk-UA" dirty="0"/>
              <a:t> попри те що у Подольську була точна інформація про місце загибелі і поховання. </a:t>
            </a:r>
          </a:p>
          <a:p>
            <a:r>
              <a:rPr lang="uk-UA" b="1" dirty="0">
                <a:solidFill>
                  <a:srgbClr val="C00000"/>
                </a:solidFill>
              </a:rPr>
              <a:t>Пам’ять – це політична, соціальна і економічна категорія. </a:t>
            </a:r>
          </a:p>
          <a:p>
            <a:r>
              <a:rPr lang="uk-UA" dirty="0"/>
              <a:t>Замість виплат за втрату годувальника – тричі на день </a:t>
            </a:r>
            <a:r>
              <a:rPr lang="en-US" b="1" dirty="0">
                <a:hlinkClick r:id="rId3"/>
              </a:rPr>
              <a:t>“</a:t>
            </a:r>
            <a:r>
              <a:rPr lang="uk-UA" b="1" i="1" dirty="0">
                <a:hlinkClick r:id="rId3"/>
              </a:rPr>
              <a:t>А льон цвіте синьо-синьо</a:t>
            </a:r>
            <a:r>
              <a:rPr lang="en-US" b="1" i="1" dirty="0"/>
              <a:t>”</a:t>
            </a:r>
            <a:r>
              <a:rPr lang="uk-UA" dirty="0"/>
              <a:t>…</a:t>
            </a:r>
          </a:p>
          <a:p>
            <a:r>
              <a:rPr lang="uk-UA" dirty="0"/>
              <a:t>… і зустрічі з ветеранами, часто </a:t>
            </a:r>
            <a:r>
              <a:rPr lang="en-US" dirty="0"/>
              <a:t>“</a:t>
            </a:r>
            <a:r>
              <a:rPr lang="uk-UA" dirty="0"/>
              <a:t>ашгабатськими</a:t>
            </a:r>
            <a:r>
              <a:rPr lang="en-US" dirty="0"/>
              <a:t>”</a:t>
            </a:r>
            <a:r>
              <a:rPr lang="uk-UA" dirty="0"/>
              <a:t>. </a:t>
            </a:r>
          </a:p>
        </p:txBody>
      </p:sp>
      <p:pic>
        <p:nvPicPr>
          <p:cNvPr id="8" name="Рисунок 7">
            <a:hlinkClick r:id="rId3"/>
            <a:extLst>
              <a:ext uri="{FF2B5EF4-FFF2-40B4-BE49-F238E27FC236}">
                <a16:creationId xmlns:a16="http://schemas.microsoft.com/office/drawing/2014/main" id="{BBD0D6C9-DE89-4F62-9198-34A4E86F0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348" y="1785708"/>
            <a:ext cx="3629532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2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46228-0309-4ED7-A797-E9897256D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272" y="118872"/>
            <a:ext cx="11649456" cy="1325563"/>
          </a:xfrm>
        </p:spPr>
        <p:txBody>
          <a:bodyPr/>
          <a:lstStyle/>
          <a:p>
            <a:pPr algn="ctr"/>
            <a:r>
              <a:rPr lang="uk-UA" b="1" dirty="0"/>
              <a:t>Ворожий </a:t>
            </a:r>
            <a:r>
              <a:rPr lang="uk-UA" b="1" dirty="0" err="1"/>
              <a:t>наратив</a:t>
            </a:r>
            <a:r>
              <a:rPr lang="uk-UA" b="1" dirty="0"/>
              <a:t> працює, коли замість інтелектуальної праці дітей – </a:t>
            </a:r>
            <a:r>
              <a:rPr lang="en-US" b="1" dirty="0"/>
              <a:t>“</a:t>
            </a:r>
            <a:r>
              <a:rPr lang="uk-UA" b="1" dirty="0" err="1"/>
              <a:t>утрєнікі</a:t>
            </a:r>
            <a:r>
              <a:rPr lang="en-US" b="1" dirty="0"/>
              <a:t>”</a:t>
            </a:r>
            <a:endParaRPr lang="uk-UA" b="1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F68CF5A6-46FE-4588-8112-0BE06ADB2B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12" y="1889633"/>
            <a:ext cx="6229552" cy="4351338"/>
          </a:xfr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B42A23E-A34B-4ABF-9A74-EF80CBAA6045}"/>
              </a:ext>
            </a:extLst>
          </p:cNvPr>
          <p:cNvSpPr txBox="1">
            <a:spLocks/>
          </p:cNvSpPr>
          <p:nvPr/>
        </p:nvSpPr>
        <p:spPr>
          <a:xfrm>
            <a:off x="7077456" y="1444435"/>
            <a:ext cx="4873752" cy="3612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Знання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Розуміння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Усвідомлення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Переконання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Світогляд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/>
              <a:t>Свідомість 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ED5BB81-FCDA-4057-BAA1-B2B1FE08CC28}"/>
              </a:ext>
            </a:extLst>
          </p:cNvPr>
          <p:cNvSpPr txBox="1">
            <a:spLocks/>
          </p:cNvSpPr>
          <p:nvPr/>
        </p:nvSpPr>
        <p:spPr>
          <a:xfrm>
            <a:off x="7211848" y="4901184"/>
            <a:ext cx="4873752" cy="1837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>
                <a:solidFill>
                  <a:srgbClr val="FF0000"/>
                </a:solidFill>
              </a:rPr>
              <a:t>Технології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b="1" dirty="0">
                <a:solidFill>
                  <a:srgbClr val="FF0000"/>
                </a:solidFill>
              </a:rPr>
              <a:t>Творчість</a:t>
            </a:r>
          </a:p>
        </p:txBody>
      </p:sp>
    </p:spTree>
    <p:extLst>
      <p:ext uri="{BB962C8B-B14F-4D97-AF65-F5344CB8AC3E}">
        <p14:creationId xmlns:p14="http://schemas.microsoft.com/office/powerpoint/2010/main" val="191495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147B3-D7A4-4499-BDB8-1AA252E6C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76" y="923544"/>
            <a:ext cx="11932920" cy="5733287"/>
          </a:xfrm>
        </p:spPr>
        <p:txBody>
          <a:bodyPr>
            <a:noAutofit/>
          </a:bodyPr>
          <a:lstStyle/>
          <a:p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  <a:hlinkClick r:id="rId2"/>
              </a:rPr>
              <a:t>До війни </a:t>
            </a: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(станом на початок 2022 року) загальна кількість осіб з інвалідністю складала 2,7258 млн (близько 6,7% населення).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Кількість тих, хто отримував саме пенсію по інвалідності, близько 1,3–1,4 млн осіб (із загальної кількості пенсіонерів понад 11 млн).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Станом на березень 2026 року загальна кількість осіб з інвалідністю зросла до 3,4 млн </a:t>
            </a:r>
            <a:r>
              <a:rPr lang="uk-UA" sz="2400" b="1" i="0" dirty="0">
                <a:solidFill>
                  <a:srgbClr val="FF0000"/>
                </a:solidFill>
                <a:effectLst/>
                <a:latin typeface="inherit"/>
              </a:rPr>
              <a:t>(+700 тисяч</a:t>
            </a: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, або приблизно +26%).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Кількість тих, хто отримує саме пенсію по інвалідності, — близько 1,5 млн осіб (з 10,2 млн загальної кількості пенсіонерів, або 14,7%).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Можливо, це один із факторів, чому не скорочується кількість пенсіонерів у державі швидкими темпами. 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Ці цифри базуються на даних Пенсійного фонду України та </a:t>
            </a:r>
            <a:r>
              <a:rPr lang="uk-UA" sz="2400" b="0" i="0" dirty="0" err="1">
                <a:solidFill>
                  <a:srgbClr val="080809"/>
                </a:solidFill>
                <a:effectLst/>
                <a:latin typeface="inherit"/>
              </a:rPr>
              <a:t>Мінсоцполітики</a:t>
            </a: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Звісно, випадки бувають різні. Є й ті, хто підробляє документи. Але інфаркти та інсульти нікуди не зникнуть, як і стреси, що спричиняють інші хвороби.</a:t>
            </a:r>
            <a:b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</a:b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Частка осіб з інвалідністю в структурі населення тепер складає близько 10–12% (залежно від бази підрахунку населення) та зросла майже в 1,5–1,8 </a:t>
            </a:r>
            <a:r>
              <a:rPr lang="uk-UA" sz="2400" b="0" i="0" dirty="0" err="1">
                <a:solidFill>
                  <a:srgbClr val="080809"/>
                </a:solidFill>
                <a:effectLst/>
                <a:latin typeface="inherit"/>
              </a:rPr>
              <a:t>раза</a:t>
            </a:r>
            <a:r>
              <a:rPr lang="uk-UA" sz="2400" b="0" i="0" dirty="0">
                <a:solidFill>
                  <a:srgbClr val="080809"/>
                </a:solidFill>
                <a:effectLst/>
                <a:latin typeface="inherit"/>
              </a:rPr>
              <a:t> за рахунок скорочення чисельності населення.</a:t>
            </a:r>
            <a:endParaRPr lang="uk-UA" sz="24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4F03119-A7A4-4D92-A591-D3FA07E2C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" y="338328"/>
            <a:ext cx="11932920" cy="493776"/>
          </a:xfrm>
        </p:spPr>
        <p:txBody>
          <a:bodyPr>
            <a:normAutofit lnSpcReduction="10000"/>
          </a:bodyPr>
          <a:lstStyle/>
          <a:p>
            <a:r>
              <a:rPr lang="uk-UA" sz="3200" b="1" dirty="0">
                <a:solidFill>
                  <a:srgbClr val="C00000"/>
                </a:solidFill>
              </a:rPr>
              <a:t>До питання пріоритетів у НПВ</a:t>
            </a:r>
          </a:p>
        </p:txBody>
      </p:sp>
    </p:spTree>
    <p:extLst>
      <p:ext uri="{BB962C8B-B14F-4D97-AF65-F5344CB8AC3E}">
        <p14:creationId xmlns:p14="http://schemas.microsoft.com/office/powerpoint/2010/main" val="403466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6C0558-0F12-45D7-B02A-39020B03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799"/>
            <a:ext cx="10515600" cy="85547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C00000"/>
                </a:solidFill>
              </a:rPr>
              <a:t>До питання пріоритетів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5839D-9069-4849-A505-24047DE2E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85545"/>
            <a:ext cx="5504688" cy="435133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У влади:</a:t>
            </a:r>
          </a:p>
          <a:p>
            <a:r>
              <a:rPr lang="uk-UA" dirty="0"/>
              <a:t>Економіка має бути економною</a:t>
            </a:r>
          </a:p>
          <a:p>
            <a:r>
              <a:rPr lang="uk-UA" dirty="0"/>
              <a:t>Електоральні симпатії</a:t>
            </a:r>
          </a:p>
          <a:p>
            <a:r>
              <a:rPr lang="en-US" dirty="0"/>
              <a:t>“</a:t>
            </a:r>
            <a:r>
              <a:rPr lang="uk-UA" dirty="0"/>
              <a:t>Картинка</a:t>
            </a:r>
            <a:r>
              <a:rPr lang="en-US" dirty="0"/>
              <a:t>”</a:t>
            </a:r>
            <a:r>
              <a:rPr lang="uk-UA" dirty="0"/>
              <a:t> замість системної праці</a:t>
            </a:r>
            <a:endParaRPr lang="en-US" dirty="0"/>
          </a:p>
          <a:p>
            <a:r>
              <a:rPr lang="en-US" dirty="0"/>
              <a:t>“</a:t>
            </a:r>
            <a:r>
              <a:rPr lang="uk-UA" dirty="0" err="1"/>
              <a:t>Утрєнікі</a:t>
            </a:r>
            <a:r>
              <a:rPr lang="en-US" dirty="0"/>
              <a:t>”</a:t>
            </a:r>
            <a:r>
              <a:rPr lang="uk-UA" dirty="0"/>
              <a:t> замість належної якості життя</a:t>
            </a:r>
          </a:p>
          <a:p>
            <a:r>
              <a:rPr lang="uk-UA" dirty="0"/>
              <a:t>Приховування злочинної бездіяльності</a:t>
            </a:r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41E4BEE7-ADD3-45BB-89E0-CCC763CAEFA0}"/>
              </a:ext>
            </a:extLst>
          </p:cNvPr>
          <p:cNvSpPr txBox="1">
            <a:spLocks/>
          </p:cNvSpPr>
          <p:nvPr/>
        </p:nvSpPr>
        <p:spPr>
          <a:xfrm>
            <a:off x="5733288" y="1185545"/>
            <a:ext cx="550468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У суспільства:</a:t>
            </a:r>
          </a:p>
          <a:p>
            <a:r>
              <a:rPr lang="uk-UA" dirty="0"/>
              <a:t>Справедливість</a:t>
            </a:r>
          </a:p>
          <a:p>
            <a:r>
              <a:rPr lang="uk-UA" dirty="0"/>
              <a:t>Якісні послуги влади</a:t>
            </a:r>
          </a:p>
          <a:p>
            <a:r>
              <a:rPr lang="uk-UA" dirty="0"/>
              <a:t>Мотивуюче навколишнє середовище </a:t>
            </a:r>
            <a:endParaRPr lang="en-US" dirty="0"/>
          </a:p>
          <a:p>
            <a:r>
              <a:rPr lang="en-US" dirty="0"/>
              <a:t>“</a:t>
            </a:r>
            <a:r>
              <a:rPr lang="uk-UA" dirty="0" err="1"/>
              <a:t>Утрєнікі</a:t>
            </a:r>
            <a:r>
              <a:rPr lang="en-US" dirty="0"/>
              <a:t>”</a:t>
            </a:r>
            <a:r>
              <a:rPr lang="uk-UA" dirty="0"/>
              <a:t> замість належної якості життя</a:t>
            </a:r>
          </a:p>
          <a:p>
            <a:r>
              <a:rPr lang="uk-UA" dirty="0"/>
              <a:t>Подвиг і злочин мають бути належним чином оцінені</a:t>
            </a:r>
          </a:p>
        </p:txBody>
      </p:sp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3FA2C496-254B-4AEB-AAD5-490319E0B835}"/>
              </a:ext>
            </a:extLst>
          </p:cNvPr>
          <p:cNvSpPr txBox="1">
            <a:spLocks/>
          </p:cNvSpPr>
          <p:nvPr/>
        </p:nvSpPr>
        <p:spPr>
          <a:xfrm>
            <a:off x="228600" y="5440680"/>
            <a:ext cx="11823192" cy="1120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sz="3200" b="1" dirty="0">
                <a:solidFill>
                  <a:srgbClr val="FF0000"/>
                </a:solidFill>
              </a:rPr>
              <a:t>Сучасні технології одних роблять чесними і кращими, а іншим переконання, що жертовність рідних не була марною.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6672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9E1AF1-E8BD-4E96-9AEA-628219B77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rgbClr val="C00000"/>
                </a:solidFill>
              </a:rPr>
              <a:t>НАША МЕТА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5FB989-FEC9-46FD-99F9-1CF3EDB57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248"/>
            <a:ext cx="10515600" cy="3931920"/>
          </a:xfrm>
        </p:spPr>
        <p:txBody>
          <a:bodyPr>
            <a:normAutofit/>
          </a:bodyPr>
          <a:lstStyle/>
          <a:p>
            <a:r>
              <a:rPr lang="uk-UA" sz="3200" dirty="0"/>
              <a:t>Світ зробити кращим і комфортнішим тут і зараз,</a:t>
            </a:r>
          </a:p>
          <a:p>
            <a:r>
              <a:rPr lang="uk-UA" sz="3200" dirty="0"/>
              <a:t>а нашу молодь – конкурентною у світі для своєї родини і своєї країни у будь якому середовищі, війни чи миру.</a:t>
            </a:r>
          </a:p>
          <a:p>
            <a:endParaRPr lang="uk-UA" sz="3200" dirty="0"/>
          </a:p>
          <a:p>
            <a:pPr marL="0" indent="0" algn="ctr">
              <a:buNone/>
            </a:pPr>
            <a:r>
              <a:rPr lang="uk-UA" sz="3200" b="1" i="1" dirty="0" err="1">
                <a:solidFill>
                  <a:srgbClr val="0070C0"/>
                </a:solidFill>
              </a:rPr>
              <a:t>Запршуємо</a:t>
            </a:r>
            <a:r>
              <a:rPr lang="uk-UA" sz="3200" b="1" i="1" dirty="0">
                <a:solidFill>
                  <a:srgbClr val="0070C0"/>
                </a:solidFill>
              </a:rPr>
              <a:t> до </a:t>
            </a:r>
            <a:r>
              <a:rPr lang="uk-UA" sz="3200" b="1" i="1" dirty="0" err="1">
                <a:solidFill>
                  <a:srgbClr val="0070C0"/>
                </a:solidFill>
              </a:rPr>
              <a:t>Кіберджури</a:t>
            </a:r>
            <a:r>
              <a:rPr lang="uk-UA" sz="3200" b="1" i="1" dirty="0">
                <a:solidFill>
                  <a:srgbClr val="0070C0"/>
                </a:solidFill>
              </a:rPr>
              <a:t>!</a:t>
            </a:r>
          </a:p>
          <a:p>
            <a:pPr marL="0" indent="0" algn="ctr">
              <a:buNone/>
            </a:pPr>
            <a:r>
              <a:rPr lang="uk-UA" sz="3200" b="1" i="1" dirty="0">
                <a:solidFill>
                  <a:srgbClr val="0070C0"/>
                </a:solidFill>
              </a:rPr>
              <a:t>Дякую за увагу, Іван </a:t>
            </a:r>
            <a:r>
              <a:rPr lang="uk-UA" sz="3200" b="1" i="1" dirty="0" err="1">
                <a:solidFill>
                  <a:srgbClr val="0070C0"/>
                </a:solidFill>
              </a:rPr>
              <a:t>Галенко</a:t>
            </a:r>
            <a:endParaRPr lang="uk-UA" sz="32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661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490</Words>
  <Application>Microsoft Office PowerPoint</Application>
  <PresentationFormat>Широкий екран</PresentationFormat>
  <Paragraphs>40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inherit</vt:lpstr>
      <vt:lpstr>Inter</vt:lpstr>
      <vt:lpstr>Wingdings</vt:lpstr>
      <vt:lpstr>Тема Office</vt:lpstr>
      <vt:lpstr>Цифрові технології для вдосконалення національно-патріотичного виховання у куренях та роях гри “Сокіл” (“Джура”)</vt:lpstr>
      <vt:lpstr>Презентація PowerPoint</vt:lpstr>
      <vt:lpstr>Презентація PowerPoint</vt:lpstr>
      <vt:lpstr>Слова пісні «А льон цвіте» були написані у 1971 році.  Автор тексту поет-пісняр Василь Юхимович, музика - композитор Іван Сльота. </vt:lpstr>
      <vt:lpstr>Ворожий наратив працює, коли замість інтелектуальної праці дітей – “утрєнікі”</vt:lpstr>
      <vt:lpstr>До війни (станом на початок 2022 року) загальна кількість осіб з інвалідністю складала 2,7258 млн (близько 6,7% населення). Кількість тих, хто отримував саме пенсію по інвалідності, близько 1,3–1,4 млн осіб (із загальної кількості пенсіонерів понад 11 млн). Станом на березень 2026 року загальна кількість осіб з інвалідністю зросла до 3,4 млн (+700 тисяч, або приблизно +26%). Кількість тих, хто отримує саме пенсію по інвалідності, — близько 1,5 млн осіб (з 10,2 млн загальної кількості пенсіонерів, або 14,7%). Можливо, це один із факторів, чому не скорочується кількість пенсіонерів у державі швидкими темпами.  Ці цифри базуються на даних Пенсійного фонду України та Мінсоцполітики. Звісно, випадки бувають різні. Є й ті, хто підробляє документи. Але інфаркти та інсульти нікуди не зникнуть, як і стреси, що спричиняють інші хвороби. Частка осіб з інвалідністю в структурі населення тепер складає близько 10–12% (залежно від бази підрахунку населення) та зросла майже в 1,5–1,8 раза за рахунок скорочення чисельності населення.</vt:lpstr>
      <vt:lpstr>До питання пріоритетів </vt:lpstr>
      <vt:lpstr>НАША МЕТА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війни (станом на початок 2022 року) загальна кількість осіб з інвалідністю складала 2,7258 млн (близько 6,7% населення). Кількість тих, хто отримував саме пенсію по інвалідності, близько 1,3–1,4 млн осіб (із загальної кількості пенсіонерів понад 11 млн). Станом на березень 2026 року загальна кількість осіб з інвалідністю зросла до 3,4 млн (+700 тисяч, або приблизно +26%). Кількість тих, хто отримує саме пенсію по інвалідності, — близько 1,5 млн осіб (з 10,2 млн загальної кількості пенсіонерів, або 14,7%). Можливо, це один із факторів, чому не скорочується кількість пенсіонерів у державі швидкими темпами.  Ці цифри базуються на даних Пенсійного фонду України та Мінсоцполітики. Звісно, випадки бувають різні. Є й ті, хто підробляє документи. Але інфаркти та інсульти нікуди не зникнуть, як і стреси, що спричиняють інші хвороби. Частка осіб з інвалідністю в структурі населення тепер складає близько 10–12% (залежно від бази підрахунку населення) та зросла майже в 1,5–1,8 раза за рахунок скорочення чисельності населення.</dc:title>
  <dc:creator>Кіберджура МАІ</dc:creator>
  <cp:lastModifiedBy>Кіберджура МАІ</cp:lastModifiedBy>
  <cp:revision>10</cp:revision>
  <dcterms:created xsi:type="dcterms:W3CDTF">2026-03-25T05:46:47Z</dcterms:created>
  <dcterms:modified xsi:type="dcterms:W3CDTF">2026-03-25T09:30:14Z</dcterms:modified>
</cp:coreProperties>
</file>