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5"/>
  </p:notesMasterIdLst>
  <p:sldIdLst>
    <p:sldId id="333" r:id="rId2"/>
    <p:sldId id="334" r:id="rId3"/>
    <p:sldId id="339" r:id="rId4"/>
    <p:sldId id="350" r:id="rId5"/>
    <p:sldId id="351" r:id="rId6"/>
    <p:sldId id="352" r:id="rId7"/>
    <p:sldId id="353" r:id="rId8"/>
    <p:sldId id="354" r:id="rId9"/>
    <p:sldId id="348" r:id="rId10"/>
    <p:sldId id="356" r:id="rId11"/>
    <p:sldId id="349" r:id="rId12"/>
    <p:sldId id="355" r:id="rId13"/>
    <p:sldId id="357" r:id="rId14"/>
    <p:sldId id="343" r:id="rId15"/>
    <p:sldId id="338" r:id="rId16"/>
    <p:sldId id="340" r:id="rId17"/>
    <p:sldId id="344" r:id="rId18"/>
    <p:sldId id="347" r:id="rId19"/>
    <p:sldId id="342" r:id="rId20"/>
    <p:sldId id="345" r:id="rId21"/>
    <p:sldId id="346" r:id="rId22"/>
    <p:sldId id="341" r:id="rId23"/>
    <p:sldId id="326"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Rubik" panose="02000604000000020004" pitchFamily="2" charset="-79"/>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4">
          <p15:clr>
            <a:srgbClr val="9AA0A6"/>
          </p15:clr>
        </p15:guide>
        <p15:guide id="2" pos="510">
          <p15:clr>
            <a:srgbClr val="9AA0A6"/>
          </p15:clr>
        </p15:guide>
        <p15:guide id="3" pos="5636">
          <p15:clr>
            <a:srgbClr val="9AA0A6"/>
          </p15:clr>
        </p15:guide>
        <p15:guide id="4" orient="horz" pos="2930">
          <p15:clr>
            <a:srgbClr val="9AA0A6"/>
          </p15:clr>
        </p15:guide>
        <p15:guide id="5" pos="558">
          <p15:clr>
            <a:srgbClr val="9AA0A6"/>
          </p15:clr>
        </p15:guide>
        <p15:guide id="6" orient="horz" pos="598">
          <p15:clr>
            <a:srgbClr val="9AA0A6"/>
          </p15:clr>
        </p15:guide>
        <p15:guide id="7" orient="horz" pos="25">
          <p15:clr>
            <a:srgbClr val="9AA0A6"/>
          </p15:clr>
        </p15:guide>
        <p15:guide id="8" pos="2261">
          <p15:clr>
            <a:srgbClr val="9AA0A6"/>
          </p15:clr>
        </p15:guide>
        <p15:guide id="9" orient="horz" pos="1188">
          <p15:clr>
            <a:srgbClr val="9AA0A6"/>
          </p15:clr>
        </p15:guide>
        <p15:guide id="10" pos="3402">
          <p15:clr>
            <a:srgbClr val="9AA0A6"/>
          </p15:clr>
        </p15:guide>
        <p15:guide id="11" orient="horz" pos="1841">
          <p15:clr>
            <a:srgbClr val="9AA0A6"/>
          </p15:clr>
        </p15:guide>
        <p15:guide id="12" orient="horz" pos="2467">
          <p15:clr>
            <a:srgbClr val="9AA0A6"/>
          </p15:clr>
        </p15:guide>
        <p15:guide id="13" orient="horz" pos="1399">
          <p15:clr>
            <a:srgbClr val="9AA0A6"/>
          </p15:clr>
        </p15:guide>
        <p15:guide id="14" orient="horz" pos="1129">
          <p15:clr>
            <a:srgbClr val="9AA0A6"/>
          </p15:clr>
        </p15:guide>
        <p15:guide id="15" orient="horz" pos="1764">
          <p15:clr>
            <a:srgbClr val="9AA0A6"/>
          </p15:clr>
        </p15:guide>
        <p15:guide id="16" orient="horz" pos="1059">
          <p15:clr>
            <a:srgbClr val="9AA0A6"/>
          </p15:clr>
        </p15:guide>
        <p15:guide id="17" pos="3853">
          <p15:clr>
            <a:srgbClr val="9AA0A6"/>
          </p15:clr>
        </p15:guide>
        <p15:guide id="18" orient="horz" pos="3046">
          <p15:clr>
            <a:srgbClr val="9AA0A6"/>
          </p15:clr>
        </p15:guide>
        <p15:guide id="19" pos="905">
          <p15:clr>
            <a:srgbClr val="9AA0A6"/>
          </p15:clr>
        </p15:guide>
        <p15:guide id="20" orient="horz" pos="2093">
          <p15:clr>
            <a:srgbClr val="9AA0A6"/>
          </p15:clr>
        </p15:guide>
        <p15:guide id="21" pos="2858">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initials="E" lastIdx="1" clrIdx="0">
    <p:extLst>
      <p:ext uri="{19B8F6BF-5375-455C-9EA6-DF929625EA0E}">
        <p15:presenceInfo xmlns:p15="http://schemas.microsoft.com/office/powerpoint/2012/main" userId="17278da7aba8a6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152" d="100"/>
          <a:sy n="152" d="100"/>
        </p:scale>
        <p:origin x="192" y="138"/>
      </p:cViewPr>
      <p:guideLst>
        <p:guide orient="horz" pos="194"/>
        <p:guide pos="510"/>
        <p:guide pos="5636"/>
        <p:guide orient="horz" pos="2930"/>
        <p:guide pos="558"/>
        <p:guide orient="horz" pos="598"/>
        <p:guide orient="horz" pos="25"/>
        <p:guide pos="2261"/>
        <p:guide orient="horz" pos="1188"/>
        <p:guide pos="3402"/>
        <p:guide orient="horz" pos="1841"/>
        <p:guide orient="horz" pos="2467"/>
        <p:guide orient="horz" pos="1399"/>
        <p:guide orient="horz" pos="1129"/>
        <p:guide orient="horz" pos="1764"/>
        <p:guide orient="horz" pos="1059"/>
        <p:guide pos="3853"/>
        <p:guide orient="horz" pos="3046"/>
        <p:guide pos="905"/>
        <p:guide orient="horz" pos="20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18B74-9FA3-41C9-8ACC-9EFCB91115D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1A40505-C12C-4525-9995-3B56F190B9F4}">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Рішення про призупинення дії ТД</a:t>
          </a:r>
          <a:endParaRPr lang="uk-UA" noProof="0" dirty="0">
            <a:latin typeface="Open Sans" panose="020B0604020202020204" charset="0"/>
            <a:ea typeface="Open Sans" panose="020B0604020202020204" charset="0"/>
            <a:cs typeface="Open Sans" panose="020B0604020202020204" charset="0"/>
          </a:endParaRPr>
        </a:p>
      </dgm:t>
    </dgm:pt>
    <dgm:pt modelId="{851AA087-2B21-41F5-9EE6-77104313DB5E}" type="parTrans" cxnId="{24BC838C-F55D-457F-914F-21290E50B957}">
      <dgm:prSet/>
      <dgm:spPr/>
      <dgm:t>
        <a:bodyPr/>
        <a:lstStyle/>
        <a:p>
          <a:endParaRPr lang="ru-RU"/>
        </a:p>
      </dgm:t>
    </dgm:pt>
    <dgm:pt modelId="{7FD32292-58CE-40BA-A7C2-58F1F95BDA52}" type="sibTrans" cxnId="{24BC838C-F55D-457F-914F-21290E50B957}">
      <dgm:prSet/>
      <dgm:spPr/>
      <dgm:t>
        <a:bodyPr/>
        <a:lstStyle/>
        <a:p>
          <a:endParaRPr lang="ru-RU"/>
        </a:p>
      </dgm:t>
    </dgm:pt>
    <dgm:pt modelId="{A65883EE-7387-482B-9722-FDAED6CD2D8D}">
      <dgm:prSet phldrT="[Текст]"/>
      <dgm:spPr/>
      <dgm:t>
        <a:bodyPr/>
        <a:lstStyle/>
        <a:p>
          <a:r>
            <a:rPr lang="ru-RU" dirty="0" smtClean="0">
              <a:latin typeface="Open Sans" panose="020B0604020202020204" charset="0"/>
              <a:ea typeface="Open Sans" panose="020B0604020202020204" charset="0"/>
              <a:cs typeface="Open Sans" panose="020B0604020202020204" charset="0"/>
            </a:rPr>
            <a:t>Наказ</a:t>
          </a:r>
          <a:endParaRPr lang="ru-RU" dirty="0">
            <a:latin typeface="Open Sans" panose="020B0604020202020204" charset="0"/>
            <a:ea typeface="Open Sans" panose="020B0604020202020204" charset="0"/>
            <a:cs typeface="Open Sans" panose="020B0604020202020204" charset="0"/>
          </a:endParaRPr>
        </a:p>
      </dgm:t>
    </dgm:pt>
    <dgm:pt modelId="{C1AAB99B-A2C1-4745-8A1C-25DB574503CF}" type="parTrans" cxnId="{4A4B9F03-0C3C-4B09-8CE7-FBE42E9FA622}">
      <dgm:prSet/>
      <dgm:spPr/>
      <dgm:t>
        <a:bodyPr/>
        <a:lstStyle/>
        <a:p>
          <a:endParaRPr lang="ru-RU"/>
        </a:p>
      </dgm:t>
    </dgm:pt>
    <dgm:pt modelId="{CA488B70-1F70-4209-A7A8-4A8304A0FD93}" type="sibTrans" cxnId="{4A4B9F03-0C3C-4B09-8CE7-FBE42E9FA622}">
      <dgm:prSet/>
      <dgm:spPr/>
      <dgm:t>
        <a:bodyPr/>
        <a:lstStyle/>
        <a:p>
          <a:endParaRPr lang="ru-RU"/>
        </a:p>
      </dgm:t>
    </dgm:pt>
    <dgm:pt modelId="{CE32C3B8-BBBB-4751-BD07-4F70DC7551D5}">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Ознайомлення працівника з наказом</a:t>
          </a:r>
          <a:endParaRPr lang="uk-UA" noProof="0" dirty="0">
            <a:latin typeface="Open Sans" panose="020B0604020202020204" charset="0"/>
            <a:ea typeface="Open Sans" panose="020B0604020202020204" charset="0"/>
            <a:cs typeface="Open Sans" panose="020B0604020202020204" charset="0"/>
          </a:endParaRPr>
        </a:p>
      </dgm:t>
    </dgm:pt>
    <dgm:pt modelId="{97882124-4FBF-4B6C-8086-75483718BEE3}" type="parTrans" cxnId="{604B3934-47E4-4752-994C-C67AA101FFBF}">
      <dgm:prSet/>
      <dgm:spPr/>
      <dgm:t>
        <a:bodyPr/>
        <a:lstStyle/>
        <a:p>
          <a:endParaRPr lang="ru-RU"/>
        </a:p>
      </dgm:t>
    </dgm:pt>
    <dgm:pt modelId="{56573058-B269-46E4-9858-5922D342F10D}" type="sibTrans" cxnId="{604B3934-47E4-4752-994C-C67AA101FFBF}">
      <dgm:prSet/>
      <dgm:spPr/>
      <dgm:t>
        <a:bodyPr/>
        <a:lstStyle/>
        <a:p>
          <a:endParaRPr lang="ru-RU"/>
        </a:p>
      </dgm:t>
    </dgm:pt>
    <dgm:pt modelId="{89EA6A63-126A-451F-A8FD-0B1A0DEAD5D1}">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Період призупинення</a:t>
          </a:r>
          <a:endParaRPr lang="uk-UA" noProof="0" dirty="0">
            <a:latin typeface="Open Sans" panose="020B0604020202020204" charset="0"/>
            <a:ea typeface="Open Sans" panose="020B0604020202020204" charset="0"/>
            <a:cs typeface="Open Sans" panose="020B0604020202020204" charset="0"/>
          </a:endParaRPr>
        </a:p>
      </dgm:t>
    </dgm:pt>
    <dgm:pt modelId="{8F019224-6905-4425-816E-FF76871C3105}" type="parTrans" cxnId="{4A1E9221-78AC-44F4-B197-48C67A0C17A4}">
      <dgm:prSet/>
      <dgm:spPr/>
      <dgm:t>
        <a:bodyPr/>
        <a:lstStyle/>
        <a:p>
          <a:endParaRPr lang="ru-RU"/>
        </a:p>
      </dgm:t>
    </dgm:pt>
    <dgm:pt modelId="{1BBD73A2-E39E-4337-8BCB-8A6DC99C1AE0}" type="sibTrans" cxnId="{4A1E9221-78AC-44F4-B197-48C67A0C17A4}">
      <dgm:prSet/>
      <dgm:spPr/>
      <dgm:t>
        <a:bodyPr/>
        <a:lstStyle/>
        <a:p>
          <a:endParaRPr lang="ru-RU"/>
        </a:p>
      </dgm:t>
    </dgm:pt>
    <dgm:pt modelId="{E305AC8B-5F9F-464B-A75B-7B58004A71FB}">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Працівник не виконує обов'язки, не отримує ЗП, не має права на відпустки і лікарняні</a:t>
          </a:r>
          <a:endParaRPr lang="uk-UA" noProof="0" dirty="0">
            <a:latin typeface="Open Sans" panose="020B0604020202020204" charset="0"/>
            <a:ea typeface="Open Sans" panose="020B0604020202020204" charset="0"/>
            <a:cs typeface="Open Sans" panose="020B0604020202020204" charset="0"/>
          </a:endParaRPr>
        </a:p>
      </dgm:t>
    </dgm:pt>
    <dgm:pt modelId="{18017A2F-4BB4-4F92-B6B4-46613FC22984}" type="parTrans" cxnId="{B5C49A9A-D419-46DE-B4FB-AA4B31AD6D5B}">
      <dgm:prSet/>
      <dgm:spPr/>
      <dgm:t>
        <a:bodyPr/>
        <a:lstStyle/>
        <a:p>
          <a:endParaRPr lang="ru-RU"/>
        </a:p>
      </dgm:t>
    </dgm:pt>
    <dgm:pt modelId="{A49E46DD-94F6-4BB2-90D5-BFB8249DDC01}" type="sibTrans" cxnId="{B5C49A9A-D419-46DE-B4FB-AA4B31AD6D5B}">
      <dgm:prSet/>
      <dgm:spPr/>
      <dgm:t>
        <a:bodyPr/>
        <a:lstStyle/>
        <a:p>
          <a:endParaRPr lang="ru-RU"/>
        </a:p>
      </dgm:t>
    </dgm:pt>
    <dgm:pt modelId="{D0B4CA9B-1B13-402F-A4AF-8072CB1B28B1}">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Роботодавець не надає роботу, не виплачує ЗП, не сплачує ЄСВ</a:t>
          </a:r>
          <a:endParaRPr lang="uk-UA" noProof="0" dirty="0">
            <a:latin typeface="Open Sans" panose="020B0604020202020204" charset="0"/>
            <a:ea typeface="Open Sans" panose="020B0604020202020204" charset="0"/>
            <a:cs typeface="Open Sans" panose="020B0604020202020204" charset="0"/>
          </a:endParaRPr>
        </a:p>
      </dgm:t>
    </dgm:pt>
    <dgm:pt modelId="{40A39D6A-5D88-4987-8AF0-11A5637AF27B}" type="parTrans" cxnId="{3DFB8FDD-F2E7-449B-BA59-0FC1288957F0}">
      <dgm:prSet/>
      <dgm:spPr/>
      <dgm:t>
        <a:bodyPr/>
        <a:lstStyle/>
        <a:p>
          <a:endParaRPr lang="ru-RU"/>
        </a:p>
      </dgm:t>
    </dgm:pt>
    <dgm:pt modelId="{B3568820-EBA0-41FD-A017-6D9E26703120}" type="sibTrans" cxnId="{3DFB8FDD-F2E7-449B-BA59-0FC1288957F0}">
      <dgm:prSet/>
      <dgm:spPr/>
      <dgm:t>
        <a:bodyPr/>
        <a:lstStyle/>
        <a:p>
          <a:endParaRPr lang="ru-RU"/>
        </a:p>
      </dgm:t>
    </dgm:pt>
    <dgm:pt modelId="{DD391B5B-EE93-44DD-82EB-264F99BB08E0}">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Поновлення дії ТД</a:t>
          </a:r>
          <a:endParaRPr lang="uk-UA" noProof="0" dirty="0">
            <a:latin typeface="Open Sans" panose="020B0604020202020204" charset="0"/>
            <a:ea typeface="Open Sans" panose="020B0604020202020204" charset="0"/>
            <a:cs typeface="Open Sans" panose="020B0604020202020204" charset="0"/>
          </a:endParaRPr>
        </a:p>
      </dgm:t>
    </dgm:pt>
    <dgm:pt modelId="{CBBF7FF8-FEE3-4B2B-A42F-9DD9A590749A}" type="parTrans" cxnId="{146175D8-DDB7-43F2-857B-9BBE7ED1DD57}">
      <dgm:prSet/>
      <dgm:spPr/>
      <dgm:t>
        <a:bodyPr/>
        <a:lstStyle/>
        <a:p>
          <a:endParaRPr lang="ru-RU"/>
        </a:p>
      </dgm:t>
    </dgm:pt>
    <dgm:pt modelId="{2E44E196-B860-4D2D-A998-38B5355CDA15}" type="sibTrans" cxnId="{146175D8-DDB7-43F2-857B-9BBE7ED1DD57}">
      <dgm:prSet/>
      <dgm:spPr/>
      <dgm:t>
        <a:bodyPr/>
        <a:lstStyle/>
        <a:p>
          <a:endParaRPr lang="ru-RU"/>
        </a:p>
      </dgm:t>
    </dgm:pt>
    <dgm:pt modelId="{5C74D882-DA09-4979-A84B-973A50FE6715}">
      <dgm:prSet phldrT="[Текст]"/>
      <dgm:spPr/>
      <dgm:t>
        <a:bodyPr/>
        <a:lstStyle/>
        <a:p>
          <a:r>
            <a:rPr lang="ru-RU" dirty="0" smtClean="0">
              <a:latin typeface="Open Sans" panose="020B0604020202020204" charset="0"/>
              <a:ea typeface="Open Sans" panose="020B0604020202020204" charset="0"/>
              <a:cs typeface="Open Sans" panose="020B0604020202020204" charset="0"/>
            </a:rPr>
            <a:t>Наказ</a:t>
          </a:r>
          <a:r>
            <a:rPr lang="ru-RU" dirty="0" smtClean="0"/>
            <a:t>**</a:t>
          </a:r>
          <a:endParaRPr lang="ru-RU" dirty="0"/>
        </a:p>
      </dgm:t>
    </dgm:pt>
    <dgm:pt modelId="{4E361F09-D434-4B7D-8696-1CCCD1320A69}" type="parTrans" cxnId="{14753F39-EC3C-452E-97DA-0B47853C55D6}">
      <dgm:prSet/>
      <dgm:spPr/>
      <dgm:t>
        <a:bodyPr/>
        <a:lstStyle/>
        <a:p>
          <a:endParaRPr lang="ru-RU"/>
        </a:p>
      </dgm:t>
    </dgm:pt>
    <dgm:pt modelId="{CCC376C0-68B4-4494-A038-9AF90659C659}" type="sibTrans" cxnId="{14753F39-EC3C-452E-97DA-0B47853C55D6}">
      <dgm:prSet/>
      <dgm:spPr/>
      <dgm:t>
        <a:bodyPr/>
        <a:lstStyle/>
        <a:p>
          <a:endParaRPr lang="ru-RU"/>
        </a:p>
      </dgm:t>
    </dgm:pt>
    <dgm:pt modelId="{2E257596-CD91-4163-B148-BC22F027527A}">
      <dgm:prSet phldrT="[Текст]"/>
      <dgm:spPr/>
      <dgm:t>
        <a:bodyPr/>
        <a:lstStyle/>
        <a:p>
          <a:r>
            <a:rPr lang="uk-UA" noProof="0" dirty="0" smtClean="0">
              <a:latin typeface="Open Sans" panose="020B0604020202020204" charset="0"/>
              <a:ea typeface="Open Sans" panose="020B0604020202020204" charset="0"/>
              <a:cs typeface="Open Sans" panose="020B0604020202020204" charset="0"/>
            </a:rPr>
            <a:t>Повідомлення працівника за 14 днів</a:t>
          </a:r>
          <a:r>
            <a:rPr lang="ru-RU" dirty="0" smtClean="0">
              <a:latin typeface="Open Sans" panose="020B0604020202020204" charset="0"/>
              <a:ea typeface="Open Sans" panose="020B0604020202020204" charset="0"/>
              <a:cs typeface="Open Sans" panose="020B0604020202020204" charset="0"/>
            </a:rPr>
            <a:t> </a:t>
          </a:r>
          <a:endParaRPr lang="ru-RU" dirty="0">
            <a:latin typeface="Open Sans" panose="020B0604020202020204" charset="0"/>
            <a:ea typeface="Open Sans" panose="020B0604020202020204" charset="0"/>
            <a:cs typeface="Open Sans" panose="020B0604020202020204" charset="0"/>
          </a:endParaRPr>
        </a:p>
      </dgm:t>
    </dgm:pt>
    <dgm:pt modelId="{D5F24930-9F7D-418C-B628-5C571EF7CEA1}" type="parTrans" cxnId="{B1E95BB2-F55B-4384-ADA6-6434EC850E97}">
      <dgm:prSet/>
      <dgm:spPr/>
      <dgm:t>
        <a:bodyPr/>
        <a:lstStyle/>
        <a:p>
          <a:endParaRPr lang="ru-RU"/>
        </a:p>
      </dgm:t>
    </dgm:pt>
    <dgm:pt modelId="{8553B9BD-E1E4-48F1-8440-443277B92DE1}" type="sibTrans" cxnId="{B1E95BB2-F55B-4384-ADA6-6434EC850E97}">
      <dgm:prSet/>
      <dgm:spPr/>
      <dgm:t>
        <a:bodyPr/>
        <a:lstStyle/>
        <a:p>
          <a:endParaRPr lang="ru-RU"/>
        </a:p>
      </dgm:t>
    </dgm:pt>
    <dgm:pt modelId="{A18F7E17-910A-47C0-B610-7C6BD7F6942E}" type="pres">
      <dgm:prSet presAssocID="{6D818B74-9FA3-41C9-8ACC-9EFCB91115DA}" presName="Name0" presStyleCnt="0">
        <dgm:presLayoutVars>
          <dgm:dir/>
          <dgm:animLvl val="lvl"/>
          <dgm:resizeHandles val="exact"/>
        </dgm:presLayoutVars>
      </dgm:prSet>
      <dgm:spPr/>
      <dgm:t>
        <a:bodyPr/>
        <a:lstStyle/>
        <a:p>
          <a:endParaRPr lang="ru-RU"/>
        </a:p>
      </dgm:t>
    </dgm:pt>
    <dgm:pt modelId="{494C8284-FF07-430C-BCF9-F404D8186217}" type="pres">
      <dgm:prSet presAssocID="{DD391B5B-EE93-44DD-82EB-264F99BB08E0}" presName="boxAndChildren" presStyleCnt="0"/>
      <dgm:spPr/>
    </dgm:pt>
    <dgm:pt modelId="{026D89F0-52E5-4D49-9F61-11FAF38727B5}" type="pres">
      <dgm:prSet presAssocID="{DD391B5B-EE93-44DD-82EB-264F99BB08E0}" presName="parentTextBox" presStyleLbl="node1" presStyleIdx="0" presStyleCnt="3"/>
      <dgm:spPr/>
      <dgm:t>
        <a:bodyPr/>
        <a:lstStyle/>
        <a:p>
          <a:endParaRPr lang="ru-RU"/>
        </a:p>
      </dgm:t>
    </dgm:pt>
    <dgm:pt modelId="{21C67502-8F45-46CB-9652-D405A535047A}" type="pres">
      <dgm:prSet presAssocID="{DD391B5B-EE93-44DD-82EB-264F99BB08E0}" presName="entireBox" presStyleLbl="node1" presStyleIdx="0" presStyleCnt="3"/>
      <dgm:spPr/>
      <dgm:t>
        <a:bodyPr/>
        <a:lstStyle/>
        <a:p>
          <a:endParaRPr lang="ru-RU"/>
        </a:p>
      </dgm:t>
    </dgm:pt>
    <dgm:pt modelId="{03EA2C7E-A9FB-4609-AB6F-CEFD0FC2A0E4}" type="pres">
      <dgm:prSet presAssocID="{DD391B5B-EE93-44DD-82EB-264F99BB08E0}" presName="descendantBox" presStyleCnt="0"/>
      <dgm:spPr/>
    </dgm:pt>
    <dgm:pt modelId="{20F0B03A-6EA2-4531-A5FA-B927484D76C9}" type="pres">
      <dgm:prSet presAssocID="{5C74D882-DA09-4979-A84B-973A50FE6715}" presName="childTextBox" presStyleLbl="fgAccFollowNode1" presStyleIdx="0" presStyleCnt="6">
        <dgm:presLayoutVars>
          <dgm:bulletEnabled val="1"/>
        </dgm:presLayoutVars>
      </dgm:prSet>
      <dgm:spPr/>
      <dgm:t>
        <a:bodyPr/>
        <a:lstStyle/>
        <a:p>
          <a:endParaRPr lang="ru-RU"/>
        </a:p>
      </dgm:t>
    </dgm:pt>
    <dgm:pt modelId="{A18CD89D-2659-4242-8E3C-8E5825FEC5E1}" type="pres">
      <dgm:prSet presAssocID="{2E257596-CD91-4163-B148-BC22F027527A}" presName="childTextBox" presStyleLbl="fgAccFollowNode1" presStyleIdx="1" presStyleCnt="6">
        <dgm:presLayoutVars>
          <dgm:bulletEnabled val="1"/>
        </dgm:presLayoutVars>
      </dgm:prSet>
      <dgm:spPr/>
      <dgm:t>
        <a:bodyPr/>
        <a:lstStyle/>
        <a:p>
          <a:endParaRPr lang="ru-RU"/>
        </a:p>
      </dgm:t>
    </dgm:pt>
    <dgm:pt modelId="{AA1D79C4-EC01-4C22-B5BB-5947C408D766}" type="pres">
      <dgm:prSet presAssocID="{1BBD73A2-E39E-4337-8BCB-8A6DC99C1AE0}" presName="sp" presStyleCnt="0"/>
      <dgm:spPr/>
    </dgm:pt>
    <dgm:pt modelId="{DAC917AC-AAD2-4F23-94FB-DBC1592CB7C3}" type="pres">
      <dgm:prSet presAssocID="{89EA6A63-126A-451F-A8FD-0B1A0DEAD5D1}" presName="arrowAndChildren" presStyleCnt="0"/>
      <dgm:spPr/>
    </dgm:pt>
    <dgm:pt modelId="{F035F386-4288-44A5-A639-5EF0D34D3F22}" type="pres">
      <dgm:prSet presAssocID="{89EA6A63-126A-451F-A8FD-0B1A0DEAD5D1}" presName="parentTextArrow" presStyleLbl="node1" presStyleIdx="0" presStyleCnt="3"/>
      <dgm:spPr/>
      <dgm:t>
        <a:bodyPr/>
        <a:lstStyle/>
        <a:p>
          <a:endParaRPr lang="ru-RU"/>
        </a:p>
      </dgm:t>
    </dgm:pt>
    <dgm:pt modelId="{856F334F-CB90-410A-9EA2-CACEB63D463A}" type="pres">
      <dgm:prSet presAssocID="{89EA6A63-126A-451F-A8FD-0B1A0DEAD5D1}" presName="arrow" presStyleLbl="node1" presStyleIdx="1" presStyleCnt="3"/>
      <dgm:spPr/>
      <dgm:t>
        <a:bodyPr/>
        <a:lstStyle/>
        <a:p>
          <a:endParaRPr lang="ru-RU"/>
        </a:p>
      </dgm:t>
    </dgm:pt>
    <dgm:pt modelId="{942143E8-1320-4C21-9595-149D24FA2CC8}" type="pres">
      <dgm:prSet presAssocID="{89EA6A63-126A-451F-A8FD-0B1A0DEAD5D1}" presName="descendantArrow" presStyleCnt="0"/>
      <dgm:spPr/>
    </dgm:pt>
    <dgm:pt modelId="{702BB837-0347-4167-8EE2-2EE2F998374F}" type="pres">
      <dgm:prSet presAssocID="{E305AC8B-5F9F-464B-A75B-7B58004A71FB}" presName="childTextArrow" presStyleLbl="fgAccFollowNode1" presStyleIdx="2" presStyleCnt="6">
        <dgm:presLayoutVars>
          <dgm:bulletEnabled val="1"/>
        </dgm:presLayoutVars>
      </dgm:prSet>
      <dgm:spPr/>
      <dgm:t>
        <a:bodyPr/>
        <a:lstStyle/>
        <a:p>
          <a:endParaRPr lang="ru-RU"/>
        </a:p>
      </dgm:t>
    </dgm:pt>
    <dgm:pt modelId="{EFCB04C2-4443-4901-B47F-128BE46C40F0}" type="pres">
      <dgm:prSet presAssocID="{D0B4CA9B-1B13-402F-A4AF-8072CB1B28B1}" presName="childTextArrow" presStyleLbl="fgAccFollowNode1" presStyleIdx="3" presStyleCnt="6">
        <dgm:presLayoutVars>
          <dgm:bulletEnabled val="1"/>
        </dgm:presLayoutVars>
      </dgm:prSet>
      <dgm:spPr/>
      <dgm:t>
        <a:bodyPr/>
        <a:lstStyle/>
        <a:p>
          <a:endParaRPr lang="ru-RU"/>
        </a:p>
      </dgm:t>
    </dgm:pt>
    <dgm:pt modelId="{72872A6F-1F7B-4DA3-A901-DB4900858061}" type="pres">
      <dgm:prSet presAssocID="{7FD32292-58CE-40BA-A7C2-58F1F95BDA52}" presName="sp" presStyleCnt="0"/>
      <dgm:spPr/>
    </dgm:pt>
    <dgm:pt modelId="{161D0663-587A-40BC-AA86-8F119487D2AB}" type="pres">
      <dgm:prSet presAssocID="{51A40505-C12C-4525-9995-3B56F190B9F4}" presName="arrowAndChildren" presStyleCnt="0"/>
      <dgm:spPr/>
    </dgm:pt>
    <dgm:pt modelId="{3C48DEC6-BBB8-49DF-A76D-95A45E04B1F7}" type="pres">
      <dgm:prSet presAssocID="{51A40505-C12C-4525-9995-3B56F190B9F4}" presName="parentTextArrow" presStyleLbl="node1" presStyleIdx="1" presStyleCnt="3"/>
      <dgm:spPr/>
      <dgm:t>
        <a:bodyPr/>
        <a:lstStyle/>
        <a:p>
          <a:endParaRPr lang="ru-RU"/>
        </a:p>
      </dgm:t>
    </dgm:pt>
    <dgm:pt modelId="{BA20C1AF-E1C8-4221-848C-6F2E21559CFD}" type="pres">
      <dgm:prSet presAssocID="{51A40505-C12C-4525-9995-3B56F190B9F4}" presName="arrow" presStyleLbl="node1" presStyleIdx="2" presStyleCnt="3" custLinFactNeighborX="-19114" custLinFactNeighborY="-64389"/>
      <dgm:spPr/>
      <dgm:t>
        <a:bodyPr/>
        <a:lstStyle/>
        <a:p>
          <a:endParaRPr lang="ru-RU"/>
        </a:p>
      </dgm:t>
    </dgm:pt>
    <dgm:pt modelId="{C33D87E5-5946-4F61-801D-C54E2CA0E2B3}" type="pres">
      <dgm:prSet presAssocID="{51A40505-C12C-4525-9995-3B56F190B9F4}" presName="descendantArrow" presStyleCnt="0"/>
      <dgm:spPr/>
    </dgm:pt>
    <dgm:pt modelId="{74F0EC44-2E7D-4CB5-AA63-4A0871A168EC}" type="pres">
      <dgm:prSet presAssocID="{A65883EE-7387-482B-9722-FDAED6CD2D8D}" presName="childTextArrow" presStyleLbl="fgAccFollowNode1" presStyleIdx="4" presStyleCnt="6">
        <dgm:presLayoutVars>
          <dgm:bulletEnabled val="1"/>
        </dgm:presLayoutVars>
      </dgm:prSet>
      <dgm:spPr/>
      <dgm:t>
        <a:bodyPr/>
        <a:lstStyle/>
        <a:p>
          <a:endParaRPr lang="ru-RU"/>
        </a:p>
      </dgm:t>
    </dgm:pt>
    <dgm:pt modelId="{47244B7F-14DD-4A28-BA77-BB1D20F6EECD}" type="pres">
      <dgm:prSet presAssocID="{CE32C3B8-BBBB-4751-BD07-4F70DC7551D5}" presName="childTextArrow" presStyleLbl="fgAccFollowNode1" presStyleIdx="5" presStyleCnt="6">
        <dgm:presLayoutVars>
          <dgm:bulletEnabled val="1"/>
        </dgm:presLayoutVars>
      </dgm:prSet>
      <dgm:spPr/>
      <dgm:t>
        <a:bodyPr/>
        <a:lstStyle/>
        <a:p>
          <a:endParaRPr lang="ru-RU"/>
        </a:p>
      </dgm:t>
    </dgm:pt>
  </dgm:ptLst>
  <dgm:cxnLst>
    <dgm:cxn modelId="{6244AE8F-5AD0-43F8-A184-8854755D9C7C}" type="presOf" srcId="{2E257596-CD91-4163-B148-BC22F027527A}" destId="{A18CD89D-2659-4242-8E3C-8E5825FEC5E1}" srcOrd="0" destOrd="0" presId="urn:microsoft.com/office/officeart/2005/8/layout/process4"/>
    <dgm:cxn modelId="{350B1291-D854-4134-B8A1-5A6BB307BD08}" type="presOf" srcId="{D0B4CA9B-1B13-402F-A4AF-8072CB1B28B1}" destId="{EFCB04C2-4443-4901-B47F-128BE46C40F0}" srcOrd="0" destOrd="0" presId="urn:microsoft.com/office/officeart/2005/8/layout/process4"/>
    <dgm:cxn modelId="{604B3934-47E4-4752-994C-C67AA101FFBF}" srcId="{51A40505-C12C-4525-9995-3B56F190B9F4}" destId="{CE32C3B8-BBBB-4751-BD07-4F70DC7551D5}" srcOrd="1" destOrd="0" parTransId="{97882124-4FBF-4B6C-8086-75483718BEE3}" sibTransId="{56573058-B269-46E4-9858-5922D342F10D}"/>
    <dgm:cxn modelId="{BA90AB48-A47B-4DC3-9BCA-979C430A263B}" type="presOf" srcId="{51A40505-C12C-4525-9995-3B56F190B9F4}" destId="{3C48DEC6-BBB8-49DF-A76D-95A45E04B1F7}" srcOrd="0" destOrd="0" presId="urn:microsoft.com/office/officeart/2005/8/layout/process4"/>
    <dgm:cxn modelId="{6D530AE0-0E61-4CEE-9D01-E3C6F25F7904}" type="presOf" srcId="{51A40505-C12C-4525-9995-3B56F190B9F4}" destId="{BA20C1AF-E1C8-4221-848C-6F2E21559CFD}" srcOrd="1" destOrd="0" presId="urn:microsoft.com/office/officeart/2005/8/layout/process4"/>
    <dgm:cxn modelId="{88D07E2A-36B0-4EBC-BAF9-24E3020062BA}" type="presOf" srcId="{6D818B74-9FA3-41C9-8ACC-9EFCB91115DA}" destId="{A18F7E17-910A-47C0-B610-7C6BD7F6942E}" srcOrd="0" destOrd="0" presId="urn:microsoft.com/office/officeart/2005/8/layout/process4"/>
    <dgm:cxn modelId="{D0E950F8-6DBC-4D8E-8097-B70F9A6C6ADD}" type="presOf" srcId="{DD391B5B-EE93-44DD-82EB-264F99BB08E0}" destId="{026D89F0-52E5-4D49-9F61-11FAF38727B5}" srcOrd="0" destOrd="0" presId="urn:microsoft.com/office/officeart/2005/8/layout/process4"/>
    <dgm:cxn modelId="{1EC51479-D049-4312-8497-027BFE85C476}" type="presOf" srcId="{89EA6A63-126A-451F-A8FD-0B1A0DEAD5D1}" destId="{856F334F-CB90-410A-9EA2-CACEB63D463A}" srcOrd="1" destOrd="0" presId="urn:microsoft.com/office/officeart/2005/8/layout/process4"/>
    <dgm:cxn modelId="{3DFB8FDD-F2E7-449B-BA59-0FC1288957F0}" srcId="{89EA6A63-126A-451F-A8FD-0B1A0DEAD5D1}" destId="{D0B4CA9B-1B13-402F-A4AF-8072CB1B28B1}" srcOrd="1" destOrd="0" parTransId="{40A39D6A-5D88-4987-8AF0-11A5637AF27B}" sibTransId="{B3568820-EBA0-41FD-A017-6D9E26703120}"/>
    <dgm:cxn modelId="{2B983184-4D9E-48B3-8CD0-13881A14D7CA}" type="presOf" srcId="{E305AC8B-5F9F-464B-A75B-7B58004A71FB}" destId="{702BB837-0347-4167-8EE2-2EE2F998374F}" srcOrd="0" destOrd="0" presId="urn:microsoft.com/office/officeart/2005/8/layout/process4"/>
    <dgm:cxn modelId="{B1E95BB2-F55B-4384-ADA6-6434EC850E97}" srcId="{DD391B5B-EE93-44DD-82EB-264F99BB08E0}" destId="{2E257596-CD91-4163-B148-BC22F027527A}" srcOrd="1" destOrd="0" parTransId="{D5F24930-9F7D-418C-B628-5C571EF7CEA1}" sibTransId="{8553B9BD-E1E4-48F1-8440-443277B92DE1}"/>
    <dgm:cxn modelId="{4A1E9221-78AC-44F4-B197-48C67A0C17A4}" srcId="{6D818B74-9FA3-41C9-8ACC-9EFCB91115DA}" destId="{89EA6A63-126A-451F-A8FD-0B1A0DEAD5D1}" srcOrd="1" destOrd="0" parTransId="{8F019224-6905-4425-816E-FF76871C3105}" sibTransId="{1BBD73A2-E39E-4337-8BCB-8A6DC99C1AE0}"/>
    <dgm:cxn modelId="{EEC8BC2B-ACDE-4DD9-A0A3-D67DB34581DE}" type="presOf" srcId="{89EA6A63-126A-451F-A8FD-0B1A0DEAD5D1}" destId="{F035F386-4288-44A5-A639-5EF0D34D3F22}" srcOrd="0" destOrd="0" presId="urn:microsoft.com/office/officeart/2005/8/layout/process4"/>
    <dgm:cxn modelId="{B5C49A9A-D419-46DE-B4FB-AA4B31AD6D5B}" srcId="{89EA6A63-126A-451F-A8FD-0B1A0DEAD5D1}" destId="{E305AC8B-5F9F-464B-A75B-7B58004A71FB}" srcOrd="0" destOrd="0" parTransId="{18017A2F-4BB4-4F92-B6B4-46613FC22984}" sibTransId="{A49E46DD-94F6-4BB2-90D5-BFB8249DDC01}"/>
    <dgm:cxn modelId="{146175D8-DDB7-43F2-857B-9BBE7ED1DD57}" srcId="{6D818B74-9FA3-41C9-8ACC-9EFCB91115DA}" destId="{DD391B5B-EE93-44DD-82EB-264F99BB08E0}" srcOrd="2" destOrd="0" parTransId="{CBBF7FF8-FEE3-4B2B-A42F-9DD9A590749A}" sibTransId="{2E44E196-B860-4D2D-A998-38B5355CDA15}"/>
    <dgm:cxn modelId="{89FAB3D1-BF40-44C4-A66C-3833BBBBF45D}" type="presOf" srcId="{A65883EE-7387-482B-9722-FDAED6CD2D8D}" destId="{74F0EC44-2E7D-4CB5-AA63-4A0871A168EC}" srcOrd="0" destOrd="0" presId="urn:microsoft.com/office/officeart/2005/8/layout/process4"/>
    <dgm:cxn modelId="{5EEEB1BB-38B3-4A65-867B-A6647EB46064}" type="presOf" srcId="{CE32C3B8-BBBB-4751-BD07-4F70DC7551D5}" destId="{47244B7F-14DD-4A28-BA77-BB1D20F6EECD}" srcOrd="0" destOrd="0" presId="urn:microsoft.com/office/officeart/2005/8/layout/process4"/>
    <dgm:cxn modelId="{84D9F272-D98F-472D-ACFC-DA6C82BA1211}" type="presOf" srcId="{DD391B5B-EE93-44DD-82EB-264F99BB08E0}" destId="{21C67502-8F45-46CB-9652-D405A535047A}" srcOrd="1" destOrd="0" presId="urn:microsoft.com/office/officeart/2005/8/layout/process4"/>
    <dgm:cxn modelId="{4A4B9F03-0C3C-4B09-8CE7-FBE42E9FA622}" srcId="{51A40505-C12C-4525-9995-3B56F190B9F4}" destId="{A65883EE-7387-482B-9722-FDAED6CD2D8D}" srcOrd="0" destOrd="0" parTransId="{C1AAB99B-A2C1-4745-8A1C-25DB574503CF}" sibTransId="{CA488B70-1F70-4209-A7A8-4A8304A0FD93}"/>
    <dgm:cxn modelId="{14753F39-EC3C-452E-97DA-0B47853C55D6}" srcId="{DD391B5B-EE93-44DD-82EB-264F99BB08E0}" destId="{5C74D882-DA09-4979-A84B-973A50FE6715}" srcOrd="0" destOrd="0" parTransId="{4E361F09-D434-4B7D-8696-1CCCD1320A69}" sibTransId="{CCC376C0-68B4-4494-A038-9AF90659C659}"/>
    <dgm:cxn modelId="{0CDC954B-4A51-4E97-9FEC-D34CFFC238C2}" type="presOf" srcId="{5C74D882-DA09-4979-A84B-973A50FE6715}" destId="{20F0B03A-6EA2-4531-A5FA-B927484D76C9}" srcOrd="0" destOrd="0" presId="urn:microsoft.com/office/officeart/2005/8/layout/process4"/>
    <dgm:cxn modelId="{24BC838C-F55D-457F-914F-21290E50B957}" srcId="{6D818B74-9FA3-41C9-8ACC-9EFCB91115DA}" destId="{51A40505-C12C-4525-9995-3B56F190B9F4}" srcOrd="0" destOrd="0" parTransId="{851AA087-2B21-41F5-9EE6-77104313DB5E}" sibTransId="{7FD32292-58CE-40BA-A7C2-58F1F95BDA52}"/>
    <dgm:cxn modelId="{1628185E-F3FF-4105-960D-F43445619C65}" type="presParOf" srcId="{A18F7E17-910A-47C0-B610-7C6BD7F6942E}" destId="{494C8284-FF07-430C-BCF9-F404D8186217}" srcOrd="0" destOrd="0" presId="urn:microsoft.com/office/officeart/2005/8/layout/process4"/>
    <dgm:cxn modelId="{754B5CB5-AF13-48AD-B384-E300C9A2C2B6}" type="presParOf" srcId="{494C8284-FF07-430C-BCF9-F404D8186217}" destId="{026D89F0-52E5-4D49-9F61-11FAF38727B5}" srcOrd="0" destOrd="0" presId="urn:microsoft.com/office/officeart/2005/8/layout/process4"/>
    <dgm:cxn modelId="{DFA03403-8F99-48AE-ADC3-04CAD3F28E98}" type="presParOf" srcId="{494C8284-FF07-430C-BCF9-F404D8186217}" destId="{21C67502-8F45-46CB-9652-D405A535047A}" srcOrd="1" destOrd="0" presId="urn:microsoft.com/office/officeart/2005/8/layout/process4"/>
    <dgm:cxn modelId="{27B307A4-F781-438C-877E-02756EF4EF8F}" type="presParOf" srcId="{494C8284-FF07-430C-BCF9-F404D8186217}" destId="{03EA2C7E-A9FB-4609-AB6F-CEFD0FC2A0E4}" srcOrd="2" destOrd="0" presId="urn:microsoft.com/office/officeart/2005/8/layout/process4"/>
    <dgm:cxn modelId="{5175AC94-8882-4D54-B0A5-B45E093CB763}" type="presParOf" srcId="{03EA2C7E-A9FB-4609-AB6F-CEFD0FC2A0E4}" destId="{20F0B03A-6EA2-4531-A5FA-B927484D76C9}" srcOrd="0" destOrd="0" presId="urn:microsoft.com/office/officeart/2005/8/layout/process4"/>
    <dgm:cxn modelId="{59A9AA3A-B763-41DD-BD76-8ACDF5876BC6}" type="presParOf" srcId="{03EA2C7E-A9FB-4609-AB6F-CEFD0FC2A0E4}" destId="{A18CD89D-2659-4242-8E3C-8E5825FEC5E1}" srcOrd="1" destOrd="0" presId="urn:microsoft.com/office/officeart/2005/8/layout/process4"/>
    <dgm:cxn modelId="{84E838FD-EFD1-4180-B722-5922DE8F68E1}" type="presParOf" srcId="{A18F7E17-910A-47C0-B610-7C6BD7F6942E}" destId="{AA1D79C4-EC01-4C22-B5BB-5947C408D766}" srcOrd="1" destOrd="0" presId="urn:microsoft.com/office/officeart/2005/8/layout/process4"/>
    <dgm:cxn modelId="{4A9FF454-5462-4241-8979-1C91BFEA14AF}" type="presParOf" srcId="{A18F7E17-910A-47C0-B610-7C6BD7F6942E}" destId="{DAC917AC-AAD2-4F23-94FB-DBC1592CB7C3}" srcOrd="2" destOrd="0" presId="urn:microsoft.com/office/officeart/2005/8/layout/process4"/>
    <dgm:cxn modelId="{DAF9912F-F8A9-4C80-8865-528FABBB42F5}" type="presParOf" srcId="{DAC917AC-AAD2-4F23-94FB-DBC1592CB7C3}" destId="{F035F386-4288-44A5-A639-5EF0D34D3F22}" srcOrd="0" destOrd="0" presId="urn:microsoft.com/office/officeart/2005/8/layout/process4"/>
    <dgm:cxn modelId="{7677A214-AB4D-471B-980B-3CC7DB700947}" type="presParOf" srcId="{DAC917AC-AAD2-4F23-94FB-DBC1592CB7C3}" destId="{856F334F-CB90-410A-9EA2-CACEB63D463A}" srcOrd="1" destOrd="0" presId="urn:microsoft.com/office/officeart/2005/8/layout/process4"/>
    <dgm:cxn modelId="{5F02B954-781B-4D28-B915-71B18BC5AD55}" type="presParOf" srcId="{DAC917AC-AAD2-4F23-94FB-DBC1592CB7C3}" destId="{942143E8-1320-4C21-9595-149D24FA2CC8}" srcOrd="2" destOrd="0" presId="urn:microsoft.com/office/officeart/2005/8/layout/process4"/>
    <dgm:cxn modelId="{2D93C5A6-6BD0-4AB5-9DB7-BC06832DFC73}" type="presParOf" srcId="{942143E8-1320-4C21-9595-149D24FA2CC8}" destId="{702BB837-0347-4167-8EE2-2EE2F998374F}" srcOrd="0" destOrd="0" presId="urn:microsoft.com/office/officeart/2005/8/layout/process4"/>
    <dgm:cxn modelId="{950851D5-D1EF-439D-9541-01E469E4CD1A}" type="presParOf" srcId="{942143E8-1320-4C21-9595-149D24FA2CC8}" destId="{EFCB04C2-4443-4901-B47F-128BE46C40F0}" srcOrd="1" destOrd="0" presId="urn:microsoft.com/office/officeart/2005/8/layout/process4"/>
    <dgm:cxn modelId="{EA75BA31-D7E4-4EBE-91B3-2F609551A21D}" type="presParOf" srcId="{A18F7E17-910A-47C0-B610-7C6BD7F6942E}" destId="{72872A6F-1F7B-4DA3-A901-DB4900858061}" srcOrd="3" destOrd="0" presId="urn:microsoft.com/office/officeart/2005/8/layout/process4"/>
    <dgm:cxn modelId="{BC528EF1-64B8-4F49-8CC6-6C41BF5314FD}" type="presParOf" srcId="{A18F7E17-910A-47C0-B610-7C6BD7F6942E}" destId="{161D0663-587A-40BC-AA86-8F119487D2AB}" srcOrd="4" destOrd="0" presId="urn:microsoft.com/office/officeart/2005/8/layout/process4"/>
    <dgm:cxn modelId="{5F3B97FE-4EC5-4BB0-A0A3-5EAF75E4A4F0}" type="presParOf" srcId="{161D0663-587A-40BC-AA86-8F119487D2AB}" destId="{3C48DEC6-BBB8-49DF-A76D-95A45E04B1F7}" srcOrd="0" destOrd="0" presId="urn:microsoft.com/office/officeart/2005/8/layout/process4"/>
    <dgm:cxn modelId="{9D9C33ED-8F79-47F5-BBF2-480A266A6320}" type="presParOf" srcId="{161D0663-587A-40BC-AA86-8F119487D2AB}" destId="{BA20C1AF-E1C8-4221-848C-6F2E21559CFD}" srcOrd="1" destOrd="0" presId="urn:microsoft.com/office/officeart/2005/8/layout/process4"/>
    <dgm:cxn modelId="{EF62541B-F6B7-4945-A224-F96C4CE761CE}" type="presParOf" srcId="{161D0663-587A-40BC-AA86-8F119487D2AB}" destId="{C33D87E5-5946-4F61-801D-C54E2CA0E2B3}" srcOrd="2" destOrd="0" presId="urn:microsoft.com/office/officeart/2005/8/layout/process4"/>
    <dgm:cxn modelId="{3A11D596-0510-4DA3-9BD6-C3802676068A}" type="presParOf" srcId="{C33D87E5-5946-4F61-801D-C54E2CA0E2B3}" destId="{74F0EC44-2E7D-4CB5-AA63-4A0871A168EC}" srcOrd="0" destOrd="0" presId="urn:microsoft.com/office/officeart/2005/8/layout/process4"/>
    <dgm:cxn modelId="{1E90466A-29C1-4BFD-8AFF-7778263C8AF2}" type="presParOf" srcId="{C33D87E5-5946-4F61-801D-C54E2CA0E2B3}" destId="{47244B7F-14DD-4A28-BA77-BB1D20F6EEC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29086-0392-4864-8FF9-4F7BABDF419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27BB5E67-BE45-41F4-9597-CA4B3878C6E2}">
      <dgm:prSet phldrT="[Текст]" custT="1"/>
      <dgm:spPr/>
      <dgm:t>
        <a:bodyPr/>
        <a:lstStyle/>
        <a:p>
          <a:r>
            <a:rPr lang="ru-RU" sz="3600" dirty="0" smtClean="0"/>
            <a:t>90</a:t>
          </a:r>
          <a:endParaRPr lang="ru-RU" sz="3200" dirty="0"/>
        </a:p>
      </dgm:t>
    </dgm:pt>
    <dgm:pt modelId="{616D694B-2D0C-4913-B2B0-1E344E4CADD2}" type="parTrans" cxnId="{E40D96FD-E780-4744-B285-7CB8433D395C}">
      <dgm:prSet/>
      <dgm:spPr/>
      <dgm:t>
        <a:bodyPr/>
        <a:lstStyle/>
        <a:p>
          <a:endParaRPr lang="ru-RU"/>
        </a:p>
      </dgm:t>
    </dgm:pt>
    <dgm:pt modelId="{4C8FFB0D-31B4-4306-8792-AD2A0C33EEBE}" type="sibTrans" cxnId="{E40D96FD-E780-4744-B285-7CB8433D395C}">
      <dgm:prSet/>
      <dgm:spPr/>
      <dgm:t>
        <a:bodyPr/>
        <a:lstStyle/>
        <a:p>
          <a:endParaRPr lang="ru-RU"/>
        </a:p>
      </dgm:t>
    </dgm:pt>
    <dgm:pt modelId="{6C1F12A6-5FA2-464A-8C4E-30F279263DD7}">
      <dgm:prSet phldrT="[Текст]"/>
      <dgm:spPr/>
      <dgm:t>
        <a:bodyPr/>
        <a:lstStyle/>
        <a:p>
          <a:r>
            <a:rPr lang="uk-UA" noProof="0" dirty="0" smtClean="0">
              <a:solidFill>
                <a:schemeClr val="accent1">
                  <a:lumMod val="75000"/>
                </a:schemeClr>
              </a:solidFill>
            </a:rPr>
            <a:t>Максимальна тривалість, за згодою – не більше як до закінчення воєнного стану (з 14.03.2026-90 днів – 12 червня)</a:t>
          </a:r>
          <a:endParaRPr lang="uk-UA" noProof="0" dirty="0">
            <a:solidFill>
              <a:schemeClr val="accent1">
                <a:lumMod val="75000"/>
              </a:schemeClr>
            </a:solidFill>
          </a:endParaRPr>
        </a:p>
      </dgm:t>
    </dgm:pt>
    <dgm:pt modelId="{5F700FDC-A999-4CA6-921D-C8889B7431F9}" type="parTrans" cxnId="{B0608C8B-4644-4BA5-B1CE-BABA8B327619}">
      <dgm:prSet/>
      <dgm:spPr/>
      <dgm:t>
        <a:bodyPr/>
        <a:lstStyle/>
        <a:p>
          <a:endParaRPr lang="ru-RU"/>
        </a:p>
      </dgm:t>
    </dgm:pt>
    <dgm:pt modelId="{A174DEA0-F38F-42BA-A1C3-99268622CF1E}" type="sibTrans" cxnId="{B0608C8B-4644-4BA5-B1CE-BABA8B327619}">
      <dgm:prSet/>
      <dgm:spPr/>
      <dgm:t>
        <a:bodyPr/>
        <a:lstStyle/>
        <a:p>
          <a:endParaRPr lang="ru-RU"/>
        </a:p>
      </dgm:t>
    </dgm:pt>
    <dgm:pt modelId="{856FB063-5861-4FB5-A8B1-52E76FFDBEDE}">
      <dgm:prSet phldrT="[Текст]" custT="1"/>
      <dgm:spPr/>
      <dgm:t>
        <a:bodyPr/>
        <a:lstStyle/>
        <a:p>
          <a:r>
            <a:rPr lang="ru-RU" sz="4000" dirty="0" smtClean="0"/>
            <a:t>14</a:t>
          </a:r>
          <a:endParaRPr lang="ru-RU" sz="4000" dirty="0"/>
        </a:p>
      </dgm:t>
    </dgm:pt>
    <dgm:pt modelId="{48316A87-FBD5-4282-B826-ECC249D45124}" type="parTrans" cxnId="{A9FB2594-7B8B-45FB-8D71-D2F64EC7518D}">
      <dgm:prSet/>
      <dgm:spPr/>
      <dgm:t>
        <a:bodyPr/>
        <a:lstStyle/>
        <a:p>
          <a:endParaRPr lang="ru-RU"/>
        </a:p>
      </dgm:t>
    </dgm:pt>
    <dgm:pt modelId="{D459EFF9-E75C-4178-BDB1-362547715000}" type="sibTrans" cxnId="{A9FB2594-7B8B-45FB-8D71-D2F64EC7518D}">
      <dgm:prSet/>
      <dgm:spPr/>
      <dgm:t>
        <a:bodyPr/>
        <a:lstStyle/>
        <a:p>
          <a:endParaRPr lang="ru-RU"/>
        </a:p>
      </dgm:t>
    </dgm:pt>
    <dgm:pt modelId="{9A9F5E74-1C2B-413F-9164-1FBF6FD7AC0C}">
      <dgm:prSet phldrT="[Текст]"/>
      <dgm:spPr/>
      <dgm:t>
        <a:bodyPr/>
        <a:lstStyle/>
        <a:p>
          <a:r>
            <a:rPr lang="uk-UA" noProof="0" dirty="0" smtClean="0">
              <a:solidFill>
                <a:schemeClr val="accent1">
                  <a:lumMod val="75000"/>
                </a:schemeClr>
              </a:solidFill>
            </a:rPr>
            <a:t>Повідомлення про відновлення дії трудового договору (у разі дострокового припинення)</a:t>
          </a:r>
          <a:endParaRPr lang="uk-UA" noProof="0" dirty="0">
            <a:solidFill>
              <a:schemeClr val="accent1">
                <a:lumMod val="75000"/>
              </a:schemeClr>
            </a:solidFill>
          </a:endParaRPr>
        </a:p>
      </dgm:t>
    </dgm:pt>
    <dgm:pt modelId="{35049948-D315-43F0-A20A-87526C9247F0}" type="parTrans" cxnId="{649DF7DA-5520-4E7D-A18B-524B4178DCD9}">
      <dgm:prSet/>
      <dgm:spPr/>
      <dgm:t>
        <a:bodyPr/>
        <a:lstStyle/>
        <a:p>
          <a:endParaRPr lang="ru-RU"/>
        </a:p>
      </dgm:t>
    </dgm:pt>
    <dgm:pt modelId="{B490516F-FE53-4A77-B7EB-C0FD2A95BB4B}" type="sibTrans" cxnId="{649DF7DA-5520-4E7D-A18B-524B4178DCD9}">
      <dgm:prSet/>
      <dgm:spPr/>
      <dgm:t>
        <a:bodyPr/>
        <a:lstStyle/>
        <a:p>
          <a:endParaRPr lang="ru-RU"/>
        </a:p>
      </dgm:t>
    </dgm:pt>
    <dgm:pt modelId="{83BD26D0-8704-408C-9C40-862E15D30A53}">
      <dgm:prSet phldrT="[Текст]"/>
      <dgm:spPr/>
      <dgm:t>
        <a:bodyPr/>
        <a:lstStyle/>
        <a:p>
          <a:r>
            <a:rPr lang="uk-UA" noProof="0" dirty="0" smtClean="0"/>
            <a:t>відновлення</a:t>
          </a:r>
          <a:endParaRPr lang="uk-UA" noProof="0" dirty="0"/>
        </a:p>
      </dgm:t>
    </dgm:pt>
    <dgm:pt modelId="{2F9833E3-16BE-461A-A9D0-263F97F70212}" type="parTrans" cxnId="{300EF991-66F1-4079-802C-2956927280EB}">
      <dgm:prSet/>
      <dgm:spPr/>
      <dgm:t>
        <a:bodyPr/>
        <a:lstStyle/>
        <a:p>
          <a:endParaRPr lang="ru-RU"/>
        </a:p>
      </dgm:t>
    </dgm:pt>
    <dgm:pt modelId="{A779AE40-45C0-4B20-8702-DDB1AA795E58}" type="sibTrans" cxnId="{300EF991-66F1-4079-802C-2956927280EB}">
      <dgm:prSet/>
      <dgm:spPr/>
      <dgm:t>
        <a:bodyPr/>
        <a:lstStyle/>
        <a:p>
          <a:endParaRPr lang="ru-RU"/>
        </a:p>
      </dgm:t>
    </dgm:pt>
    <dgm:pt modelId="{D3051997-D5C3-411B-9AEB-1E18F82D5FCE}">
      <dgm:prSet phldrT="[Текст]"/>
      <dgm:spPr/>
      <dgm:t>
        <a:bodyPr/>
        <a:lstStyle/>
        <a:p>
          <a:r>
            <a:rPr lang="uk-UA" noProof="0" dirty="0" smtClean="0">
              <a:solidFill>
                <a:schemeClr val="accent1">
                  <a:lumMod val="75000"/>
                </a:schemeClr>
              </a:solidFill>
            </a:rPr>
            <a:t>   Продовження </a:t>
          </a:r>
          <a:r>
            <a:rPr lang="uk-UA" noProof="0" dirty="0" smtClean="0">
              <a:solidFill>
                <a:schemeClr val="accent1">
                  <a:lumMod val="75000"/>
                </a:schemeClr>
              </a:solidFill>
            </a:rPr>
            <a:t>трудових відносин </a:t>
          </a:r>
          <a:endParaRPr lang="uk-UA" noProof="0" dirty="0">
            <a:solidFill>
              <a:schemeClr val="accent1">
                <a:lumMod val="75000"/>
              </a:schemeClr>
            </a:solidFill>
          </a:endParaRPr>
        </a:p>
      </dgm:t>
    </dgm:pt>
    <dgm:pt modelId="{7DB51F2D-D7CD-40BB-BED7-C430253F21EB}" type="parTrans" cxnId="{9A0DB37F-0963-46C9-83F5-BFB7EFE9A662}">
      <dgm:prSet/>
      <dgm:spPr/>
      <dgm:t>
        <a:bodyPr/>
        <a:lstStyle/>
        <a:p>
          <a:endParaRPr lang="ru-RU"/>
        </a:p>
      </dgm:t>
    </dgm:pt>
    <dgm:pt modelId="{102BD3A1-3903-4027-BFEE-4ECFB8EA6F5D}" type="sibTrans" cxnId="{9A0DB37F-0963-46C9-83F5-BFB7EFE9A662}">
      <dgm:prSet/>
      <dgm:spPr/>
      <dgm:t>
        <a:bodyPr/>
        <a:lstStyle/>
        <a:p>
          <a:endParaRPr lang="ru-RU"/>
        </a:p>
      </dgm:t>
    </dgm:pt>
    <dgm:pt modelId="{A6EBEF0C-8294-4C86-8F5D-86BE3F48E7B7}">
      <dgm:prSet phldrT="[Текст]"/>
      <dgm:spPr/>
      <dgm:t>
        <a:bodyPr/>
        <a:lstStyle/>
        <a:p>
          <a:r>
            <a:rPr lang="uk-UA" noProof="0" dirty="0" smtClean="0"/>
            <a:t>розірвання</a:t>
          </a:r>
          <a:endParaRPr lang="uk-UA" noProof="0" dirty="0"/>
        </a:p>
      </dgm:t>
    </dgm:pt>
    <dgm:pt modelId="{6395E3E8-066E-488D-A817-35D9DD65E1C5}" type="parTrans" cxnId="{E3B5F59A-36E4-47DD-AC7F-C3E7E7F89961}">
      <dgm:prSet/>
      <dgm:spPr/>
      <dgm:t>
        <a:bodyPr/>
        <a:lstStyle/>
        <a:p>
          <a:endParaRPr lang="ru-RU"/>
        </a:p>
      </dgm:t>
    </dgm:pt>
    <dgm:pt modelId="{737EA636-71ED-445B-9D46-3DF88A887B07}" type="sibTrans" cxnId="{E3B5F59A-36E4-47DD-AC7F-C3E7E7F89961}">
      <dgm:prSet/>
      <dgm:spPr/>
      <dgm:t>
        <a:bodyPr/>
        <a:lstStyle/>
        <a:p>
          <a:endParaRPr lang="ru-RU"/>
        </a:p>
      </dgm:t>
    </dgm:pt>
    <dgm:pt modelId="{AFCD7082-748C-4FA3-9286-E471907EFB77}">
      <dgm:prSet phldrT="[Текст]"/>
      <dgm:spPr/>
      <dgm:t>
        <a:bodyPr/>
        <a:lstStyle/>
        <a:p>
          <a:r>
            <a:rPr lang="uk-UA" noProof="0" dirty="0" smtClean="0">
              <a:solidFill>
                <a:schemeClr val="accent1">
                  <a:lumMod val="75000"/>
                </a:schemeClr>
              </a:solidFill>
            </a:rPr>
            <a:t>Припинення трудових відносин з підстав, передбачених законодавством</a:t>
          </a:r>
          <a:endParaRPr lang="uk-UA" noProof="0" dirty="0">
            <a:solidFill>
              <a:schemeClr val="accent1">
                <a:lumMod val="75000"/>
              </a:schemeClr>
            </a:solidFill>
          </a:endParaRPr>
        </a:p>
      </dgm:t>
    </dgm:pt>
    <dgm:pt modelId="{BF12A312-F09D-46A8-93D0-58705DDDED00}" type="parTrans" cxnId="{FBBB60D8-61D3-41F4-B3D1-4C712329F9F2}">
      <dgm:prSet/>
      <dgm:spPr/>
      <dgm:t>
        <a:bodyPr/>
        <a:lstStyle/>
        <a:p>
          <a:endParaRPr lang="ru-RU"/>
        </a:p>
      </dgm:t>
    </dgm:pt>
    <dgm:pt modelId="{D25EBB61-534F-4650-8418-2081F33EAC16}" type="sibTrans" cxnId="{FBBB60D8-61D3-41F4-B3D1-4C712329F9F2}">
      <dgm:prSet/>
      <dgm:spPr/>
      <dgm:t>
        <a:bodyPr/>
        <a:lstStyle/>
        <a:p>
          <a:endParaRPr lang="ru-RU"/>
        </a:p>
      </dgm:t>
    </dgm:pt>
    <dgm:pt modelId="{6BDF6CF5-9280-4037-97BA-14F1464A3208}" type="pres">
      <dgm:prSet presAssocID="{A3729086-0392-4864-8FF9-4F7BABDF4197}" presName="cycleMatrixDiagram" presStyleCnt="0">
        <dgm:presLayoutVars>
          <dgm:chMax val="1"/>
          <dgm:dir/>
          <dgm:animLvl val="lvl"/>
          <dgm:resizeHandles val="exact"/>
        </dgm:presLayoutVars>
      </dgm:prSet>
      <dgm:spPr/>
      <dgm:t>
        <a:bodyPr/>
        <a:lstStyle/>
        <a:p>
          <a:endParaRPr lang="ru-RU"/>
        </a:p>
      </dgm:t>
    </dgm:pt>
    <dgm:pt modelId="{98D699CB-48BF-4852-A441-6849074AB92D}" type="pres">
      <dgm:prSet presAssocID="{A3729086-0392-4864-8FF9-4F7BABDF4197}" presName="children" presStyleCnt="0"/>
      <dgm:spPr/>
    </dgm:pt>
    <dgm:pt modelId="{DA5938D0-85C0-47D8-9AD8-DA510D98781E}" type="pres">
      <dgm:prSet presAssocID="{A3729086-0392-4864-8FF9-4F7BABDF4197}" presName="child1group" presStyleCnt="0"/>
      <dgm:spPr/>
    </dgm:pt>
    <dgm:pt modelId="{256A905C-BB75-4F16-B43F-5504A2C38709}" type="pres">
      <dgm:prSet presAssocID="{A3729086-0392-4864-8FF9-4F7BABDF4197}" presName="child1" presStyleLbl="bgAcc1" presStyleIdx="0" presStyleCnt="4"/>
      <dgm:spPr/>
      <dgm:t>
        <a:bodyPr/>
        <a:lstStyle/>
        <a:p>
          <a:endParaRPr lang="ru-RU"/>
        </a:p>
      </dgm:t>
    </dgm:pt>
    <dgm:pt modelId="{70F78987-8A3F-41AB-9A95-4FBEF4899255}" type="pres">
      <dgm:prSet presAssocID="{A3729086-0392-4864-8FF9-4F7BABDF4197}" presName="child1Text" presStyleLbl="bgAcc1" presStyleIdx="0" presStyleCnt="4">
        <dgm:presLayoutVars>
          <dgm:bulletEnabled val="1"/>
        </dgm:presLayoutVars>
      </dgm:prSet>
      <dgm:spPr/>
      <dgm:t>
        <a:bodyPr/>
        <a:lstStyle/>
        <a:p>
          <a:endParaRPr lang="ru-RU"/>
        </a:p>
      </dgm:t>
    </dgm:pt>
    <dgm:pt modelId="{93A6350E-6AB7-4BCF-B4A1-4C40D827838F}" type="pres">
      <dgm:prSet presAssocID="{A3729086-0392-4864-8FF9-4F7BABDF4197}" presName="child2group" presStyleCnt="0"/>
      <dgm:spPr/>
    </dgm:pt>
    <dgm:pt modelId="{BF2EA0C6-9D11-4B1B-BF35-5084889EF600}" type="pres">
      <dgm:prSet presAssocID="{A3729086-0392-4864-8FF9-4F7BABDF4197}" presName="child2" presStyleLbl="bgAcc1" presStyleIdx="1" presStyleCnt="4"/>
      <dgm:spPr/>
      <dgm:t>
        <a:bodyPr/>
        <a:lstStyle/>
        <a:p>
          <a:endParaRPr lang="ru-RU"/>
        </a:p>
      </dgm:t>
    </dgm:pt>
    <dgm:pt modelId="{8A9B36E4-FD9B-4F62-9B95-425268E486EF}" type="pres">
      <dgm:prSet presAssocID="{A3729086-0392-4864-8FF9-4F7BABDF4197}" presName="child2Text" presStyleLbl="bgAcc1" presStyleIdx="1" presStyleCnt="4">
        <dgm:presLayoutVars>
          <dgm:bulletEnabled val="1"/>
        </dgm:presLayoutVars>
      </dgm:prSet>
      <dgm:spPr/>
      <dgm:t>
        <a:bodyPr/>
        <a:lstStyle/>
        <a:p>
          <a:endParaRPr lang="ru-RU"/>
        </a:p>
      </dgm:t>
    </dgm:pt>
    <dgm:pt modelId="{9EAB01D8-53AE-46AC-A010-1B93AD3E4F06}" type="pres">
      <dgm:prSet presAssocID="{A3729086-0392-4864-8FF9-4F7BABDF4197}" presName="child3group" presStyleCnt="0"/>
      <dgm:spPr/>
    </dgm:pt>
    <dgm:pt modelId="{92C8C30A-1D96-495D-90CA-876E86E99DEE}" type="pres">
      <dgm:prSet presAssocID="{A3729086-0392-4864-8FF9-4F7BABDF4197}" presName="child3" presStyleLbl="bgAcc1" presStyleIdx="2" presStyleCnt="4"/>
      <dgm:spPr/>
      <dgm:t>
        <a:bodyPr/>
        <a:lstStyle/>
        <a:p>
          <a:endParaRPr lang="ru-RU"/>
        </a:p>
      </dgm:t>
    </dgm:pt>
    <dgm:pt modelId="{775EE54A-E4A3-430D-8EC0-62F1C6C50257}" type="pres">
      <dgm:prSet presAssocID="{A3729086-0392-4864-8FF9-4F7BABDF4197}" presName="child3Text" presStyleLbl="bgAcc1" presStyleIdx="2" presStyleCnt="4">
        <dgm:presLayoutVars>
          <dgm:bulletEnabled val="1"/>
        </dgm:presLayoutVars>
      </dgm:prSet>
      <dgm:spPr/>
      <dgm:t>
        <a:bodyPr/>
        <a:lstStyle/>
        <a:p>
          <a:endParaRPr lang="ru-RU"/>
        </a:p>
      </dgm:t>
    </dgm:pt>
    <dgm:pt modelId="{B373E1F6-997F-42F7-B825-59A20F7EAA2B}" type="pres">
      <dgm:prSet presAssocID="{A3729086-0392-4864-8FF9-4F7BABDF4197}" presName="child4group" presStyleCnt="0"/>
      <dgm:spPr/>
    </dgm:pt>
    <dgm:pt modelId="{B43DE7BC-50D1-43E3-9F9D-3E0160B3E25C}" type="pres">
      <dgm:prSet presAssocID="{A3729086-0392-4864-8FF9-4F7BABDF4197}" presName="child4" presStyleLbl="bgAcc1" presStyleIdx="3" presStyleCnt="4"/>
      <dgm:spPr/>
      <dgm:t>
        <a:bodyPr/>
        <a:lstStyle/>
        <a:p>
          <a:endParaRPr lang="ru-RU"/>
        </a:p>
      </dgm:t>
    </dgm:pt>
    <dgm:pt modelId="{95F48EAE-39EF-4BFD-8FCC-CA1521C0082A}" type="pres">
      <dgm:prSet presAssocID="{A3729086-0392-4864-8FF9-4F7BABDF4197}" presName="child4Text" presStyleLbl="bgAcc1" presStyleIdx="3" presStyleCnt="4">
        <dgm:presLayoutVars>
          <dgm:bulletEnabled val="1"/>
        </dgm:presLayoutVars>
      </dgm:prSet>
      <dgm:spPr/>
      <dgm:t>
        <a:bodyPr/>
        <a:lstStyle/>
        <a:p>
          <a:endParaRPr lang="ru-RU"/>
        </a:p>
      </dgm:t>
    </dgm:pt>
    <dgm:pt modelId="{C764CBDC-6D5E-4070-B76C-4CFF194A45B6}" type="pres">
      <dgm:prSet presAssocID="{A3729086-0392-4864-8FF9-4F7BABDF4197}" presName="childPlaceholder" presStyleCnt="0"/>
      <dgm:spPr/>
    </dgm:pt>
    <dgm:pt modelId="{E2269E10-91FC-411D-90E2-33B32C88CB48}" type="pres">
      <dgm:prSet presAssocID="{A3729086-0392-4864-8FF9-4F7BABDF4197}" presName="circle" presStyleCnt="0"/>
      <dgm:spPr/>
    </dgm:pt>
    <dgm:pt modelId="{8A978CC2-64C4-472F-A1A3-58E2A3AE99E4}" type="pres">
      <dgm:prSet presAssocID="{A3729086-0392-4864-8FF9-4F7BABDF4197}" presName="quadrant1" presStyleLbl="node1" presStyleIdx="0" presStyleCnt="4">
        <dgm:presLayoutVars>
          <dgm:chMax val="1"/>
          <dgm:bulletEnabled val="1"/>
        </dgm:presLayoutVars>
      </dgm:prSet>
      <dgm:spPr/>
      <dgm:t>
        <a:bodyPr/>
        <a:lstStyle/>
        <a:p>
          <a:endParaRPr lang="ru-RU"/>
        </a:p>
      </dgm:t>
    </dgm:pt>
    <dgm:pt modelId="{CF1F9F16-708D-494B-B37D-4CDDCB3D0D4B}" type="pres">
      <dgm:prSet presAssocID="{A3729086-0392-4864-8FF9-4F7BABDF4197}" presName="quadrant2" presStyleLbl="node1" presStyleIdx="1" presStyleCnt="4">
        <dgm:presLayoutVars>
          <dgm:chMax val="1"/>
          <dgm:bulletEnabled val="1"/>
        </dgm:presLayoutVars>
      </dgm:prSet>
      <dgm:spPr/>
      <dgm:t>
        <a:bodyPr/>
        <a:lstStyle/>
        <a:p>
          <a:endParaRPr lang="ru-RU"/>
        </a:p>
      </dgm:t>
    </dgm:pt>
    <dgm:pt modelId="{4404AEE5-899C-4454-B56B-C7681A000967}" type="pres">
      <dgm:prSet presAssocID="{A3729086-0392-4864-8FF9-4F7BABDF4197}" presName="quadrant3" presStyleLbl="node1" presStyleIdx="2" presStyleCnt="4">
        <dgm:presLayoutVars>
          <dgm:chMax val="1"/>
          <dgm:bulletEnabled val="1"/>
        </dgm:presLayoutVars>
      </dgm:prSet>
      <dgm:spPr/>
      <dgm:t>
        <a:bodyPr/>
        <a:lstStyle/>
        <a:p>
          <a:endParaRPr lang="ru-RU"/>
        </a:p>
      </dgm:t>
    </dgm:pt>
    <dgm:pt modelId="{D910B58A-5A5C-4D74-B291-13BA2BADD0DD}" type="pres">
      <dgm:prSet presAssocID="{A3729086-0392-4864-8FF9-4F7BABDF4197}" presName="quadrant4" presStyleLbl="node1" presStyleIdx="3" presStyleCnt="4">
        <dgm:presLayoutVars>
          <dgm:chMax val="1"/>
          <dgm:bulletEnabled val="1"/>
        </dgm:presLayoutVars>
      </dgm:prSet>
      <dgm:spPr/>
      <dgm:t>
        <a:bodyPr/>
        <a:lstStyle/>
        <a:p>
          <a:endParaRPr lang="ru-RU"/>
        </a:p>
      </dgm:t>
    </dgm:pt>
    <dgm:pt modelId="{BEC8E976-D731-4EE5-A9DE-7C1596F98AF3}" type="pres">
      <dgm:prSet presAssocID="{A3729086-0392-4864-8FF9-4F7BABDF4197}" presName="quadrantPlaceholder" presStyleCnt="0"/>
      <dgm:spPr/>
    </dgm:pt>
    <dgm:pt modelId="{A5A47E21-95B8-4864-9EF6-2B518897C208}" type="pres">
      <dgm:prSet presAssocID="{A3729086-0392-4864-8FF9-4F7BABDF4197}" presName="center1" presStyleLbl="fgShp" presStyleIdx="0" presStyleCnt="2"/>
      <dgm:spPr/>
    </dgm:pt>
    <dgm:pt modelId="{582874D7-BBAE-470B-A9CC-091FD34BBC5B}" type="pres">
      <dgm:prSet presAssocID="{A3729086-0392-4864-8FF9-4F7BABDF4197}" presName="center2" presStyleLbl="fgShp" presStyleIdx="1" presStyleCnt="2"/>
      <dgm:spPr/>
    </dgm:pt>
  </dgm:ptLst>
  <dgm:cxnLst>
    <dgm:cxn modelId="{300EF991-66F1-4079-802C-2956927280EB}" srcId="{A3729086-0392-4864-8FF9-4F7BABDF4197}" destId="{83BD26D0-8704-408C-9C40-862E15D30A53}" srcOrd="2" destOrd="0" parTransId="{2F9833E3-16BE-461A-A9D0-263F97F70212}" sibTransId="{A779AE40-45C0-4B20-8702-DDB1AA795E58}"/>
    <dgm:cxn modelId="{9A0DB37F-0963-46C9-83F5-BFB7EFE9A662}" srcId="{83BD26D0-8704-408C-9C40-862E15D30A53}" destId="{D3051997-D5C3-411B-9AEB-1E18F82D5FCE}" srcOrd="0" destOrd="0" parTransId="{7DB51F2D-D7CD-40BB-BED7-C430253F21EB}" sibTransId="{102BD3A1-3903-4027-BFEE-4ECFB8EA6F5D}"/>
    <dgm:cxn modelId="{68D08898-0CAD-4A42-9C48-4E99362D9BF9}" type="presOf" srcId="{A6EBEF0C-8294-4C86-8F5D-86BE3F48E7B7}" destId="{D910B58A-5A5C-4D74-B291-13BA2BADD0DD}" srcOrd="0" destOrd="0" presId="urn:microsoft.com/office/officeart/2005/8/layout/cycle4"/>
    <dgm:cxn modelId="{FBBB60D8-61D3-41F4-B3D1-4C712329F9F2}" srcId="{A6EBEF0C-8294-4C86-8F5D-86BE3F48E7B7}" destId="{AFCD7082-748C-4FA3-9286-E471907EFB77}" srcOrd="0" destOrd="0" parTransId="{BF12A312-F09D-46A8-93D0-58705DDDED00}" sibTransId="{D25EBB61-534F-4650-8418-2081F33EAC16}"/>
    <dgm:cxn modelId="{F46BDD82-BCED-4DE8-BB18-1EBBAB400967}" type="presOf" srcId="{A3729086-0392-4864-8FF9-4F7BABDF4197}" destId="{6BDF6CF5-9280-4037-97BA-14F1464A3208}" srcOrd="0" destOrd="0" presId="urn:microsoft.com/office/officeart/2005/8/layout/cycle4"/>
    <dgm:cxn modelId="{A0DA269A-DD52-4C36-B3A0-AA42952685F5}" type="presOf" srcId="{D3051997-D5C3-411B-9AEB-1E18F82D5FCE}" destId="{92C8C30A-1D96-495D-90CA-876E86E99DEE}" srcOrd="0" destOrd="0" presId="urn:microsoft.com/office/officeart/2005/8/layout/cycle4"/>
    <dgm:cxn modelId="{E5579C31-09BA-4EE4-A2AA-B3E84CDCE4E4}" type="presOf" srcId="{27BB5E67-BE45-41F4-9597-CA4B3878C6E2}" destId="{8A978CC2-64C4-472F-A1A3-58E2A3AE99E4}" srcOrd="0" destOrd="0" presId="urn:microsoft.com/office/officeart/2005/8/layout/cycle4"/>
    <dgm:cxn modelId="{0BA2F148-1710-48AC-B70B-DF014A9DBA57}" type="presOf" srcId="{83BD26D0-8704-408C-9C40-862E15D30A53}" destId="{4404AEE5-899C-4454-B56B-C7681A000967}" srcOrd="0" destOrd="0" presId="urn:microsoft.com/office/officeart/2005/8/layout/cycle4"/>
    <dgm:cxn modelId="{60F81D48-4CF9-467F-A1CB-42485BD8B4EE}" type="presOf" srcId="{9A9F5E74-1C2B-413F-9164-1FBF6FD7AC0C}" destId="{8A9B36E4-FD9B-4F62-9B95-425268E486EF}" srcOrd="1" destOrd="0" presId="urn:microsoft.com/office/officeart/2005/8/layout/cycle4"/>
    <dgm:cxn modelId="{649DF7DA-5520-4E7D-A18B-524B4178DCD9}" srcId="{856FB063-5861-4FB5-A8B1-52E76FFDBEDE}" destId="{9A9F5E74-1C2B-413F-9164-1FBF6FD7AC0C}" srcOrd="0" destOrd="0" parTransId="{35049948-D315-43F0-A20A-87526C9247F0}" sibTransId="{B490516F-FE53-4A77-B7EB-C0FD2A95BB4B}"/>
    <dgm:cxn modelId="{A9FB2594-7B8B-45FB-8D71-D2F64EC7518D}" srcId="{A3729086-0392-4864-8FF9-4F7BABDF4197}" destId="{856FB063-5861-4FB5-A8B1-52E76FFDBEDE}" srcOrd="1" destOrd="0" parTransId="{48316A87-FBD5-4282-B826-ECC249D45124}" sibTransId="{D459EFF9-E75C-4178-BDB1-362547715000}"/>
    <dgm:cxn modelId="{A5F487FF-0AFF-4518-BA16-A48E24F420DE}" type="presOf" srcId="{6C1F12A6-5FA2-464A-8C4E-30F279263DD7}" destId="{70F78987-8A3F-41AB-9A95-4FBEF4899255}" srcOrd="1" destOrd="0" presId="urn:microsoft.com/office/officeart/2005/8/layout/cycle4"/>
    <dgm:cxn modelId="{8D628830-8E4E-434E-901E-AACD7120D314}" type="presOf" srcId="{9A9F5E74-1C2B-413F-9164-1FBF6FD7AC0C}" destId="{BF2EA0C6-9D11-4B1B-BF35-5084889EF600}" srcOrd="0" destOrd="0" presId="urn:microsoft.com/office/officeart/2005/8/layout/cycle4"/>
    <dgm:cxn modelId="{E40D96FD-E780-4744-B285-7CB8433D395C}" srcId="{A3729086-0392-4864-8FF9-4F7BABDF4197}" destId="{27BB5E67-BE45-41F4-9597-CA4B3878C6E2}" srcOrd="0" destOrd="0" parTransId="{616D694B-2D0C-4913-B2B0-1E344E4CADD2}" sibTransId="{4C8FFB0D-31B4-4306-8792-AD2A0C33EEBE}"/>
    <dgm:cxn modelId="{4F23C7E9-C369-4B4E-9412-296F84BFCB84}" type="presOf" srcId="{6C1F12A6-5FA2-464A-8C4E-30F279263DD7}" destId="{256A905C-BB75-4F16-B43F-5504A2C38709}" srcOrd="0" destOrd="0" presId="urn:microsoft.com/office/officeart/2005/8/layout/cycle4"/>
    <dgm:cxn modelId="{D5219331-57F6-478A-BB91-40A4BB09B8B7}" type="presOf" srcId="{D3051997-D5C3-411B-9AEB-1E18F82D5FCE}" destId="{775EE54A-E4A3-430D-8EC0-62F1C6C50257}" srcOrd="1" destOrd="0" presId="urn:microsoft.com/office/officeart/2005/8/layout/cycle4"/>
    <dgm:cxn modelId="{E3B5F59A-36E4-47DD-AC7F-C3E7E7F89961}" srcId="{A3729086-0392-4864-8FF9-4F7BABDF4197}" destId="{A6EBEF0C-8294-4C86-8F5D-86BE3F48E7B7}" srcOrd="3" destOrd="0" parTransId="{6395E3E8-066E-488D-A817-35D9DD65E1C5}" sibTransId="{737EA636-71ED-445B-9D46-3DF88A887B07}"/>
    <dgm:cxn modelId="{E9499B1A-4784-4D95-A39A-837928C39CDA}" type="presOf" srcId="{AFCD7082-748C-4FA3-9286-E471907EFB77}" destId="{B43DE7BC-50D1-43E3-9F9D-3E0160B3E25C}" srcOrd="0" destOrd="0" presId="urn:microsoft.com/office/officeart/2005/8/layout/cycle4"/>
    <dgm:cxn modelId="{4402C162-B871-4D38-802D-D4BD571D5877}" type="presOf" srcId="{AFCD7082-748C-4FA3-9286-E471907EFB77}" destId="{95F48EAE-39EF-4BFD-8FCC-CA1521C0082A}" srcOrd="1" destOrd="0" presId="urn:microsoft.com/office/officeart/2005/8/layout/cycle4"/>
    <dgm:cxn modelId="{B0608C8B-4644-4BA5-B1CE-BABA8B327619}" srcId="{27BB5E67-BE45-41F4-9597-CA4B3878C6E2}" destId="{6C1F12A6-5FA2-464A-8C4E-30F279263DD7}" srcOrd="0" destOrd="0" parTransId="{5F700FDC-A999-4CA6-921D-C8889B7431F9}" sibTransId="{A174DEA0-F38F-42BA-A1C3-99268622CF1E}"/>
    <dgm:cxn modelId="{3084849F-BA67-4F04-808F-4E1EE566B945}" type="presOf" srcId="{856FB063-5861-4FB5-A8B1-52E76FFDBEDE}" destId="{CF1F9F16-708D-494B-B37D-4CDDCB3D0D4B}" srcOrd="0" destOrd="0" presId="urn:microsoft.com/office/officeart/2005/8/layout/cycle4"/>
    <dgm:cxn modelId="{CC6F0802-8FC0-46E4-BBD8-7BFD0569ADA8}" type="presParOf" srcId="{6BDF6CF5-9280-4037-97BA-14F1464A3208}" destId="{98D699CB-48BF-4852-A441-6849074AB92D}" srcOrd="0" destOrd="0" presId="urn:microsoft.com/office/officeart/2005/8/layout/cycle4"/>
    <dgm:cxn modelId="{93C3ED7F-C289-4547-AA3D-6DEA4873B100}" type="presParOf" srcId="{98D699CB-48BF-4852-A441-6849074AB92D}" destId="{DA5938D0-85C0-47D8-9AD8-DA510D98781E}" srcOrd="0" destOrd="0" presId="urn:microsoft.com/office/officeart/2005/8/layout/cycle4"/>
    <dgm:cxn modelId="{F91986F7-D770-4E95-A4F3-E02BA49640DD}" type="presParOf" srcId="{DA5938D0-85C0-47D8-9AD8-DA510D98781E}" destId="{256A905C-BB75-4F16-B43F-5504A2C38709}" srcOrd="0" destOrd="0" presId="urn:microsoft.com/office/officeart/2005/8/layout/cycle4"/>
    <dgm:cxn modelId="{87C8B9EB-FCE9-4578-827F-F558166676E6}" type="presParOf" srcId="{DA5938D0-85C0-47D8-9AD8-DA510D98781E}" destId="{70F78987-8A3F-41AB-9A95-4FBEF4899255}" srcOrd="1" destOrd="0" presId="urn:microsoft.com/office/officeart/2005/8/layout/cycle4"/>
    <dgm:cxn modelId="{50B09028-30D6-4231-BAEE-F905BDFAA92D}" type="presParOf" srcId="{98D699CB-48BF-4852-A441-6849074AB92D}" destId="{93A6350E-6AB7-4BCF-B4A1-4C40D827838F}" srcOrd="1" destOrd="0" presId="urn:microsoft.com/office/officeart/2005/8/layout/cycle4"/>
    <dgm:cxn modelId="{5DE8B4AE-0BB8-415A-86F0-1B6459D52C8E}" type="presParOf" srcId="{93A6350E-6AB7-4BCF-B4A1-4C40D827838F}" destId="{BF2EA0C6-9D11-4B1B-BF35-5084889EF600}" srcOrd="0" destOrd="0" presId="urn:microsoft.com/office/officeart/2005/8/layout/cycle4"/>
    <dgm:cxn modelId="{B22C2546-7859-4C6B-B11B-D98D58F97288}" type="presParOf" srcId="{93A6350E-6AB7-4BCF-B4A1-4C40D827838F}" destId="{8A9B36E4-FD9B-4F62-9B95-425268E486EF}" srcOrd="1" destOrd="0" presId="urn:microsoft.com/office/officeart/2005/8/layout/cycle4"/>
    <dgm:cxn modelId="{53D23567-73BA-4E9D-9BB7-C4435F7AE8C6}" type="presParOf" srcId="{98D699CB-48BF-4852-A441-6849074AB92D}" destId="{9EAB01D8-53AE-46AC-A010-1B93AD3E4F06}" srcOrd="2" destOrd="0" presId="urn:microsoft.com/office/officeart/2005/8/layout/cycle4"/>
    <dgm:cxn modelId="{BB910AC7-1970-4BC8-82E7-DA7BA9009FBF}" type="presParOf" srcId="{9EAB01D8-53AE-46AC-A010-1B93AD3E4F06}" destId="{92C8C30A-1D96-495D-90CA-876E86E99DEE}" srcOrd="0" destOrd="0" presId="urn:microsoft.com/office/officeart/2005/8/layout/cycle4"/>
    <dgm:cxn modelId="{FD13CABC-E01E-44ED-B44E-9F7F211BE17C}" type="presParOf" srcId="{9EAB01D8-53AE-46AC-A010-1B93AD3E4F06}" destId="{775EE54A-E4A3-430D-8EC0-62F1C6C50257}" srcOrd="1" destOrd="0" presId="urn:microsoft.com/office/officeart/2005/8/layout/cycle4"/>
    <dgm:cxn modelId="{05751311-C169-48C5-8E87-2243619E2F11}" type="presParOf" srcId="{98D699CB-48BF-4852-A441-6849074AB92D}" destId="{B373E1F6-997F-42F7-B825-59A20F7EAA2B}" srcOrd="3" destOrd="0" presId="urn:microsoft.com/office/officeart/2005/8/layout/cycle4"/>
    <dgm:cxn modelId="{AC69DAB6-6386-444F-8534-3C6BB724E61C}" type="presParOf" srcId="{B373E1F6-997F-42F7-B825-59A20F7EAA2B}" destId="{B43DE7BC-50D1-43E3-9F9D-3E0160B3E25C}" srcOrd="0" destOrd="0" presId="urn:microsoft.com/office/officeart/2005/8/layout/cycle4"/>
    <dgm:cxn modelId="{D29F030E-271B-437A-9645-BD283AC73371}" type="presParOf" srcId="{B373E1F6-997F-42F7-B825-59A20F7EAA2B}" destId="{95F48EAE-39EF-4BFD-8FCC-CA1521C0082A}" srcOrd="1" destOrd="0" presId="urn:microsoft.com/office/officeart/2005/8/layout/cycle4"/>
    <dgm:cxn modelId="{B4A3441F-5CD9-4B94-8288-6D141D7521D5}" type="presParOf" srcId="{98D699CB-48BF-4852-A441-6849074AB92D}" destId="{C764CBDC-6D5E-4070-B76C-4CFF194A45B6}" srcOrd="4" destOrd="0" presId="urn:microsoft.com/office/officeart/2005/8/layout/cycle4"/>
    <dgm:cxn modelId="{65D71814-26E5-4F9A-A658-57355A4A1F7C}" type="presParOf" srcId="{6BDF6CF5-9280-4037-97BA-14F1464A3208}" destId="{E2269E10-91FC-411D-90E2-33B32C88CB48}" srcOrd="1" destOrd="0" presId="urn:microsoft.com/office/officeart/2005/8/layout/cycle4"/>
    <dgm:cxn modelId="{D78FD733-9828-4A59-95A6-F12206E061CE}" type="presParOf" srcId="{E2269E10-91FC-411D-90E2-33B32C88CB48}" destId="{8A978CC2-64C4-472F-A1A3-58E2A3AE99E4}" srcOrd="0" destOrd="0" presId="urn:microsoft.com/office/officeart/2005/8/layout/cycle4"/>
    <dgm:cxn modelId="{4200A075-F8E6-40D8-A6E8-C1751E557585}" type="presParOf" srcId="{E2269E10-91FC-411D-90E2-33B32C88CB48}" destId="{CF1F9F16-708D-494B-B37D-4CDDCB3D0D4B}" srcOrd="1" destOrd="0" presId="urn:microsoft.com/office/officeart/2005/8/layout/cycle4"/>
    <dgm:cxn modelId="{E5F77FDC-E693-4592-B2E5-73E8E8B0F1A5}" type="presParOf" srcId="{E2269E10-91FC-411D-90E2-33B32C88CB48}" destId="{4404AEE5-899C-4454-B56B-C7681A000967}" srcOrd="2" destOrd="0" presId="urn:microsoft.com/office/officeart/2005/8/layout/cycle4"/>
    <dgm:cxn modelId="{C4D20408-4689-4C95-BF01-35ABDFD2767B}" type="presParOf" srcId="{E2269E10-91FC-411D-90E2-33B32C88CB48}" destId="{D910B58A-5A5C-4D74-B291-13BA2BADD0DD}" srcOrd="3" destOrd="0" presId="urn:microsoft.com/office/officeart/2005/8/layout/cycle4"/>
    <dgm:cxn modelId="{1B155FFF-003D-451B-B460-463BD13FCEC8}" type="presParOf" srcId="{E2269E10-91FC-411D-90E2-33B32C88CB48}" destId="{BEC8E976-D731-4EE5-A9DE-7C1596F98AF3}" srcOrd="4" destOrd="0" presId="urn:microsoft.com/office/officeart/2005/8/layout/cycle4"/>
    <dgm:cxn modelId="{ED6769E1-7F28-4A3F-9969-D3535E35D72E}" type="presParOf" srcId="{6BDF6CF5-9280-4037-97BA-14F1464A3208}" destId="{A5A47E21-95B8-4864-9EF6-2B518897C208}" srcOrd="2" destOrd="0" presId="urn:microsoft.com/office/officeart/2005/8/layout/cycle4"/>
    <dgm:cxn modelId="{72921469-4294-4FFF-990B-CA2D3336CD13}" type="presParOf" srcId="{6BDF6CF5-9280-4037-97BA-14F1464A3208}" destId="{582874D7-BBAE-470B-A9CC-091FD34BBC5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67502-8F45-46CB-9652-D405A535047A}">
      <dsp:nvSpPr>
        <dsp:cNvPr id="0" name=""/>
        <dsp:cNvSpPr/>
      </dsp:nvSpPr>
      <dsp:spPr>
        <a:xfrm>
          <a:off x="0" y="2323718"/>
          <a:ext cx="3596995" cy="76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noProof="0" dirty="0" smtClean="0">
              <a:latin typeface="Open Sans" panose="020B0604020202020204" charset="0"/>
              <a:ea typeface="Open Sans" panose="020B0604020202020204" charset="0"/>
              <a:cs typeface="Open Sans" panose="020B0604020202020204" charset="0"/>
            </a:rPr>
            <a:t>Поновлення дії ТД</a:t>
          </a:r>
          <a:endParaRPr lang="uk-UA" sz="1300" kern="1200" noProof="0" dirty="0">
            <a:latin typeface="Open Sans" panose="020B0604020202020204" charset="0"/>
            <a:ea typeface="Open Sans" panose="020B0604020202020204" charset="0"/>
            <a:cs typeface="Open Sans" panose="020B0604020202020204" charset="0"/>
          </a:endParaRPr>
        </a:p>
      </dsp:txBody>
      <dsp:txXfrm>
        <a:off x="0" y="2323718"/>
        <a:ext cx="3596995" cy="411856"/>
      </dsp:txXfrm>
    </dsp:sp>
    <dsp:sp modelId="{20F0B03A-6EA2-4531-A5FA-B927484D76C9}">
      <dsp:nvSpPr>
        <dsp:cNvPr id="0" name=""/>
        <dsp:cNvSpPr/>
      </dsp:nvSpPr>
      <dsp:spPr>
        <a:xfrm>
          <a:off x="0" y="2720321"/>
          <a:ext cx="1798497" cy="350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ru-RU" sz="700" kern="1200" dirty="0" smtClean="0">
              <a:latin typeface="Open Sans" panose="020B0604020202020204" charset="0"/>
              <a:ea typeface="Open Sans" panose="020B0604020202020204" charset="0"/>
              <a:cs typeface="Open Sans" panose="020B0604020202020204" charset="0"/>
            </a:rPr>
            <a:t>Наказ</a:t>
          </a:r>
          <a:r>
            <a:rPr lang="ru-RU" sz="700" kern="1200" dirty="0" smtClean="0"/>
            <a:t>**</a:t>
          </a:r>
          <a:endParaRPr lang="ru-RU" sz="700" kern="1200" dirty="0"/>
        </a:p>
      </dsp:txBody>
      <dsp:txXfrm>
        <a:off x="0" y="2720321"/>
        <a:ext cx="1798497" cy="350840"/>
      </dsp:txXfrm>
    </dsp:sp>
    <dsp:sp modelId="{A18CD89D-2659-4242-8E3C-8E5825FEC5E1}">
      <dsp:nvSpPr>
        <dsp:cNvPr id="0" name=""/>
        <dsp:cNvSpPr/>
      </dsp:nvSpPr>
      <dsp:spPr>
        <a:xfrm>
          <a:off x="1798497" y="2720321"/>
          <a:ext cx="1798497" cy="350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uk-UA" sz="700" kern="1200" noProof="0" dirty="0" smtClean="0">
              <a:latin typeface="Open Sans" panose="020B0604020202020204" charset="0"/>
              <a:ea typeface="Open Sans" panose="020B0604020202020204" charset="0"/>
              <a:cs typeface="Open Sans" panose="020B0604020202020204" charset="0"/>
            </a:rPr>
            <a:t>Повідомлення працівника за 14 днів</a:t>
          </a:r>
          <a:r>
            <a:rPr lang="ru-RU" sz="700" kern="1200" dirty="0" smtClean="0">
              <a:latin typeface="Open Sans" panose="020B0604020202020204" charset="0"/>
              <a:ea typeface="Open Sans" panose="020B0604020202020204" charset="0"/>
              <a:cs typeface="Open Sans" panose="020B0604020202020204" charset="0"/>
            </a:rPr>
            <a:t> </a:t>
          </a:r>
          <a:endParaRPr lang="ru-RU" sz="700" kern="1200" dirty="0">
            <a:latin typeface="Open Sans" panose="020B0604020202020204" charset="0"/>
            <a:ea typeface="Open Sans" panose="020B0604020202020204" charset="0"/>
            <a:cs typeface="Open Sans" panose="020B0604020202020204" charset="0"/>
          </a:endParaRPr>
        </a:p>
      </dsp:txBody>
      <dsp:txXfrm>
        <a:off x="1798497" y="2720321"/>
        <a:ext cx="1798497" cy="350840"/>
      </dsp:txXfrm>
    </dsp:sp>
    <dsp:sp modelId="{856F334F-CB90-410A-9EA2-CACEB63D463A}">
      <dsp:nvSpPr>
        <dsp:cNvPr id="0" name=""/>
        <dsp:cNvSpPr/>
      </dsp:nvSpPr>
      <dsp:spPr>
        <a:xfrm rot="10800000">
          <a:off x="0" y="1162132"/>
          <a:ext cx="3596995" cy="117302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noProof="0" dirty="0" smtClean="0">
              <a:latin typeface="Open Sans" panose="020B0604020202020204" charset="0"/>
              <a:ea typeface="Open Sans" panose="020B0604020202020204" charset="0"/>
              <a:cs typeface="Open Sans" panose="020B0604020202020204" charset="0"/>
            </a:rPr>
            <a:t>Період призупинення</a:t>
          </a:r>
          <a:endParaRPr lang="uk-UA" sz="1300" kern="1200" noProof="0" dirty="0">
            <a:latin typeface="Open Sans" panose="020B0604020202020204" charset="0"/>
            <a:ea typeface="Open Sans" panose="020B0604020202020204" charset="0"/>
            <a:cs typeface="Open Sans" panose="020B0604020202020204" charset="0"/>
          </a:endParaRPr>
        </a:p>
      </dsp:txBody>
      <dsp:txXfrm rot="-10800000">
        <a:off x="0" y="1162132"/>
        <a:ext cx="3596995" cy="411732"/>
      </dsp:txXfrm>
    </dsp:sp>
    <dsp:sp modelId="{702BB837-0347-4167-8EE2-2EE2F998374F}">
      <dsp:nvSpPr>
        <dsp:cNvPr id="0" name=""/>
        <dsp:cNvSpPr/>
      </dsp:nvSpPr>
      <dsp:spPr>
        <a:xfrm>
          <a:off x="0" y="1573864"/>
          <a:ext cx="1798497" cy="350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uk-UA" sz="700" kern="1200" noProof="0" dirty="0" smtClean="0">
              <a:latin typeface="Open Sans" panose="020B0604020202020204" charset="0"/>
              <a:ea typeface="Open Sans" panose="020B0604020202020204" charset="0"/>
              <a:cs typeface="Open Sans" panose="020B0604020202020204" charset="0"/>
            </a:rPr>
            <a:t>Працівник не виконує обов'язки, не отримує ЗП, не має права на відпустки і лікарняні</a:t>
          </a:r>
          <a:endParaRPr lang="uk-UA" sz="700" kern="1200" noProof="0" dirty="0">
            <a:latin typeface="Open Sans" panose="020B0604020202020204" charset="0"/>
            <a:ea typeface="Open Sans" panose="020B0604020202020204" charset="0"/>
            <a:cs typeface="Open Sans" panose="020B0604020202020204" charset="0"/>
          </a:endParaRPr>
        </a:p>
      </dsp:txBody>
      <dsp:txXfrm>
        <a:off x="0" y="1573864"/>
        <a:ext cx="1798497" cy="350735"/>
      </dsp:txXfrm>
    </dsp:sp>
    <dsp:sp modelId="{EFCB04C2-4443-4901-B47F-128BE46C40F0}">
      <dsp:nvSpPr>
        <dsp:cNvPr id="0" name=""/>
        <dsp:cNvSpPr/>
      </dsp:nvSpPr>
      <dsp:spPr>
        <a:xfrm>
          <a:off x="1798497" y="1573864"/>
          <a:ext cx="1798497" cy="350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uk-UA" sz="700" kern="1200" noProof="0" dirty="0" smtClean="0">
              <a:latin typeface="Open Sans" panose="020B0604020202020204" charset="0"/>
              <a:ea typeface="Open Sans" panose="020B0604020202020204" charset="0"/>
              <a:cs typeface="Open Sans" panose="020B0604020202020204" charset="0"/>
            </a:rPr>
            <a:t>Роботодавець не надає роботу, не виплачує ЗП, не сплачує ЄСВ</a:t>
          </a:r>
          <a:endParaRPr lang="uk-UA" sz="700" kern="1200" noProof="0" dirty="0">
            <a:latin typeface="Open Sans" panose="020B0604020202020204" charset="0"/>
            <a:ea typeface="Open Sans" panose="020B0604020202020204" charset="0"/>
            <a:cs typeface="Open Sans" panose="020B0604020202020204" charset="0"/>
          </a:endParaRPr>
        </a:p>
      </dsp:txBody>
      <dsp:txXfrm>
        <a:off x="1798497" y="1573864"/>
        <a:ext cx="1798497" cy="350735"/>
      </dsp:txXfrm>
    </dsp:sp>
    <dsp:sp modelId="{BA20C1AF-E1C8-4221-848C-6F2E21559CFD}">
      <dsp:nvSpPr>
        <dsp:cNvPr id="0" name=""/>
        <dsp:cNvSpPr/>
      </dsp:nvSpPr>
      <dsp:spPr>
        <a:xfrm rot="10800000">
          <a:off x="0" y="0"/>
          <a:ext cx="3596995" cy="117302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noProof="0" dirty="0" smtClean="0">
              <a:latin typeface="Open Sans" panose="020B0604020202020204" charset="0"/>
              <a:ea typeface="Open Sans" panose="020B0604020202020204" charset="0"/>
              <a:cs typeface="Open Sans" panose="020B0604020202020204" charset="0"/>
            </a:rPr>
            <a:t>Рішення про призупинення дії ТД</a:t>
          </a:r>
          <a:endParaRPr lang="uk-UA" sz="1300" kern="1200" noProof="0" dirty="0">
            <a:latin typeface="Open Sans" panose="020B0604020202020204" charset="0"/>
            <a:ea typeface="Open Sans" panose="020B0604020202020204" charset="0"/>
            <a:cs typeface="Open Sans" panose="020B0604020202020204" charset="0"/>
          </a:endParaRPr>
        </a:p>
      </dsp:txBody>
      <dsp:txXfrm rot="-10800000">
        <a:off x="0" y="0"/>
        <a:ext cx="3596995" cy="411732"/>
      </dsp:txXfrm>
    </dsp:sp>
    <dsp:sp modelId="{74F0EC44-2E7D-4CB5-AA63-4A0871A168EC}">
      <dsp:nvSpPr>
        <dsp:cNvPr id="0" name=""/>
        <dsp:cNvSpPr/>
      </dsp:nvSpPr>
      <dsp:spPr>
        <a:xfrm>
          <a:off x="0" y="412278"/>
          <a:ext cx="1798497" cy="350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ru-RU" sz="700" kern="1200" dirty="0" smtClean="0">
              <a:latin typeface="Open Sans" panose="020B0604020202020204" charset="0"/>
              <a:ea typeface="Open Sans" panose="020B0604020202020204" charset="0"/>
              <a:cs typeface="Open Sans" panose="020B0604020202020204" charset="0"/>
            </a:rPr>
            <a:t>Наказ</a:t>
          </a:r>
          <a:endParaRPr lang="ru-RU" sz="700" kern="1200" dirty="0">
            <a:latin typeface="Open Sans" panose="020B0604020202020204" charset="0"/>
            <a:ea typeface="Open Sans" panose="020B0604020202020204" charset="0"/>
            <a:cs typeface="Open Sans" panose="020B0604020202020204" charset="0"/>
          </a:endParaRPr>
        </a:p>
      </dsp:txBody>
      <dsp:txXfrm>
        <a:off x="0" y="412278"/>
        <a:ext cx="1798497" cy="350735"/>
      </dsp:txXfrm>
    </dsp:sp>
    <dsp:sp modelId="{47244B7F-14DD-4A28-BA77-BB1D20F6EECD}">
      <dsp:nvSpPr>
        <dsp:cNvPr id="0" name=""/>
        <dsp:cNvSpPr/>
      </dsp:nvSpPr>
      <dsp:spPr>
        <a:xfrm>
          <a:off x="1798497" y="412278"/>
          <a:ext cx="1798497" cy="3507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uk-UA" sz="700" kern="1200" noProof="0" dirty="0" smtClean="0">
              <a:latin typeface="Open Sans" panose="020B0604020202020204" charset="0"/>
              <a:ea typeface="Open Sans" panose="020B0604020202020204" charset="0"/>
              <a:cs typeface="Open Sans" panose="020B0604020202020204" charset="0"/>
            </a:rPr>
            <a:t>Ознайомлення працівника з наказом</a:t>
          </a:r>
          <a:endParaRPr lang="uk-UA" sz="700" kern="1200" noProof="0" dirty="0">
            <a:latin typeface="Open Sans" panose="020B0604020202020204" charset="0"/>
            <a:ea typeface="Open Sans" panose="020B0604020202020204" charset="0"/>
            <a:cs typeface="Open Sans" panose="020B0604020202020204" charset="0"/>
          </a:endParaRPr>
        </a:p>
      </dsp:txBody>
      <dsp:txXfrm>
        <a:off x="1798497" y="412278"/>
        <a:ext cx="1798497" cy="350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C30A-1D96-495D-90CA-876E86E99DEE}">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uk-UA" sz="900" kern="1200" noProof="0" dirty="0" smtClean="0">
              <a:solidFill>
                <a:schemeClr val="accent1">
                  <a:lumMod val="75000"/>
                </a:schemeClr>
              </a:solidFill>
            </a:rPr>
            <a:t>   Продовження </a:t>
          </a:r>
          <a:r>
            <a:rPr lang="uk-UA" sz="900" kern="1200" noProof="0" dirty="0" smtClean="0">
              <a:solidFill>
                <a:schemeClr val="accent1">
                  <a:lumMod val="75000"/>
                </a:schemeClr>
              </a:solidFill>
            </a:rPr>
            <a:t>трудових відносин </a:t>
          </a:r>
          <a:endParaRPr lang="uk-UA" sz="900" kern="1200" noProof="0" dirty="0">
            <a:solidFill>
              <a:schemeClr val="accent1">
                <a:lumMod val="75000"/>
              </a:schemeClr>
            </a:solidFill>
          </a:endParaRPr>
        </a:p>
      </dsp:txBody>
      <dsp:txXfrm>
        <a:off x="4312835" y="3117206"/>
        <a:ext cx="1348197" cy="918226"/>
      </dsp:txXfrm>
    </dsp:sp>
    <dsp:sp modelId="{B43DE7BC-50D1-43E3-9F9D-3E0160B3E25C}">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uk-UA" sz="900" kern="1200" noProof="0" dirty="0" smtClean="0">
              <a:solidFill>
                <a:schemeClr val="accent1">
                  <a:lumMod val="75000"/>
                </a:schemeClr>
              </a:solidFill>
            </a:rPr>
            <a:t>Припинення трудових відносин з підстав, передбачених законодавством</a:t>
          </a:r>
          <a:endParaRPr lang="uk-UA" sz="900" kern="1200" noProof="0" dirty="0">
            <a:solidFill>
              <a:schemeClr val="accent1">
                <a:lumMod val="75000"/>
              </a:schemeClr>
            </a:solidFill>
          </a:endParaRPr>
        </a:p>
      </dsp:txBody>
      <dsp:txXfrm>
        <a:off x="434967" y="3117206"/>
        <a:ext cx="1348197" cy="918226"/>
      </dsp:txXfrm>
    </dsp:sp>
    <dsp:sp modelId="{BF2EA0C6-9D11-4B1B-BF35-5084889EF600}">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uk-UA" sz="900" kern="1200" noProof="0" dirty="0" smtClean="0">
              <a:solidFill>
                <a:schemeClr val="accent1">
                  <a:lumMod val="75000"/>
                </a:schemeClr>
              </a:solidFill>
            </a:rPr>
            <a:t>Повідомлення про відновлення дії трудового договору (у разі дострокового припинення)</a:t>
          </a:r>
          <a:endParaRPr lang="uk-UA" sz="900" kern="1200" noProof="0" dirty="0">
            <a:solidFill>
              <a:schemeClr val="accent1">
                <a:lumMod val="75000"/>
              </a:schemeClr>
            </a:solidFill>
          </a:endParaRPr>
        </a:p>
      </dsp:txBody>
      <dsp:txXfrm>
        <a:off x="4312835" y="28567"/>
        <a:ext cx="1348197" cy="918226"/>
      </dsp:txXfrm>
    </dsp:sp>
    <dsp:sp modelId="{256A905C-BB75-4F16-B43F-5504A2C38709}">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uk-UA" sz="900" kern="1200" noProof="0" dirty="0" smtClean="0">
              <a:solidFill>
                <a:schemeClr val="accent1">
                  <a:lumMod val="75000"/>
                </a:schemeClr>
              </a:solidFill>
            </a:rPr>
            <a:t>Максимальна тривалість, за згодою – не більше як до закінчення воєнного стану (з 14.03.2026-90 днів – 12 червня)</a:t>
          </a:r>
          <a:endParaRPr lang="uk-UA" sz="900" kern="1200" noProof="0" dirty="0">
            <a:solidFill>
              <a:schemeClr val="accent1">
                <a:lumMod val="75000"/>
              </a:schemeClr>
            </a:solidFill>
          </a:endParaRPr>
        </a:p>
      </dsp:txBody>
      <dsp:txXfrm>
        <a:off x="434967" y="28567"/>
        <a:ext cx="1348197" cy="918226"/>
      </dsp:txXfrm>
    </dsp:sp>
    <dsp:sp modelId="{8A978CC2-64C4-472F-A1A3-58E2A3AE99E4}">
      <dsp:nvSpPr>
        <dsp:cNvPr id="0" name=""/>
        <dsp:cNvSpPr/>
      </dsp:nvSpPr>
      <dsp:spPr>
        <a:xfrm>
          <a:off x="1247648"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kern="1200" dirty="0" smtClean="0"/>
            <a:t>90</a:t>
          </a:r>
          <a:endParaRPr lang="ru-RU" sz="3200" kern="1200" dirty="0"/>
        </a:p>
      </dsp:txBody>
      <dsp:txXfrm>
        <a:off x="1763056" y="747055"/>
        <a:ext cx="1244304" cy="1244304"/>
      </dsp:txXfrm>
    </dsp:sp>
    <dsp:sp modelId="{CF1F9F16-708D-494B-B37D-4CDDCB3D0D4B}">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ru-RU" sz="4000" kern="1200" dirty="0" smtClean="0"/>
            <a:t>14</a:t>
          </a:r>
          <a:endParaRPr lang="ru-RU" sz="4000" kern="1200" dirty="0"/>
        </a:p>
      </dsp:txBody>
      <dsp:txXfrm rot="-5400000">
        <a:off x="3088640" y="747055"/>
        <a:ext cx="1244304" cy="1244304"/>
      </dsp:txXfrm>
    </dsp:sp>
    <dsp:sp modelId="{4404AEE5-899C-4454-B56B-C7681A000967}">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noProof="0" dirty="0" smtClean="0"/>
            <a:t>відновлення</a:t>
          </a:r>
          <a:endParaRPr lang="uk-UA" sz="1400" kern="1200" noProof="0" dirty="0"/>
        </a:p>
      </dsp:txBody>
      <dsp:txXfrm rot="10800000">
        <a:off x="3088640" y="2072640"/>
        <a:ext cx="1244304" cy="1244304"/>
      </dsp:txXfrm>
    </dsp:sp>
    <dsp:sp modelId="{D910B58A-5A5C-4D74-B291-13BA2BADD0DD}">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noProof="0" dirty="0" smtClean="0"/>
            <a:t>розірвання</a:t>
          </a:r>
          <a:endParaRPr lang="uk-UA" sz="1400" kern="1200" noProof="0" dirty="0"/>
        </a:p>
      </dsp:txBody>
      <dsp:txXfrm rot="5400000">
        <a:off x="1763056" y="2072640"/>
        <a:ext cx="1244304" cy="1244304"/>
      </dsp:txXfrm>
    </dsp:sp>
    <dsp:sp modelId="{A5A47E21-95B8-4864-9EF6-2B518897C208}">
      <dsp:nvSpPr>
        <dsp:cNvPr id="0" name=""/>
        <dsp:cNvSpPr/>
      </dsp:nvSpPr>
      <dsp:spPr>
        <a:xfrm>
          <a:off x="2744216" y="16662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874D7-BBAE-470B-A9CC-091FD34BBC5B}">
      <dsp:nvSpPr>
        <dsp:cNvPr id="0" name=""/>
        <dsp:cNvSpPr/>
      </dsp:nvSpPr>
      <dsp:spPr>
        <a:xfrm rot="10800000">
          <a:off x="2744216" y="18694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0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309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044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570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6390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29050" y="2485050"/>
            <a:ext cx="5384400" cy="539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800"/>
              <a:buNone/>
              <a:defRPr sz="1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429050" y="3334975"/>
            <a:ext cx="3868500" cy="244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l">
              <a:buNone/>
              <a:defRPr sz="600"/>
            </a:lvl1pPr>
            <a:lvl2pPr lvl="1" algn="l">
              <a:buNone/>
              <a:defRPr sz="600"/>
            </a:lvl2pPr>
            <a:lvl3pPr lvl="2" algn="l">
              <a:buNone/>
              <a:defRPr sz="600"/>
            </a:lvl3pPr>
            <a:lvl4pPr lvl="3" algn="l">
              <a:buNone/>
              <a:defRPr sz="600"/>
            </a:lvl4pPr>
            <a:lvl5pPr lvl="4" algn="l">
              <a:buNone/>
              <a:defRPr sz="600"/>
            </a:lvl5pPr>
            <a:lvl6pPr lvl="5" algn="l">
              <a:buNone/>
              <a:defRPr sz="600"/>
            </a:lvl6pPr>
            <a:lvl7pPr lvl="6" algn="l">
              <a:buNone/>
              <a:defRPr sz="600"/>
            </a:lvl7pPr>
            <a:lvl8pPr lvl="7" algn="l">
              <a:buNone/>
              <a:defRPr sz="600"/>
            </a:lvl8pPr>
            <a:lvl9pPr lvl="8" algn="l">
              <a:buNone/>
              <a:defRPr sz="600"/>
            </a:lvl9pPr>
          </a:lstStyle>
          <a:p>
            <a:pPr marL="0" lvl="0" indent="0" algn="l" rtl="0">
              <a:spcBef>
                <a:spcPts val="0"/>
              </a:spcBef>
              <a:spcAft>
                <a:spcPts val="0"/>
              </a:spcAft>
              <a:buNone/>
            </a:pPr>
            <a:endParaRPr dirty="0"/>
          </a:p>
        </p:txBody>
      </p:sp>
      <p:sp>
        <p:nvSpPr>
          <p:cNvPr id="13" name="Google Shape;13;p2"/>
          <p:cNvSpPr txBox="1"/>
          <p:nvPr/>
        </p:nvSpPr>
        <p:spPr>
          <a:xfrm>
            <a:off x="7445113" y="4476300"/>
            <a:ext cx="1575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chemeClr val="accent1"/>
                </a:solidFill>
              </a:rPr>
              <a:t>www.dsp.gov.ua</a:t>
            </a:r>
            <a:endParaRPr sz="900" u="sng" dirty="0">
              <a:solidFill>
                <a:schemeClr val="accent1"/>
              </a:solidFill>
            </a:endParaRPr>
          </a:p>
        </p:txBody>
      </p:sp>
      <p:sp>
        <p:nvSpPr>
          <p:cNvPr id="14" name="Google Shape;14;p2"/>
          <p:cNvSpPr txBox="1"/>
          <p:nvPr/>
        </p:nvSpPr>
        <p:spPr>
          <a:xfrm>
            <a:off x="7445675" y="4728000"/>
            <a:ext cx="1715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chemeClr val="accent1"/>
                </a:solidFill>
              </a:rPr>
              <a:t>www.pratsia.in.ua</a:t>
            </a:r>
            <a:endParaRPr sz="900" u="sng" dirty="0">
              <a:solidFill>
                <a:schemeClr val="accent1"/>
              </a:solidFill>
            </a:endParaRPr>
          </a:p>
        </p:txBody>
      </p:sp>
      <p:pic>
        <p:nvPicPr>
          <p:cNvPr id="15" name="Google Shape;15;p2"/>
          <p:cNvPicPr preferRelativeResize="0"/>
          <p:nvPr/>
        </p:nvPicPr>
        <p:blipFill>
          <a:blip r:embed="rId2">
            <a:alphaModFix/>
          </a:blip>
          <a:stretch>
            <a:fillRect/>
          </a:stretch>
        </p:blipFill>
        <p:spPr>
          <a:xfrm>
            <a:off x="0" y="0"/>
            <a:ext cx="671700" cy="5143500"/>
          </a:xfrm>
          <a:prstGeom prst="rect">
            <a:avLst/>
          </a:prstGeom>
          <a:noFill/>
          <a:ln>
            <a:noFill/>
          </a:ln>
        </p:spPr>
      </p:pic>
      <p:pic>
        <p:nvPicPr>
          <p:cNvPr id="16" name="Google Shape;16;p2"/>
          <p:cNvPicPr preferRelativeResize="0"/>
          <p:nvPr/>
        </p:nvPicPr>
        <p:blipFill>
          <a:blip r:embed="rId3">
            <a:alphaModFix/>
          </a:blip>
          <a:stretch>
            <a:fillRect/>
          </a:stretch>
        </p:blipFill>
        <p:spPr>
          <a:xfrm>
            <a:off x="7033584" y="0"/>
            <a:ext cx="2127491" cy="1114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7" name="Google Shape;77;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D89AB-A4E7-4D77-8E98-7AE41C271EB3}"/>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01832D43-E1A6-4CC6-B733-4DC3232F789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AC6760AF-CE19-44E0-92E7-FCB80F4DBB4F}"/>
              </a:ext>
            </a:extLst>
          </p:cNvPr>
          <p:cNvSpPr>
            <a:spLocks noGrp="1"/>
          </p:cNvSpPr>
          <p:nvPr>
            <p:ph type="dt" sz="half" idx="10"/>
          </p:nvPr>
        </p:nvSpPr>
        <p:spPr/>
        <p:txBody>
          <a:bodyPr/>
          <a:lstStyle/>
          <a:p>
            <a:fld id="{B9C69841-7351-4894-A4FD-2F43700E9138}" type="datetimeFigureOut">
              <a:rPr lang="LID4096" smtClean="0"/>
              <a:t>04/13/2026</a:t>
            </a:fld>
            <a:endParaRPr lang="LID4096"/>
          </a:p>
        </p:txBody>
      </p:sp>
      <p:sp>
        <p:nvSpPr>
          <p:cNvPr id="5" name="Нижний колонтитул 4">
            <a:extLst>
              <a:ext uri="{FF2B5EF4-FFF2-40B4-BE49-F238E27FC236}">
                <a16:creationId xmlns:a16="http://schemas.microsoft.com/office/drawing/2014/main" id="{9AD21396-58BB-4CA7-98F1-BB03033FE5E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E8F1B563-0186-4326-BAD7-B16D25E0EE0B}"/>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61156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ype="tx">
  <p:cSld name="2">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194375" y="445025"/>
            <a:ext cx="7638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943875" y="1131850"/>
            <a:ext cx="78885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dirty="0"/>
          </a:p>
        </p:txBody>
      </p:sp>
      <p:pic>
        <p:nvPicPr>
          <p:cNvPr id="30" name="Google Shape;30;p4"/>
          <p:cNvPicPr preferRelativeResize="0"/>
          <p:nvPr/>
        </p:nvPicPr>
        <p:blipFill rotWithShape="1">
          <a:blip r:embed="rId2">
            <a:alphaModFix/>
          </a:blip>
          <a:srcRect l="37440" t="75444" r="5484" b="11360"/>
          <a:stretch/>
        </p:blipFill>
        <p:spPr>
          <a:xfrm rot="5400000">
            <a:off x="-2316363" y="2213536"/>
            <a:ext cx="5349149" cy="716426"/>
          </a:xfrm>
          <a:prstGeom prst="rect">
            <a:avLst/>
          </a:prstGeom>
          <a:noFill/>
          <a:ln>
            <a:noFill/>
          </a:ln>
        </p:spPr>
      </p:pic>
      <p:pic>
        <p:nvPicPr>
          <p:cNvPr id="31" name="Google Shape;31;p4"/>
          <p:cNvPicPr preferRelativeResize="0"/>
          <p:nvPr/>
        </p:nvPicPr>
        <p:blipFill>
          <a:blip r:embed="rId3">
            <a:alphaModFix/>
          </a:blip>
          <a:stretch>
            <a:fillRect/>
          </a:stretch>
        </p:blipFill>
        <p:spPr>
          <a:xfrm>
            <a:off x="7016550" y="-9"/>
            <a:ext cx="2127450" cy="1114150"/>
          </a:xfrm>
          <a:prstGeom prst="rect">
            <a:avLst/>
          </a:prstGeom>
          <a:noFill/>
          <a:ln>
            <a:noFill/>
          </a:ln>
        </p:spPr>
      </p:pic>
      <p:sp>
        <p:nvSpPr>
          <p:cNvPr id="32" name="Google Shape;32;p4"/>
          <p:cNvSpPr/>
          <p:nvPr/>
        </p:nvSpPr>
        <p:spPr>
          <a:xfrm>
            <a:off x="8780701" y="4663226"/>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3" name="Google Shape;33;p4"/>
          <p:cNvSpPr/>
          <p:nvPr/>
        </p:nvSpPr>
        <p:spPr>
          <a:xfrm>
            <a:off x="8780701" y="4917651"/>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4" name="Google Shape;34;p4"/>
          <p:cNvSpPr txBox="1"/>
          <p:nvPr/>
        </p:nvSpPr>
        <p:spPr>
          <a:xfrm>
            <a:off x="7772775" y="4565950"/>
            <a:ext cx="10596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rgbClr val="4778AE"/>
                </a:solidFill>
              </a:rPr>
              <a:t>www.dsp.gov.ua</a:t>
            </a:r>
            <a:endParaRPr sz="900" u="sng" dirty="0">
              <a:solidFill>
                <a:srgbClr val="4778AE"/>
              </a:solidFill>
            </a:endParaRPr>
          </a:p>
        </p:txBody>
      </p:sp>
      <p:sp>
        <p:nvSpPr>
          <p:cNvPr id="35" name="Google Shape;35;p4"/>
          <p:cNvSpPr txBox="1"/>
          <p:nvPr/>
        </p:nvSpPr>
        <p:spPr>
          <a:xfrm>
            <a:off x="7772775" y="4820375"/>
            <a:ext cx="11943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rgbClr val="4778AE"/>
                </a:solidFill>
              </a:rPr>
              <a:t>www.pratsia.in.ua</a:t>
            </a:r>
            <a:endParaRPr sz="900" u="sng" dirty="0">
              <a:solidFill>
                <a:srgbClr val="4778AE"/>
              </a:solidFill>
            </a:endParaRPr>
          </a:p>
        </p:txBody>
      </p:sp>
    </p:spTree>
    <p:extLst>
      <p:ext uri="{BB962C8B-B14F-4D97-AF65-F5344CB8AC3E}">
        <p14:creationId xmlns:p14="http://schemas.microsoft.com/office/powerpoint/2010/main" val="26965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вересень 2022"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6425" y="56250"/>
            <a:ext cx="6546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
        <p:nvSpPr>
          <p:cNvPr id="20" name="Google Shape;20;p3"/>
          <p:cNvSpPr txBox="1"/>
          <p:nvPr/>
        </p:nvSpPr>
        <p:spPr>
          <a:xfrm>
            <a:off x="7709863" y="4565950"/>
            <a:ext cx="1046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rgbClr val="5398D9"/>
                </a:solidFill>
              </a:rPr>
              <a:t>www.dsp.gov.ua</a:t>
            </a:r>
            <a:endParaRPr sz="900" u="sng" dirty="0">
              <a:solidFill>
                <a:srgbClr val="5398D9"/>
              </a:solidFill>
            </a:endParaRPr>
          </a:p>
        </p:txBody>
      </p:sp>
      <p:sp>
        <p:nvSpPr>
          <p:cNvPr id="21" name="Google Shape;21;p3"/>
          <p:cNvSpPr/>
          <p:nvPr/>
        </p:nvSpPr>
        <p:spPr>
          <a:xfrm>
            <a:off x="8780700" y="4917650"/>
            <a:ext cx="211250" cy="128575"/>
          </a:xfrm>
          <a:prstGeom prst="flowChartDecision">
            <a:avLst/>
          </a:prstGeom>
          <a:solidFill>
            <a:srgbClr val="F5BA08"/>
          </a:solidFill>
          <a:ln w="9525" cap="flat" cmpd="sng">
            <a:solidFill>
              <a:srgbClr val="F5BA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a:off x="8780700" y="4663225"/>
            <a:ext cx="211250" cy="128575"/>
          </a:xfrm>
          <a:prstGeom prst="flowChartDecision">
            <a:avLst/>
          </a:prstGeom>
          <a:solidFill>
            <a:srgbClr val="F5BA08"/>
          </a:solidFill>
          <a:ln w="9525" cap="flat" cmpd="sng">
            <a:solidFill>
              <a:srgbClr val="F5BA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p:nvPr/>
        </p:nvSpPr>
        <p:spPr>
          <a:xfrm>
            <a:off x="7709875" y="4820388"/>
            <a:ext cx="108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rgbClr val="5398D9"/>
                </a:solidFill>
              </a:rPr>
              <a:t>www.pratsia.in.ua</a:t>
            </a:r>
            <a:endParaRPr sz="900" u="sng" dirty="0">
              <a:solidFill>
                <a:srgbClr val="5398D9"/>
              </a:solidFill>
            </a:endParaRPr>
          </a:p>
        </p:txBody>
      </p:sp>
      <p:pic>
        <p:nvPicPr>
          <p:cNvPr id="24" name="Google Shape;24;p3"/>
          <p:cNvPicPr preferRelativeResize="0"/>
          <p:nvPr/>
        </p:nvPicPr>
        <p:blipFill>
          <a:blip r:embed="rId2">
            <a:alphaModFix/>
          </a:blip>
          <a:stretch>
            <a:fillRect/>
          </a:stretch>
        </p:blipFill>
        <p:spPr>
          <a:xfrm>
            <a:off x="0" y="0"/>
            <a:ext cx="671700" cy="5143500"/>
          </a:xfrm>
          <a:prstGeom prst="rect">
            <a:avLst/>
          </a:prstGeom>
          <a:noFill/>
          <a:ln>
            <a:noFill/>
          </a:ln>
        </p:spPr>
      </p:pic>
      <p:pic>
        <p:nvPicPr>
          <p:cNvPr id="25" name="Google Shape;25;p3"/>
          <p:cNvPicPr preferRelativeResize="0"/>
          <p:nvPr/>
        </p:nvPicPr>
        <p:blipFill>
          <a:blip r:embed="rId3">
            <a:alphaModFix/>
          </a:blip>
          <a:stretch>
            <a:fillRect/>
          </a:stretch>
        </p:blipFill>
        <p:spPr>
          <a:xfrm>
            <a:off x="7033584" y="0"/>
            <a:ext cx="2127491" cy="111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ий слайд">
  <p:cSld name="TITLE_AND_BODY_1">
    <p:bg>
      <p:bgPr>
        <a:solidFill>
          <a:srgbClr val="2C64E6"/>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194375" y="445025"/>
            <a:ext cx="7638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5"/>
          <p:cNvSpPr txBox="1">
            <a:spLocks noGrp="1"/>
          </p:cNvSpPr>
          <p:nvPr>
            <p:ph type="body" idx="1"/>
          </p:nvPr>
        </p:nvSpPr>
        <p:spPr>
          <a:xfrm>
            <a:off x="943875" y="1131850"/>
            <a:ext cx="7888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9" name="Google Shape;3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dirty="0"/>
          </a:p>
        </p:txBody>
      </p:sp>
      <p:pic>
        <p:nvPicPr>
          <p:cNvPr id="40" name="Google Shape;40;p5"/>
          <p:cNvPicPr preferRelativeResize="0"/>
          <p:nvPr/>
        </p:nvPicPr>
        <p:blipFill rotWithShape="1">
          <a:blip r:embed="rId2">
            <a:alphaModFix/>
          </a:blip>
          <a:srcRect l="37440" t="27990" r="5484" b="59636"/>
          <a:stretch/>
        </p:blipFill>
        <p:spPr>
          <a:xfrm rot="5400000">
            <a:off x="-2221587" y="2231462"/>
            <a:ext cx="5123749" cy="680575"/>
          </a:xfrm>
          <a:prstGeom prst="rect">
            <a:avLst/>
          </a:prstGeom>
          <a:noFill/>
          <a:ln>
            <a:noFill/>
          </a:ln>
        </p:spPr>
      </p:pic>
      <p:sp>
        <p:nvSpPr>
          <p:cNvPr id="41" name="Google Shape;41;p5"/>
          <p:cNvSpPr/>
          <p:nvPr/>
        </p:nvSpPr>
        <p:spPr>
          <a:xfrm>
            <a:off x="8780700" y="4663225"/>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5"/>
          <p:cNvSpPr/>
          <p:nvPr/>
        </p:nvSpPr>
        <p:spPr>
          <a:xfrm>
            <a:off x="8780700" y="4917650"/>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5"/>
          <p:cNvSpPr txBox="1"/>
          <p:nvPr/>
        </p:nvSpPr>
        <p:spPr>
          <a:xfrm>
            <a:off x="7772775" y="4565950"/>
            <a:ext cx="1059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chemeClr val="lt1"/>
                </a:solidFill>
              </a:rPr>
              <a:t>www.dsp.gov.ua</a:t>
            </a:r>
            <a:endParaRPr sz="900" u="sng" dirty="0">
              <a:solidFill>
                <a:schemeClr val="lt1"/>
              </a:solidFill>
            </a:endParaRPr>
          </a:p>
        </p:txBody>
      </p:sp>
      <p:sp>
        <p:nvSpPr>
          <p:cNvPr id="44" name="Google Shape;44;p5"/>
          <p:cNvSpPr txBox="1"/>
          <p:nvPr/>
        </p:nvSpPr>
        <p:spPr>
          <a:xfrm>
            <a:off x="7772775" y="4820375"/>
            <a:ext cx="119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u="sng">
                <a:solidFill>
                  <a:schemeClr val="lt1"/>
                </a:solidFill>
              </a:rPr>
              <a:t>www.pratsia.in.ua</a:t>
            </a:r>
            <a:endParaRPr sz="900" u="sng" dirty="0">
              <a:solidFill>
                <a:schemeClr val="lt1"/>
              </a:solidFill>
            </a:endParaRPr>
          </a:p>
        </p:txBody>
      </p:sp>
      <p:pic>
        <p:nvPicPr>
          <p:cNvPr id="45" name="Google Shape;45;p5"/>
          <p:cNvPicPr preferRelativeResize="0"/>
          <p:nvPr/>
        </p:nvPicPr>
        <p:blipFill>
          <a:blip r:embed="rId3">
            <a:alphaModFix/>
          </a:blip>
          <a:stretch>
            <a:fillRect/>
          </a:stretch>
        </p:blipFill>
        <p:spPr>
          <a:xfrm>
            <a:off x="7096525" y="163625"/>
            <a:ext cx="1924625" cy="950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4" name="Google Shape;54;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5" name="Google Shape;5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2" name="Google Shape;6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5" name="Google Shape;6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9" name="Google Shape;69;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0" name="Google Shape;70;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1" name="Google Shape;7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3791"/>
            <a:ext cx="9144000" cy="51435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uk-UA" sz="3200" b="1" dirty="0" smtClean="0">
                <a:latin typeface="Rubik"/>
                <a:ea typeface="Rubik"/>
                <a:cs typeface="Rubik"/>
                <a:sym typeface="Rubik"/>
              </a:rPr>
              <a:t>Трудові відносини в умовах воєнного стану</a:t>
            </a:r>
            <a:endParaRPr lang="uk-UA" sz="3200" b="1" dirty="0" smtClean="0">
              <a:latin typeface="Rubik"/>
              <a:ea typeface="Rubik"/>
              <a:cs typeface="Rubik"/>
              <a:sym typeface="Rubik"/>
            </a:endParaRPr>
          </a:p>
          <a:p>
            <a:pPr algn="ctr">
              <a:lnSpc>
                <a:spcPct val="120000"/>
              </a:lnSpc>
            </a:pPr>
            <a:r>
              <a:rPr lang="uk-UA" sz="1600" dirty="0" smtClean="0">
                <a:latin typeface="Rubik"/>
                <a:ea typeface="Rubik"/>
                <a:cs typeface="Rubik"/>
                <a:sym typeface="Rubik"/>
              </a:rPr>
              <a:t>Заступник директора департаменту з питань праці – </a:t>
            </a:r>
          </a:p>
          <a:p>
            <a:pPr algn="ctr">
              <a:lnSpc>
                <a:spcPct val="120000"/>
              </a:lnSpc>
            </a:pPr>
            <a:r>
              <a:rPr lang="uk-UA" sz="1600" dirty="0" smtClean="0">
                <a:latin typeface="Rubik"/>
                <a:ea typeface="Rubik"/>
                <a:cs typeface="Rubik"/>
                <a:sym typeface="Rubik"/>
              </a:rPr>
              <a:t>начальник відділу нагляду за додержанням законодавства про працю</a:t>
            </a:r>
          </a:p>
          <a:p>
            <a:pPr algn="ctr">
              <a:lnSpc>
                <a:spcPct val="120000"/>
              </a:lnSpc>
            </a:pPr>
            <a:r>
              <a:rPr lang="uk-UA" sz="1600" b="1" dirty="0" smtClean="0">
                <a:latin typeface="Rubik"/>
                <a:ea typeface="Rubik"/>
                <a:cs typeface="Rubik"/>
                <a:sym typeface="Rubik"/>
              </a:rPr>
              <a:t>Олена Коновалова</a:t>
            </a:r>
          </a:p>
          <a:p>
            <a:pPr algn="ctr">
              <a:lnSpc>
                <a:spcPct val="120000"/>
              </a:lnSpc>
            </a:pPr>
            <a:endParaRPr lang="uk-UA" sz="1800" b="1" dirty="0">
              <a:latin typeface="Rubik"/>
              <a:ea typeface="Rubik"/>
              <a:cs typeface="Rubik"/>
              <a:sym typeface="Rubik"/>
            </a:endParaRPr>
          </a:p>
          <a:p>
            <a:pPr algn="ctr">
              <a:lnSpc>
                <a:spcPct val="120000"/>
              </a:lnSpc>
            </a:pPr>
            <a:endParaRPr lang="uk-UA" sz="1050" b="1" dirty="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719" y="263129"/>
            <a:ext cx="2214563" cy="792956"/>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3850"/>
            <a:ext cx="9144000" cy="1037847"/>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753000" y="4645339"/>
            <a:ext cx="7638000" cy="501953"/>
          </a:xfrm>
          <a:prstGeom prst="rect">
            <a:avLst/>
          </a:prstGeom>
        </p:spPr>
        <p:txBody>
          <a:bodyPr spcFirstLastPara="1" vert="horz" wrap="square" lIns="91425" tIns="91425" rIns="91425" bIns="91425"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35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Квітень </a:t>
            </a:r>
            <a:r>
              <a:rPr lang="uk-UA" sz="135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2026</a:t>
            </a:r>
            <a:endParaRPr lang="ru-RU" sz="135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1628593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76733" y="55086"/>
            <a:ext cx="10733350" cy="6015038"/>
          </a:xfrm>
          <a:prstGeom prst="rect">
            <a:avLst/>
          </a:prstGeom>
        </p:spPr>
      </p:pic>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346629" y="55086"/>
            <a:ext cx="5281779" cy="523220"/>
          </a:xfrm>
          <a:prstGeom prst="rect">
            <a:avLst/>
          </a:prstGeom>
          <a:noFill/>
        </p:spPr>
        <p:txBody>
          <a:bodyPr wrap="square" rtlCol="0">
            <a:spAutoFit/>
          </a:bodyPr>
          <a:lstStyle/>
          <a:p>
            <a:r>
              <a:rPr lang="uk-UA" sz="2800" b="1" dirty="0" smtClean="0">
                <a:solidFill>
                  <a:schemeClr val="accent1">
                    <a:lumMod val="75000"/>
                  </a:schemeClr>
                </a:solidFill>
              </a:rPr>
              <a:t>Військовозобов’язані</a:t>
            </a:r>
            <a:endParaRPr lang="uk-UA" sz="2800" b="1" dirty="0">
              <a:solidFill>
                <a:schemeClr val="accent1">
                  <a:lumMod val="75000"/>
                </a:schemeClr>
              </a:solidFill>
            </a:endParaRPr>
          </a:p>
        </p:txBody>
      </p:sp>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0257" y="670139"/>
            <a:ext cx="8883254" cy="3897064"/>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solidFill>
                  <a:schemeClr val="accent1">
                    <a:lumMod val="75000"/>
                  </a:schemeClr>
                </a:solidFill>
              </a:rPr>
              <a:t>При укладенні трудового договору з військовозобов’язаними працівниками на підприємствах, в установах і організаціях, які є критично важливими для забезпечення потреб Збройних Сил </a:t>
            </a:r>
            <a:r>
              <a:rPr lang="uk-UA" sz="1700" dirty="0" smtClean="0">
                <a:solidFill>
                  <a:schemeClr val="accent1">
                    <a:lumMod val="75000"/>
                  </a:schemeClr>
                </a:solidFill>
              </a:rPr>
              <a:t>України строк </a:t>
            </a:r>
            <a:r>
              <a:rPr lang="uk-UA" sz="1700" dirty="0">
                <a:solidFill>
                  <a:schemeClr val="accent1">
                    <a:lumMod val="75000"/>
                  </a:schemeClr>
                </a:solidFill>
              </a:rPr>
              <a:t>випробування під час прийняття на роботу не може перевищувати 45 календарних днів для будь-якої категорії працівників.</a:t>
            </a:r>
          </a:p>
          <a:p>
            <a:pPr algn="just"/>
            <a:endParaRPr lang="uk-UA" sz="1700" dirty="0">
              <a:solidFill>
                <a:schemeClr val="accent1">
                  <a:lumMod val="75000"/>
                </a:schemeClr>
              </a:solidFill>
            </a:endParaRPr>
          </a:p>
          <a:p>
            <a:pPr algn="just"/>
            <a:r>
              <a:rPr lang="uk-UA" sz="1700" dirty="0">
                <a:solidFill>
                  <a:schemeClr val="accent1">
                    <a:lumMod val="75000"/>
                  </a:schemeClr>
                </a:solidFill>
              </a:rPr>
              <a:t>З метою оперативного залучення до виконання робіт нових працівників, а також усунення кадрового дефіциту та браку робочої сили такі підприємства, установи і організації мають право укладати трудові договори з військовозобов’язаними працівниками, у яких відсутні або оформлено неналежним чином військово-облікові документи, та/або які не перебувають на військовому обліку, та/або які не уточнили персональні дані, </a:t>
            </a:r>
            <a:r>
              <a:rPr lang="uk-UA" sz="1700" dirty="0" smtClean="0">
                <a:solidFill>
                  <a:schemeClr val="accent1">
                    <a:lumMod val="75000"/>
                  </a:schemeClr>
                </a:solidFill>
              </a:rPr>
              <a:t>та/або </a:t>
            </a:r>
            <a:r>
              <a:rPr lang="uk-UA" sz="1700" dirty="0">
                <a:solidFill>
                  <a:schemeClr val="accent1">
                    <a:lumMod val="75000"/>
                  </a:schemeClr>
                </a:solidFill>
              </a:rPr>
              <a:t>які перебувають в розшуку за порушення правил військового обліку, </a:t>
            </a:r>
            <a:r>
              <a:rPr lang="uk-UA" sz="1700" dirty="0" smtClean="0">
                <a:solidFill>
                  <a:schemeClr val="accent1">
                    <a:lumMod val="75000"/>
                  </a:schemeClr>
                </a:solidFill>
              </a:rPr>
              <a:t>на </a:t>
            </a:r>
            <a:r>
              <a:rPr lang="uk-UA" sz="1700" dirty="0">
                <a:solidFill>
                  <a:schemeClr val="accent1">
                    <a:lumMod val="75000"/>
                  </a:schemeClr>
                </a:solidFill>
              </a:rPr>
              <a:t>період проходження строку випробування під час прийняття на роботу, що не є порушенням посадовими особами підприємств, установ та організацій законодавства про оборону, мобілізаційну підготовку та мобілізацію.</a:t>
            </a:r>
            <a:endParaRPr lang="uk-UA" sz="1700" dirty="0">
              <a:solidFill>
                <a:schemeClr val="accent1">
                  <a:lumMod val="75000"/>
                </a:schemeClr>
              </a:solidFill>
            </a:endParaRPr>
          </a:p>
        </p:txBody>
      </p:sp>
    </p:spTree>
    <p:extLst>
      <p:ext uri="{BB962C8B-B14F-4D97-AF65-F5344CB8AC3E}">
        <p14:creationId xmlns:p14="http://schemas.microsoft.com/office/powerpoint/2010/main" val="120012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Про</a:t>
            </a:r>
            <a:endParaRPr lang="ru-RU" sz="1050" dirty="0">
              <a:solidFill>
                <a:schemeClr val="accent1">
                  <a:lumMod val="75000"/>
                </a:schemeClr>
              </a:solidFill>
            </a:endParaRP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Зміна істотних умов праці</a:t>
            </a:r>
            <a:endParaRPr lang="uk-UA" sz="2400" b="1" dirty="0">
              <a:solidFill>
                <a:schemeClr val="accent1">
                  <a:lumMod val="75000"/>
                </a:schemeClr>
              </a:solidFill>
            </a:endParaRPr>
          </a:p>
        </p:txBody>
      </p:sp>
      <p:sp>
        <p:nvSpPr>
          <p:cNvPr id="7" name="TextBox 6"/>
          <p:cNvSpPr txBox="1"/>
          <p:nvPr/>
        </p:nvSpPr>
        <p:spPr>
          <a:xfrm>
            <a:off x="324604" y="876228"/>
            <a:ext cx="8389461" cy="3693319"/>
          </a:xfrm>
          <a:prstGeom prst="rect">
            <a:avLst/>
          </a:prstGeom>
          <a:noFill/>
        </p:spPr>
        <p:txBody>
          <a:bodyPr wrap="square" rtlCol="0">
            <a:spAutoFit/>
          </a:bodyPr>
          <a:lstStyle/>
          <a:p>
            <a:pPr algn="ctr"/>
            <a:r>
              <a:rPr lang="uk-UA" sz="1800" dirty="0" smtClean="0">
                <a:solidFill>
                  <a:schemeClr val="accent1">
                    <a:lumMod val="75000"/>
                  </a:schemeClr>
                </a:solidFill>
              </a:rPr>
              <a:t>У період дії воєнного стану роботодавець має право перевести працівника на іншу роботу, не обумовлену трудовим договором, без його згоди (крім переведення на роботу в іншу місцевість, на території якої тривають активні бойові дії), якщо така робота не протипоказана працівникові за станом здоров’я, </a:t>
            </a:r>
            <a:r>
              <a:rPr lang="uk-UA" sz="1800" b="1" dirty="0" smtClean="0">
                <a:solidFill>
                  <a:schemeClr val="accent1">
                    <a:lumMod val="75000"/>
                  </a:schemeClr>
                </a:solidFill>
              </a:rPr>
              <a:t>лише для відвернення або ліквідації наслідків бойових дій</a:t>
            </a:r>
            <a:r>
              <a:rPr lang="uk-UA" sz="1800" dirty="0" smtClean="0">
                <a:solidFill>
                  <a:schemeClr val="accent1">
                    <a:lumMod val="75000"/>
                  </a:schemeClr>
                </a:solidFill>
              </a:rPr>
              <a:t>, а також інших обставин, що ставлять або можуть становити загрозу життю чи нормальним життєвим умовам людей, з оплатою праці за виконану роботу не нижче середньої заробітної плати за попередньою роботою.</a:t>
            </a:r>
          </a:p>
          <a:p>
            <a:pPr algn="ctr"/>
            <a:endParaRPr lang="uk-UA" sz="1800" dirty="0" smtClean="0">
              <a:solidFill>
                <a:schemeClr val="accent1">
                  <a:lumMod val="75000"/>
                </a:schemeClr>
              </a:solidFill>
            </a:endParaRPr>
          </a:p>
          <a:p>
            <a:pPr algn="ctr"/>
            <a:r>
              <a:rPr lang="uk-UA" sz="1800" dirty="0" smtClean="0">
                <a:solidFill>
                  <a:schemeClr val="accent1">
                    <a:lumMod val="75000"/>
                  </a:schemeClr>
                </a:solidFill>
              </a:rPr>
              <a:t> У період дії воєнного стану повідомлення працівника про зміну істотних умов праці та зміну умов оплати праці здійснюється не пізніш як до запровадження таких умов.</a:t>
            </a:r>
          </a:p>
          <a:p>
            <a:pPr algn="ctr"/>
            <a:r>
              <a:rPr lang="uk-UA" sz="1800" dirty="0" smtClean="0">
                <a:solidFill>
                  <a:schemeClr val="accent1">
                    <a:lumMod val="75000"/>
                  </a:schemeClr>
                </a:solidFill>
              </a:rPr>
              <a:t>(стаття 3 ЗУ № 2136)</a:t>
            </a:r>
            <a:endParaRPr lang="uk-UA" sz="1800" dirty="0" smtClean="0">
              <a:solidFill>
                <a:schemeClr val="accent1">
                  <a:lumMod val="75000"/>
                </a:schemeClr>
              </a:solidFill>
            </a:endParaRPr>
          </a:p>
        </p:txBody>
      </p:sp>
    </p:spTree>
    <p:extLst>
      <p:ext uri="{BB962C8B-B14F-4D97-AF65-F5344CB8AC3E}">
        <p14:creationId xmlns:p14="http://schemas.microsoft.com/office/powerpoint/2010/main" val="36623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268653" y="240644"/>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b="1" dirty="0">
                <a:solidFill>
                  <a:schemeClr val="accent1">
                    <a:lumMod val="75000"/>
                  </a:schemeClr>
                </a:solidFill>
              </a:rPr>
              <a:t>Стаття </a:t>
            </a:r>
            <a:r>
              <a:rPr lang="uk-UA" sz="1700" b="1" dirty="0" smtClean="0">
                <a:solidFill>
                  <a:schemeClr val="accent1">
                    <a:lumMod val="75000"/>
                  </a:schemeClr>
                </a:solidFill>
              </a:rPr>
              <a:t>121 КЗпП України.</a:t>
            </a:r>
            <a:r>
              <a:rPr lang="uk-UA" sz="1700" dirty="0">
                <a:solidFill>
                  <a:schemeClr val="accent1">
                    <a:lumMod val="75000"/>
                  </a:schemeClr>
                </a:solidFill>
              </a:rPr>
              <a:t> </a:t>
            </a:r>
            <a:r>
              <a:rPr lang="uk-UA" sz="1700" b="1" dirty="0">
                <a:solidFill>
                  <a:schemeClr val="accent1">
                    <a:lumMod val="75000"/>
                  </a:schemeClr>
                </a:solidFill>
              </a:rPr>
              <a:t>Гарантії і компенсації при службових відрядженнях</a:t>
            </a:r>
          </a:p>
          <a:p>
            <a:pPr lvl="1" algn="just"/>
            <a:r>
              <a:rPr lang="uk-UA" sz="1600" dirty="0" smtClean="0">
                <a:solidFill>
                  <a:schemeClr val="accent1">
                    <a:lumMod val="75000"/>
                  </a:schemeClr>
                </a:solidFill>
              </a:rPr>
              <a:t>Працівники </a:t>
            </a:r>
            <a:r>
              <a:rPr lang="uk-UA" sz="1600" dirty="0">
                <a:solidFill>
                  <a:schemeClr val="accent1">
                    <a:lumMod val="75000"/>
                  </a:schemeClr>
                </a:solidFill>
              </a:rPr>
              <a:t>мають право на відшкодування витрат та одержання інших компенсацій у зв'язку з службовими відрядженнями.</a:t>
            </a:r>
          </a:p>
          <a:p>
            <a:pPr lvl="1" algn="just"/>
            <a:r>
              <a:rPr lang="uk-UA" sz="1600" dirty="0">
                <a:solidFill>
                  <a:schemeClr val="accent1">
                    <a:lumMod val="75000"/>
                  </a:schemeClr>
                </a:solidFill>
              </a:rPr>
              <a:t>Працівникам, які направляються у відрядження, </a:t>
            </a:r>
            <a:r>
              <a:rPr lang="uk-UA" sz="1600" b="1" dirty="0">
                <a:solidFill>
                  <a:schemeClr val="accent1">
                    <a:lumMod val="75000"/>
                  </a:schemeClr>
                </a:solidFill>
              </a:rPr>
              <a:t>виплачуються:</a:t>
            </a:r>
            <a:r>
              <a:rPr lang="uk-UA" sz="1600" dirty="0">
                <a:solidFill>
                  <a:schemeClr val="accent1">
                    <a:lumMod val="75000"/>
                  </a:schemeClr>
                </a:solidFill>
              </a:rPr>
              <a:t> </a:t>
            </a:r>
            <a:r>
              <a:rPr lang="uk-UA" sz="1600" b="1" dirty="0">
                <a:solidFill>
                  <a:schemeClr val="accent1">
                    <a:lumMod val="75000"/>
                  </a:schemeClr>
                </a:solidFill>
              </a:rPr>
              <a:t>добові</a:t>
            </a:r>
            <a:r>
              <a:rPr lang="uk-UA" sz="1600" dirty="0">
                <a:solidFill>
                  <a:schemeClr val="accent1">
                    <a:lumMod val="75000"/>
                  </a:schemeClr>
                </a:solidFill>
              </a:rPr>
              <a:t> за час перебування у відрядженні, </a:t>
            </a:r>
            <a:r>
              <a:rPr lang="uk-UA" sz="1600" b="1" dirty="0">
                <a:solidFill>
                  <a:schemeClr val="accent1">
                    <a:lumMod val="75000"/>
                  </a:schemeClr>
                </a:solidFill>
              </a:rPr>
              <a:t>вартість проїзду </a:t>
            </a:r>
            <a:r>
              <a:rPr lang="uk-UA" sz="1600" dirty="0">
                <a:solidFill>
                  <a:schemeClr val="accent1">
                    <a:lumMod val="75000"/>
                  </a:schemeClr>
                </a:solidFill>
              </a:rPr>
              <a:t>до місця призначення і назад та </a:t>
            </a:r>
            <a:r>
              <a:rPr lang="uk-UA" sz="1600" b="1" dirty="0">
                <a:solidFill>
                  <a:schemeClr val="accent1">
                    <a:lumMod val="75000"/>
                  </a:schemeClr>
                </a:solidFill>
              </a:rPr>
              <a:t>витрати по найму жилого приміщення </a:t>
            </a:r>
            <a:r>
              <a:rPr lang="uk-UA" sz="1600" dirty="0">
                <a:solidFill>
                  <a:schemeClr val="accent1">
                    <a:lumMod val="75000"/>
                  </a:schemeClr>
                </a:solidFill>
              </a:rPr>
              <a:t>в порядку і розмірах, встановлюваних законодавством.</a:t>
            </a:r>
          </a:p>
          <a:p>
            <a:pPr lvl="1" algn="just"/>
            <a:r>
              <a:rPr lang="uk-UA" sz="1600" dirty="0" smtClean="0">
                <a:solidFill>
                  <a:schemeClr val="accent1">
                    <a:lumMod val="75000"/>
                  </a:schemeClr>
                </a:solidFill>
              </a:rPr>
              <a:t>За </a:t>
            </a:r>
            <a:r>
              <a:rPr lang="uk-UA" sz="1600" dirty="0">
                <a:solidFill>
                  <a:schemeClr val="accent1">
                    <a:lumMod val="75000"/>
                  </a:schemeClr>
                </a:solidFill>
              </a:rPr>
              <a:t>відрядженими працівниками</a:t>
            </a:r>
            <a:r>
              <a:rPr lang="uk-UA" sz="1600" b="1" dirty="0">
                <a:solidFill>
                  <a:schemeClr val="accent1">
                    <a:lumMod val="75000"/>
                  </a:schemeClr>
                </a:solidFill>
              </a:rPr>
              <a:t> зберігаються </a:t>
            </a:r>
            <a:r>
              <a:rPr lang="uk-UA" sz="1600" dirty="0">
                <a:solidFill>
                  <a:schemeClr val="accent1">
                    <a:lumMod val="75000"/>
                  </a:schemeClr>
                </a:solidFill>
              </a:rPr>
              <a:t>протягом усього часу відрядження місце роботи (посада).</a:t>
            </a:r>
          </a:p>
          <a:p>
            <a:pPr lvl="1" algn="just"/>
            <a:r>
              <a:rPr lang="uk-UA" sz="1600" dirty="0">
                <a:solidFill>
                  <a:schemeClr val="accent1">
                    <a:lumMod val="75000"/>
                  </a:schemeClr>
                </a:solidFill>
              </a:rPr>
              <a:t>Працівникам, які направлені у службове відрядження, </a:t>
            </a:r>
            <a:r>
              <a:rPr lang="uk-UA" sz="1600" b="1" dirty="0">
                <a:solidFill>
                  <a:schemeClr val="accent1">
                    <a:lumMod val="75000"/>
                  </a:schemeClr>
                </a:solidFill>
              </a:rPr>
              <a:t>оплата праці </a:t>
            </a:r>
            <a:r>
              <a:rPr lang="uk-UA" sz="1600" dirty="0">
                <a:solidFill>
                  <a:schemeClr val="accent1">
                    <a:lumMod val="75000"/>
                  </a:schemeClr>
                </a:solidFill>
              </a:rPr>
              <a:t>за виконану роботу здійснюється відповідно до умов, визначених трудовим або колективним договором, і розмір такої оплати праці </a:t>
            </a:r>
            <a:r>
              <a:rPr lang="uk-UA" sz="1600" b="1" dirty="0">
                <a:solidFill>
                  <a:schemeClr val="accent1">
                    <a:lumMod val="75000"/>
                  </a:schemeClr>
                </a:solidFill>
              </a:rPr>
              <a:t>не може бути нижчим </a:t>
            </a:r>
            <a:r>
              <a:rPr lang="uk-UA" sz="1600" dirty="0">
                <a:solidFill>
                  <a:schemeClr val="accent1">
                    <a:lumMod val="75000"/>
                  </a:schemeClr>
                </a:solidFill>
              </a:rPr>
              <a:t>середнього заробітку.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404999" y="164306"/>
            <a:ext cx="5281779" cy="461665"/>
          </a:xfrm>
          <a:prstGeom prst="rect">
            <a:avLst/>
          </a:prstGeom>
          <a:noFill/>
        </p:spPr>
        <p:txBody>
          <a:bodyPr wrap="square" rtlCol="0">
            <a:spAutoFit/>
          </a:bodyPr>
          <a:lstStyle/>
          <a:p>
            <a:r>
              <a:rPr lang="uk-UA" sz="2400" b="1" dirty="0" smtClean="0">
                <a:solidFill>
                  <a:schemeClr val="accent1">
                    <a:lumMod val="75000"/>
                  </a:schemeClr>
                </a:solidFill>
              </a:rPr>
              <a:t>Відрядження</a:t>
            </a:r>
            <a:endParaRPr lang="uk-UA" sz="2400" b="1" dirty="0">
              <a:solidFill>
                <a:schemeClr val="accent1">
                  <a:lumMod val="75000"/>
                </a:schemeClr>
              </a:solidFill>
            </a:endParaRPr>
          </a:p>
        </p:txBody>
      </p:sp>
    </p:spTree>
    <p:extLst>
      <p:ext uri="{BB962C8B-B14F-4D97-AF65-F5344CB8AC3E}">
        <p14:creationId xmlns:p14="http://schemas.microsoft.com/office/powerpoint/2010/main" val="97678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Про</a:t>
            </a:r>
            <a:endParaRPr lang="ru-RU" sz="1050" dirty="0">
              <a:solidFill>
                <a:schemeClr val="accent1">
                  <a:lumMod val="75000"/>
                </a:schemeClr>
              </a:solidFill>
            </a:endParaRP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Відрядження</a:t>
            </a:r>
            <a:endParaRPr lang="uk-UA" sz="2400" b="1" dirty="0">
              <a:solidFill>
                <a:schemeClr val="accent1">
                  <a:lumMod val="75000"/>
                </a:schemeClr>
              </a:solidFill>
            </a:endParaRPr>
          </a:p>
        </p:txBody>
      </p:sp>
      <p:sp>
        <p:nvSpPr>
          <p:cNvPr id="7" name="TextBox 6"/>
          <p:cNvSpPr txBox="1"/>
          <p:nvPr/>
        </p:nvSpPr>
        <p:spPr>
          <a:xfrm>
            <a:off x="324604" y="760060"/>
            <a:ext cx="8389461" cy="3754874"/>
          </a:xfrm>
          <a:prstGeom prst="rect">
            <a:avLst/>
          </a:prstGeom>
          <a:noFill/>
        </p:spPr>
        <p:txBody>
          <a:bodyPr wrap="square" rtlCol="0">
            <a:spAutoFit/>
          </a:bodyPr>
          <a:lstStyle/>
          <a:p>
            <a:pPr algn="ctr"/>
            <a:r>
              <a:rPr lang="uk-UA" b="1" dirty="0" smtClean="0">
                <a:solidFill>
                  <a:schemeClr val="accent1">
                    <a:lumMod val="75000"/>
                  </a:schemeClr>
                </a:solidFill>
              </a:rPr>
              <a:t>ІНСТРУКЦІЯ</a:t>
            </a:r>
            <a:endParaRPr lang="uk-UA" b="1" dirty="0">
              <a:solidFill>
                <a:schemeClr val="accent1">
                  <a:lumMod val="75000"/>
                </a:schemeClr>
              </a:solidFill>
            </a:endParaRPr>
          </a:p>
          <a:p>
            <a:pPr algn="ctr"/>
            <a:r>
              <a:rPr lang="uk-UA" b="1" dirty="0">
                <a:solidFill>
                  <a:schemeClr val="accent1">
                    <a:lumMod val="75000"/>
                  </a:schemeClr>
                </a:solidFill>
              </a:rPr>
              <a:t>про службові відрядження в межах України та за </a:t>
            </a:r>
            <a:r>
              <a:rPr lang="uk-UA" b="1" dirty="0" smtClean="0">
                <a:solidFill>
                  <a:schemeClr val="accent1">
                    <a:lumMod val="75000"/>
                  </a:schemeClr>
                </a:solidFill>
              </a:rPr>
              <a:t>кордон</a:t>
            </a:r>
          </a:p>
          <a:p>
            <a:pPr algn="ctr"/>
            <a:r>
              <a:rPr lang="uk-UA" b="1" dirty="0">
                <a:solidFill>
                  <a:schemeClr val="accent1">
                    <a:lumMod val="75000"/>
                  </a:schemeClr>
                </a:solidFill>
              </a:rPr>
              <a:t>(</a:t>
            </a:r>
            <a:r>
              <a:rPr lang="uk-UA" b="1" dirty="0" smtClean="0">
                <a:solidFill>
                  <a:schemeClr val="accent1">
                    <a:lumMod val="75000"/>
                  </a:schemeClr>
                </a:solidFill>
              </a:rPr>
              <a:t>Наказ Міністерства </a:t>
            </a:r>
            <a:r>
              <a:rPr lang="uk-UA" b="1" dirty="0">
                <a:solidFill>
                  <a:schemeClr val="accent1">
                    <a:lumMod val="75000"/>
                  </a:schemeClr>
                </a:solidFill>
              </a:rPr>
              <a:t>фінансів </a:t>
            </a:r>
            <a:r>
              <a:rPr lang="uk-UA" b="1" dirty="0" smtClean="0">
                <a:solidFill>
                  <a:schemeClr val="accent1">
                    <a:lumMod val="75000"/>
                  </a:schemeClr>
                </a:solidFill>
              </a:rPr>
              <a:t>України від 13.03.1998  </a:t>
            </a:r>
            <a:r>
              <a:rPr lang="uk-UA" b="1" dirty="0">
                <a:solidFill>
                  <a:schemeClr val="accent1">
                    <a:lumMod val="75000"/>
                  </a:schemeClr>
                </a:solidFill>
              </a:rPr>
              <a:t>№ </a:t>
            </a:r>
            <a:r>
              <a:rPr lang="uk-UA" b="1" dirty="0" smtClean="0">
                <a:solidFill>
                  <a:schemeClr val="accent1">
                    <a:lumMod val="75000"/>
                  </a:schemeClr>
                </a:solidFill>
              </a:rPr>
              <a:t>59)</a:t>
            </a:r>
          </a:p>
          <a:p>
            <a:pPr algn="ctr"/>
            <a:endParaRPr lang="uk-UA" dirty="0">
              <a:solidFill>
                <a:schemeClr val="accent1">
                  <a:lumMod val="75000"/>
                </a:schemeClr>
              </a:solidFill>
            </a:endParaRPr>
          </a:p>
          <a:p>
            <a:r>
              <a:rPr lang="uk-UA" dirty="0">
                <a:solidFill>
                  <a:schemeClr val="accent1">
                    <a:lumMod val="75000"/>
                  </a:schemeClr>
                </a:solidFill>
              </a:rPr>
              <a:t>Службовим відрядженням вважається поїздка працівника за розпорядженням керівника державного органу (поїздка державного службовця - за розпорядженням керівника державної служби), підприємства, установи та організації, </a:t>
            </a:r>
            <a:r>
              <a:rPr lang="uk-UA" b="1" dirty="0">
                <a:solidFill>
                  <a:schemeClr val="accent1">
                    <a:lumMod val="75000"/>
                  </a:schemeClr>
                </a:solidFill>
              </a:rPr>
              <a:t>що повністю або частково утримується (фінансується) за рахунок бюджетних </a:t>
            </a:r>
            <a:r>
              <a:rPr lang="uk-UA" b="1" dirty="0" smtClean="0">
                <a:solidFill>
                  <a:schemeClr val="accent1">
                    <a:lumMod val="75000"/>
                  </a:schemeClr>
                </a:solidFill>
              </a:rPr>
              <a:t>коштів</a:t>
            </a:r>
            <a:r>
              <a:rPr lang="uk-UA" dirty="0" smtClean="0">
                <a:solidFill>
                  <a:schemeClr val="accent1">
                    <a:lumMod val="75000"/>
                  </a:schemeClr>
                </a:solidFill>
              </a:rPr>
              <a:t>, </a:t>
            </a:r>
            <a:r>
              <a:rPr lang="uk-UA" dirty="0">
                <a:solidFill>
                  <a:schemeClr val="accent1">
                    <a:lumMod val="75000"/>
                  </a:schemeClr>
                </a:solidFill>
              </a:rPr>
              <a:t>на певний строк до іншого населеного пункту для виконання службового доручення поза місцем його постійної роботи (за наявності документів, що підтверджують зв'язок службового відрядження з основною діяльністю підприємства</a:t>
            </a:r>
            <a:r>
              <a:rPr lang="uk-UA" dirty="0" smtClean="0">
                <a:solidFill>
                  <a:schemeClr val="accent1">
                    <a:lumMod val="75000"/>
                  </a:schemeClr>
                </a:solidFill>
              </a:rPr>
              <a:t>).</a:t>
            </a:r>
          </a:p>
          <a:p>
            <a:endParaRPr lang="ru-RU" dirty="0" smtClean="0">
              <a:solidFill>
                <a:schemeClr val="accent1">
                  <a:lumMod val="75000"/>
                </a:schemeClr>
              </a:solidFill>
            </a:endParaRPr>
          </a:p>
          <a:p>
            <a:r>
              <a:rPr lang="uk-UA" dirty="0" smtClean="0">
                <a:solidFill>
                  <a:schemeClr val="accent1">
                    <a:lumMod val="75000"/>
                  </a:schemeClr>
                </a:solidFill>
              </a:rPr>
              <a:t>Якщо працівник </a:t>
            </a:r>
            <a:r>
              <a:rPr lang="uk-UA" b="1" dirty="0" smtClean="0">
                <a:solidFill>
                  <a:schemeClr val="accent1">
                    <a:lumMod val="75000"/>
                  </a:schemeClr>
                </a:solidFill>
              </a:rPr>
              <a:t>відбуває</a:t>
            </a:r>
            <a:r>
              <a:rPr lang="uk-UA" dirty="0" smtClean="0">
                <a:solidFill>
                  <a:schemeClr val="accent1">
                    <a:lumMod val="75000"/>
                  </a:schemeClr>
                </a:solidFill>
              </a:rPr>
              <a:t> у відрядження у вихідний день, то йому після повернення з відрядження в установленому порядку </a:t>
            </a:r>
            <a:r>
              <a:rPr lang="uk-UA" b="1" dirty="0" smtClean="0">
                <a:solidFill>
                  <a:schemeClr val="accent1">
                    <a:lumMod val="75000"/>
                  </a:schemeClr>
                </a:solidFill>
              </a:rPr>
              <a:t>надається інший день відпочинку</a:t>
            </a:r>
            <a:r>
              <a:rPr lang="uk-UA" dirty="0" smtClean="0">
                <a:solidFill>
                  <a:schemeClr val="accent1">
                    <a:lumMod val="75000"/>
                  </a:schemeClr>
                </a:solidFill>
              </a:rPr>
              <a:t>.</a:t>
            </a:r>
          </a:p>
          <a:p>
            <a:endParaRPr lang="uk-UA" dirty="0" smtClean="0">
              <a:solidFill>
                <a:schemeClr val="accent1">
                  <a:lumMod val="75000"/>
                </a:schemeClr>
              </a:solidFill>
            </a:endParaRPr>
          </a:p>
          <a:p>
            <a:r>
              <a:rPr lang="uk-UA" dirty="0" smtClean="0">
                <a:solidFill>
                  <a:schemeClr val="accent1">
                    <a:lumMod val="75000"/>
                  </a:schemeClr>
                </a:solidFill>
              </a:rPr>
              <a:t>Якщо наказом про відрядження передбачено </a:t>
            </a:r>
            <a:r>
              <a:rPr lang="uk-UA" b="1" dirty="0" smtClean="0">
                <a:solidFill>
                  <a:schemeClr val="accent1">
                    <a:lumMod val="75000"/>
                  </a:schemeClr>
                </a:solidFill>
              </a:rPr>
              <a:t>повернення</a:t>
            </a:r>
            <a:r>
              <a:rPr lang="uk-UA" dirty="0" smtClean="0">
                <a:solidFill>
                  <a:schemeClr val="accent1">
                    <a:lumMod val="75000"/>
                  </a:schemeClr>
                </a:solidFill>
              </a:rPr>
              <a:t> працівника з відрядження у вихідний день, то працівникові </a:t>
            </a:r>
            <a:r>
              <a:rPr lang="uk-UA" b="1" dirty="0" smtClean="0">
                <a:solidFill>
                  <a:schemeClr val="accent1">
                    <a:lumMod val="75000"/>
                  </a:schemeClr>
                </a:solidFill>
              </a:rPr>
              <a:t>може надаватися</a:t>
            </a:r>
            <a:r>
              <a:rPr lang="uk-UA" dirty="0" smtClean="0">
                <a:solidFill>
                  <a:schemeClr val="accent1">
                    <a:lumMod val="75000"/>
                  </a:schemeClr>
                </a:solidFill>
              </a:rPr>
              <a:t> інший день відпочинку відповідно до законодавства у сфері регулювання трудових відносин.</a:t>
            </a:r>
            <a:endParaRPr lang="uk-UA" dirty="0">
              <a:solidFill>
                <a:schemeClr val="accent1">
                  <a:lumMod val="75000"/>
                </a:schemeClr>
              </a:solidFill>
            </a:endParaRPr>
          </a:p>
        </p:txBody>
      </p:sp>
    </p:spTree>
    <p:extLst>
      <p:ext uri="{BB962C8B-B14F-4D97-AF65-F5344CB8AC3E}">
        <p14:creationId xmlns:p14="http://schemas.microsoft.com/office/powerpoint/2010/main" val="389826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Про</a:t>
            </a:r>
            <a:endParaRPr lang="ru-RU" sz="1050" dirty="0">
              <a:solidFill>
                <a:schemeClr val="accent1">
                  <a:lumMod val="75000"/>
                </a:schemeClr>
              </a:solidFill>
            </a:endParaRP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Відрядження</a:t>
            </a:r>
            <a:endParaRPr lang="uk-UA" sz="2400" b="1" dirty="0">
              <a:solidFill>
                <a:schemeClr val="accent1">
                  <a:lumMod val="75000"/>
                </a:schemeClr>
              </a:solidFill>
            </a:endParaRPr>
          </a:p>
        </p:txBody>
      </p:sp>
      <p:sp>
        <p:nvSpPr>
          <p:cNvPr id="7" name="TextBox 6"/>
          <p:cNvSpPr txBox="1"/>
          <p:nvPr/>
        </p:nvSpPr>
        <p:spPr>
          <a:xfrm>
            <a:off x="324604" y="760060"/>
            <a:ext cx="8389461" cy="3539430"/>
          </a:xfrm>
          <a:prstGeom prst="rect">
            <a:avLst/>
          </a:prstGeom>
          <a:noFill/>
        </p:spPr>
        <p:txBody>
          <a:bodyPr wrap="square" rtlCol="0">
            <a:spAutoFit/>
          </a:bodyPr>
          <a:lstStyle/>
          <a:p>
            <a:pPr algn="ctr"/>
            <a:r>
              <a:rPr lang="uk-UA" b="1" dirty="0" smtClean="0">
                <a:solidFill>
                  <a:schemeClr val="accent1">
                    <a:lumMod val="75000"/>
                  </a:schemeClr>
                </a:solidFill>
              </a:rPr>
              <a:t>ІНСТРУКЦІЯ</a:t>
            </a:r>
            <a:endParaRPr lang="uk-UA" b="1" dirty="0">
              <a:solidFill>
                <a:schemeClr val="accent1">
                  <a:lumMod val="75000"/>
                </a:schemeClr>
              </a:solidFill>
            </a:endParaRPr>
          </a:p>
          <a:p>
            <a:pPr algn="ctr"/>
            <a:r>
              <a:rPr lang="uk-UA" b="1" dirty="0">
                <a:solidFill>
                  <a:schemeClr val="accent1">
                    <a:lumMod val="75000"/>
                  </a:schemeClr>
                </a:solidFill>
              </a:rPr>
              <a:t>про службові відрядження в межах України та за </a:t>
            </a:r>
            <a:r>
              <a:rPr lang="uk-UA" b="1" dirty="0" smtClean="0">
                <a:solidFill>
                  <a:schemeClr val="accent1">
                    <a:lumMod val="75000"/>
                  </a:schemeClr>
                </a:solidFill>
              </a:rPr>
              <a:t>кордон</a:t>
            </a:r>
          </a:p>
          <a:p>
            <a:pPr algn="ctr"/>
            <a:r>
              <a:rPr lang="uk-UA" b="1" dirty="0">
                <a:solidFill>
                  <a:schemeClr val="accent1">
                    <a:lumMod val="75000"/>
                  </a:schemeClr>
                </a:solidFill>
              </a:rPr>
              <a:t>(</a:t>
            </a:r>
            <a:r>
              <a:rPr lang="uk-UA" b="1" dirty="0" smtClean="0">
                <a:solidFill>
                  <a:schemeClr val="accent1">
                    <a:lumMod val="75000"/>
                  </a:schemeClr>
                </a:solidFill>
              </a:rPr>
              <a:t>Наказ Міністерства </a:t>
            </a:r>
            <a:r>
              <a:rPr lang="uk-UA" b="1" dirty="0">
                <a:solidFill>
                  <a:schemeClr val="accent1">
                    <a:lumMod val="75000"/>
                  </a:schemeClr>
                </a:solidFill>
              </a:rPr>
              <a:t>фінансів </a:t>
            </a:r>
            <a:r>
              <a:rPr lang="uk-UA" b="1" dirty="0" smtClean="0">
                <a:solidFill>
                  <a:schemeClr val="accent1">
                    <a:lumMod val="75000"/>
                  </a:schemeClr>
                </a:solidFill>
              </a:rPr>
              <a:t>України від 13.03.1998  </a:t>
            </a:r>
            <a:r>
              <a:rPr lang="uk-UA" b="1" dirty="0">
                <a:solidFill>
                  <a:schemeClr val="accent1">
                    <a:lumMod val="75000"/>
                  </a:schemeClr>
                </a:solidFill>
              </a:rPr>
              <a:t>№ </a:t>
            </a:r>
            <a:r>
              <a:rPr lang="uk-UA" b="1" dirty="0" smtClean="0">
                <a:solidFill>
                  <a:schemeClr val="accent1">
                    <a:lumMod val="75000"/>
                  </a:schemeClr>
                </a:solidFill>
              </a:rPr>
              <a:t>59)</a:t>
            </a:r>
          </a:p>
          <a:p>
            <a:pPr algn="ctr"/>
            <a:endParaRPr lang="uk-UA" dirty="0">
              <a:solidFill>
                <a:schemeClr val="accent1">
                  <a:lumMod val="75000"/>
                </a:schemeClr>
              </a:solidFill>
            </a:endParaRPr>
          </a:p>
          <a:p>
            <a:r>
              <a:rPr lang="uk-UA" dirty="0">
                <a:solidFill>
                  <a:schemeClr val="accent1">
                    <a:lumMod val="75000"/>
                  </a:schemeClr>
                </a:solidFill>
              </a:rPr>
              <a:t>Підприємство, що відряджає працівника, </a:t>
            </a:r>
            <a:r>
              <a:rPr lang="uk-UA" b="1" dirty="0">
                <a:solidFill>
                  <a:schemeClr val="accent1">
                    <a:lumMod val="75000"/>
                  </a:schemeClr>
                </a:solidFill>
              </a:rPr>
              <a:t>забезпечує</a:t>
            </a:r>
            <a:r>
              <a:rPr lang="uk-UA" dirty="0">
                <a:solidFill>
                  <a:schemeClr val="accent1">
                    <a:lumMod val="75000"/>
                  </a:schemeClr>
                </a:solidFill>
              </a:rPr>
              <a:t> його коштами для здійснення поточних витрат під час службового відрядження (</a:t>
            </a:r>
            <a:r>
              <a:rPr lang="uk-UA" b="1" dirty="0">
                <a:solidFill>
                  <a:schemeClr val="accent1">
                    <a:lumMod val="75000"/>
                  </a:schemeClr>
                </a:solidFill>
              </a:rPr>
              <a:t>авансом</a:t>
            </a:r>
            <a:r>
              <a:rPr lang="uk-UA" dirty="0">
                <a:solidFill>
                  <a:schemeClr val="accent1">
                    <a:lumMod val="75000"/>
                  </a:schemeClr>
                </a:solidFill>
              </a:rPr>
              <a:t>). Аванс перераховується на поточний рахунок працівника, операції за яким можуть здійснюватися з використанням платіжних карток, або рахунок підприємства, що направляє працівника у відрядження, операції за яким можуть здійснюватися з використанням корпоративних платіжних карток.</a:t>
            </a:r>
          </a:p>
          <a:p>
            <a:endParaRPr lang="uk-UA" dirty="0">
              <a:solidFill>
                <a:schemeClr val="accent1">
                  <a:lumMod val="75000"/>
                </a:schemeClr>
              </a:solidFill>
            </a:endParaRPr>
          </a:p>
          <a:p>
            <a:r>
              <a:rPr lang="uk-UA" dirty="0">
                <a:solidFill>
                  <a:schemeClr val="accent1">
                    <a:lumMod val="75000"/>
                  </a:schemeClr>
                </a:solidFill>
              </a:rPr>
              <a:t>Аванс може видаватися </a:t>
            </a:r>
            <a:r>
              <a:rPr lang="uk-UA" dirty="0" smtClean="0">
                <a:solidFill>
                  <a:schemeClr val="accent1">
                    <a:lumMod val="75000"/>
                  </a:schemeClr>
                </a:solidFill>
              </a:rPr>
              <a:t>готівкою окремим категоріям працівників.</a:t>
            </a:r>
          </a:p>
          <a:p>
            <a:endParaRPr lang="uk-UA" dirty="0">
              <a:solidFill>
                <a:schemeClr val="accent1">
                  <a:lumMod val="75000"/>
                </a:schemeClr>
              </a:solidFill>
            </a:endParaRPr>
          </a:p>
          <a:p>
            <a:r>
              <a:rPr lang="uk-UA" dirty="0">
                <a:solidFill>
                  <a:schemeClr val="accent1">
                    <a:lumMod val="75000"/>
                  </a:schemeClr>
                </a:solidFill>
              </a:rPr>
              <a:t>Підприємство, що відряджає працівника, зобов'язане ознайомити його з кошторисом витрат (або з довідкою-розрахунком на виданий/перерахований аванс, складеною за довільною формою), а також з вимогами нормативно-правових актів стосовно звітування про використання коштів, виданих на відрядження.</a:t>
            </a:r>
          </a:p>
        </p:txBody>
      </p:sp>
    </p:spTree>
    <p:extLst>
      <p:ext uri="{BB962C8B-B14F-4D97-AF65-F5344CB8AC3E}">
        <p14:creationId xmlns:p14="http://schemas.microsoft.com/office/powerpoint/2010/main" val="1744301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smtClean="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endParaRPr lang="ru-RU" sz="1050"/>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Донори</a:t>
            </a:r>
            <a:endParaRPr lang="uk-UA" sz="2400" b="1" dirty="0">
              <a:solidFill>
                <a:schemeClr val="accent1">
                  <a:lumMod val="75000"/>
                </a:schemeClr>
              </a:solidFill>
            </a:endParaRPr>
          </a:p>
        </p:txBody>
      </p:sp>
      <p:sp>
        <p:nvSpPr>
          <p:cNvPr id="4" name="TextBox 3"/>
          <p:cNvSpPr txBox="1"/>
          <p:nvPr/>
        </p:nvSpPr>
        <p:spPr>
          <a:xfrm>
            <a:off x="658624" y="1042288"/>
            <a:ext cx="8095317" cy="2523768"/>
          </a:xfrm>
          <a:prstGeom prst="rect">
            <a:avLst/>
          </a:prstGeom>
          <a:noFill/>
        </p:spPr>
        <p:txBody>
          <a:bodyPr wrap="square" rtlCol="0">
            <a:spAutoFit/>
          </a:bodyPr>
          <a:lstStyle/>
          <a:p>
            <a:r>
              <a:rPr lang="uk-UA" sz="1800" b="1" dirty="0">
                <a:solidFill>
                  <a:schemeClr val="accent1">
                    <a:lumMod val="75000"/>
                  </a:schemeClr>
                </a:solidFill>
              </a:rPr>
              <a:t>Стаття </a:t>
            </a:r>
            <a:r>
              <a:rPr lang="uk-UA" sz="1800" b="1" dirty="0" smtClean="0">
                <a:solidFill>
                  <a:schemeClr val="accent1">
                    <a:lumMod val="75000"/>
                  </a:schemeClr>
                </a:solidFill>
              </a:rPr>
              <a:t>124 КЗпП України. </a:t>
            </a:r>
            <a:r>
              <a:rPr lang="uk-UA" sz="1800" b="1" dirty="0">
                <a:solidFill>
                  <a:schemeClr val="accent1">
                    <a:lumMod val="75000"/>
                  </a:schemeClr>
                </a:solidFill>
              </a:rPr>
              <a:t>Гарантії для донорів</a:t>
            </a:r>
          </a:p>
          <a:p>
            <a:endParaRPr lang="uk-UA" dirty="0">
              <a:solidFill>
                <a:schemeClr val="accent1">
                  <a:lumMod val="75000"/>
                </a:schemeClr>
              </a:solidFill>
            </a:endParaRPr>
          </a:p>
          <a:p>
            <a:r>
              <a:rPr lang="uk-UA" dirty="0">
                <a:solidFill>
                  <a:schemeClr val="accent1">
                    <a:lumMod val="75000"/>
                  </a:schemeClr>
                </a:solidFill>
              </a:rPr>
              <a:t>У дні медичного обстеження та донації крові та/або компонентів крові особа, яка виявила бажання здійснити донацію крові та/або компонентів крові, звільняється від роботи на підприємстві, в установі, організації незалежно від форми власності, із збереженням за нею середнього заробітку за рахунок коштів роботодавця відповідного підприємства, установи, організації або уповноваженого органу. Такій особі </a:t>
            </a:r>
            <a:r>
              <a:rPr lang="uk-UA" b="1" dirty="0">
                <a:solidFill>
                  <a:schemeClr val="accent1">
                    <a:lumMod val="75000"/>
                  </a:schemeClr>
                </a:solidFill>
              </a:rPr>
              <a:t>безпосередньо після кожного дня </a:t>
            </a:r>
            <a:r>
              <a:rPr lang="uk-UA" dirty="0">
                <a:solidFill>
                  <a:schemeClr val="accent1">
                    <a:lumMod val="75000"/>
                  </a:schemeClr>
                </a:solidFill>
              </a:rPr>
              <a:t>здійснення донації крові та/або компонентів крові </a:t>
            </a:r>
            <a:r>
              <a:rPr lang="uk-UA" b="1" dirty="0">
                <a:solidFill>
                  <a:schemeClr val="accent1">
                    <a:lumMod val="75000"/>
                  </a:schemeClr>
                </a:solidFill>
              </a:rPr>
              <a:t>надається день відпочинку </a:t>
            </a:r>
            <a:r>
              <a:rPr lang="uk-UA" dirty="0">
                <a:solidFill>
                  <a:schemeClr val="accent1">
                    <a:lumMod val="75000"/>
                  </a:schemeClr>
                </a:solidFill>
              </a:rPr>
              <a:t>із збереженням за нею середнього заробітку за рахунок коштів роботодавця відповідного підприємства, установи, організації або уповноваженого органу. За бажанням такої особи цей день </a:t>
            </a:r>
            <a:r>
              <a:rPr lang="uk-UA" b="1" dirty="0">
                <a:solidFill>
                  <a:schemeClr val="accent1">
                    <a:lumMod val="75000"/>
                  </a:schemeClr>
                </a:solidFill>
              </a:rPr>
              <a:t>приєднується до щорічної відпустки</a:t>
            </a:r>
            <a:r>
              <a:rPr lang="uk-UA" dirty="0">
                <a:solidFill>
                  <a:schemeClr val="accent1">
                    <a:lumMod val="75000"/>
                  </a:schemeClr>
                </a:solidFill>
              </a:rPr>
              <a:t>.</a:t>
            </a:r>
          </a:p>
        </p:txBody>
      </p:sp>
    </p:spTree>
    <p:extLst>
      <p:ext uri="{BB962C8B-B14F-4D97-AF65-F5344CB8AC3E}">
        <p14:creationId xmlns:p14="http://schemas.microsoft.com/office/powerpoint/2010/main" val="12296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Вихідні</a:t>
            </a:r>
            <a:endParaRPr lang="uk-UA" sz="2400" b="1" dirty="0">
              <a:solidFill>
                <a:schemeClr val="accent1">
                  <a:lumMod val="75000"/>
                </a:schemeClr>
              </a:solidFill>
            </a:endParaRPr>
          </a:p>
        </p:txBody>
      </p:sp>
      <p:sp>
        <p:nvSpPr>
          <p:cNvPr id="4" name="TextBox 3"/>
          <p:cNvSpPr txBox="1"/>
          <p:nvPr/>
        </p:nvSpPr>
        <p:spPr>
          <a:xfrm>
            <a:off x="407562" y="768294"/>
            <a:ext cx="8408643" cy="4001095"/>
          </a:xfrm>
          <a:prstGeom prst="rect">
            <a:avLst/>
          </a:prstGeom>
          <a:noFill/>
        </p:spPr>
        <p:txBody>
          <a:bodyPr wrap="square" rtlCol="0">
            <a:spAutoFit/>
          </a:bodyPr>
          <a:lstStyle/>
          <a:p>
            <a:r>
              <a:rPr lang="uk-UA" sz="1600" b="1" dirty="0" smtClean="0">
                <a:solidFill>
                  <a:schemeClr val="accent1">
                    <a:lumMod val="75000"/>
                  </a:schemeClr>
                </a:solidFill>
              </a:rPr>
              <a:t>Стаття 67 КЗпП України. Вихідні дні</a:t>
            </a:r>
          </a:p>
          <a:p>
            <a:endParaRPr lang="uk-UA" dirty="0" smtClean="0">
              <a:solidFill>
                <a:schemeClr val="accent1">
                  <a:lumMod val="75000"/>
                </a:schemeClr>
              </a:solidFill>
            </a:endParaRPr>
          </a:p>
          <a:p>
            <a:r>
              <a:rPr lang="uk-UA" dirty="0" smtClean="0">
                <a:solidFill>
                  <a:schemeClr val="accent1">
                    <a:lumMod val="75000"/>
                  </a:schemeClr>
                </a:solidFill>
              </a:rPr>
              <a:t>При п'ятиденному робочому тижні працівникам надаються два вихідних дні на тиждень, а при шестиденному робочому тижні - один вихідний день.</a:t>
            </a:r>
          </a:p>
          <a:p>
            <a:endParaRPr lang="uk-UA" dirty="0">
              <a:solidFill>
                <a:schemeClr val="accent1">
                  <a:lumMod val="75000"/>
                </a:schemeClr>
              </a:solidFill>
            </a:endParaRPr>
          </a:p>
          <a:p>
            <a:r>
              <a:rPr lang="uk-UA" b="1" dirty="0" smtClean="0">
                <a:solidFill>
                  <a:schemeClr val="accent1">
                    <a:lumMod val="75000"/>
                  </a:schemeClr>
                </a:solidFill>
              </a:rPr>
              <a:t>Перенесення</a:t>
            </a:r>
            <a:r>
              <a:rPr lang="uk-UA" dirty="0" smtClean="0">
                <a:solidFill>
                  <a:schemeClr val="accent1">
                    <a:lumMod val="75000"/>
                  </a:schemeClr>
                </a:solidFill>
              </a:rPr>
              <a:t> вихідних та робочих днів визначається трудовим та/або колективним договором. У разі відсутності відповідного положення у трудовому та/або колективному договорі перенесення вихідних та робочих днів здійснюється </a:t>
            </a:r>
            <a:r>
              <a:rPr lang="uk-UA" b="1" dirty="0" smtClean="0">
                <a:solidFill>
                  <a:schemeClr val="accent1">
                    <a:lumMod val="75000"/>
                  </a:schemeClr>
                </a:solidFill>
              </a:rPr>
              <a:t>за наказом </a:t>
            </a:r>
            <a:r>
              <a:rPr lang="uk-UA" dirty="0" smtClean="0">
                <a:solidFill>
                  <a:schemeClr val="accent1">
                    <a:lumMod val="75000"/>
                  </a:schemeClr>
                </a:solidFill>
              </a:rPr>
              <a:t>(розпорядженням) роботодавця, </a:t>
            </a:r>
            <a:r>
              <a:rPr lang="uk-UA" b="1" dirty="0" smtClean="0">
                <a:solidFill>
                  <a:schemeClr val="accent1">
                    <a:lumMod val="75000"/>
                  </a:schemeClr>
                </a:solidFill>
              </a:rPr>
              <a:t>погодженим </a:t>
            </a:r>
            <a:r>
              <a:rPr lang="uk-UA" dirty="0" smtClean="0">
                <a:solidFill>
                  <a:schemeClr val="accent1">
                    <a:lumMod val="75000"/>
                  </a:schemeClr>
                </a:solidFill>
              </a:rPr>
              <a:t>з виборним органом первинної профспілкової організації (профспілковим представником), а в разі відсутності первинної профспілкової організації - з вільно обраними та уповноваженими представниками (представником) працівників.</a:t>
            </a:r>
          </a:p>
          <a:p>
            <a:endParaRPr lang="uk-UA" dirty="0">
              <a:solidFill>
                <a:schemeClr val="accent1">
                  <a:lumMod val="75000"/>
                </a:schemeClr>
              </a:solidFill>
            </a:endParaRPr>
          </a:p>
          <a:p>
            <a:r>
              <a:rPr lang="uk-UA" dirty="0">
                <a:solidFill>
                  <a:schemeClr val="accent1">
                    <a:lumMod val="75000"/>
                  </a:schemeClr>
                </a:solidFill>
              </a:rPr>
              <a:t>На підприємствах, в установах, організаціях, </a:t>
            </a:r>
            <a:r>
              <a:rPr lang="uk-UA" b="1" dirty="0">
                <a:solidFill>
                  <a:schemeClr val="accent1">
                    <a:lumMod val="75000"/>
                  </a:schemeClr>
                </a:solidFill>
              </a:rPr>
              <a:t>зупинення роботи яких неможливе </a:t>
            </a:r>
            <a:r>
              <a:rPr lang="uk-UA" dirty="0">
                <a:solidFill>
                  <a:schemeClr val="accent1">
                    <a:lumMod val="75000"/>
                  </a:schemeClr>
                </a:solidFill>
              </a:rPr>
              <a:t>з виробничо-технічних умов або через необхідність безперервного обслуговування населення, а також на вантажно-розвантажувальних роботах, пов'язаних з роботою транспорту, вихідні дні надаються </a:t>
            </a:r>
            <a:r>
              <a:rPr lang="uk-UA" b="1" dirty="0">
                <a:solidFill>
                  <a:schemeClr val="accent1">
                    <a:lumMod val="75000"/>
                  </a:schemeClr>
                </a:solidFill>
              </a:rPr>
              <a:t>в різні дні тижня почергово кожній групі працівників згідно з графіком змінності</a:t>
            </a:r>
            <a:r>
              <a:rPr lang="uk-UA" dirty="0">
                <a:solidFill>
                  <a:schemeClr val="accent1">
                    <a:lumMod val="75000"/>
                  </a:schemeClr>
                </a:solidFill>
              </a:rPr>
              <a:t>, що затверджується роботодавцем за погодженням з виборним органом первинної профспілкової організації (профспілковим представником) підприємства, установи, </a:t>
            </a:r>
            <a:r>
              <a:rPr lang="uk-UA" dirty="0" smtClean="0">
                <a:solidFill>
                  <a:schemeClr val="accent1">
                    <a:lumMod val="75000"/>
                  </a:schemeClr>
                </a:solidFill>
              </a:rPr>
              <a:t>організації (стаття 69).</a:t>
            </a:r>
            <a:endParaRPr lang="uk-UA" dirty="0">
              <a:solidFill>
                <a:schemeClr val="accent1">
                  <a:lumMod val="75000"/>
                </a:schemeClr>
              </a:solidFill>
            </a:endParaRPr>
          </a:p>
        </p:txBody>
      </p:sp>
    </p:spTree>
    <p:extLst>
      <p:ext uri="{BB962C8B-B14F-4D97-AF65-F5344CB8AC3E}">
        <p14:creationId xmlns:p14="http://schemas.microsoft.com/office/powerpoint/2010/main" val="2518442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Вихідні</a:t>
            </a:r>
            <a:endParaRPr lang="uk-UA" sz="2400" b="1" dirty="0">
              <a:solidFill>
                <a:schemeClr val="accent1">
                  <a:lumMod val="75000"/>
                </a:schemeClr>
              </a:solidFill>
            </a:endParaRPr>
          </a:p>
        </p:txBody>
      </p:sp>
      <p:sp>
        <p:nvSpPr>
          <p:cNvPr id="4" name="TextBox 3"/>
          <p:cNvSpPr txBox="1"/>
          <p:nvPr/>
        </p:nvSpPr>
        <p:spPr>
          <a:xfrm>
            <a:off x="407562" y="736422"/>
            <a:ext cx="8649924" cy="4247317"/>
          </a:xfrm>
          <a:prstGeom prst="rect">
            <a:avLst/>
          </a:prstGeom>
          <a:noFill/>
        </p:spPr>
        <p:txBody>
          <a:bodyPr wrap="square" rtlCol="0">
            <a:spAutoFit/>
          </a:bodyPr>
          <a:lstStyle/>
          <a:p>
            <a:r>
              <a:rPr lang="uk-UA" sz="1600" b="1" dirty="0" smtClean="0">
                <a:solidFill>
                  <a:schemeClr val="accent1">
                    <a:lumMod val="75000"/>
                  </a:schemeClr>
                </a:solidFill>
              </a:rPr>
              <a:t>Стаття 72 КЗпП України. Компенсація за роботу у вихідний день</a:t>
            </a:r>
          </a:p>
          <a:p>
            <a:endParaRPr lang="uk-UA" sz="1600" b="1" dirty="0" smtClean="0">
              <a:solidFill>
                <a:schemeClr val="accent1">
                  <a:lumMod val="75000"/>
                </a:schemeClr>
              </a:solidFill>
            </a:endParaRPr>
          </a:p>
          <a:p>
            <a:r>
              <a:rPr lang="uk-UA" b="1" dirty="0" smtClean="0">
                <a:solidFill>
                  <a:schemeClr val="accent1">
                    <a:lumMod val="75000"/>
                  </a:schemeClr>
                </a:solidFill>
              </a:rPr>
              <a:t>Робота</a:t>
            </a:r>
            <a:r>
              <a:rPr lang="uk-UA" dirty="0" smtClean="0">
                <a:solidFill>
                  <a:schemeClr val="accent1">
                    <a:lumMod val="75000"/>
                  </a:schemeClr>
                </a:solidFill>
              </a:rPr>
              <a:t> у вихідний день може компенсуватися, за згодою сторін, наданням іншого дня відпочинку або у грошовій формі у подвійному розмірі.</a:t>
            </a:r>
          </a:p>
          <a:p>
            <a:endParaRPr lang="uk-UA" dirty="0">
              <a:solidFill>
                <a:schemeClr val="accent1">
                  <a:lumMod val="75000"/>
                </a:schemeClr>
              </a:solidFill>
            </a:endParaRPr>
          </a:p>
          <a:p>
            <a:r>
              <a:rPr lang="ru-RU" b="1" dirty="0">
                <a:solidFill>
                  <a:schemeClr val="accent1">
                    <a:lumMod val="75000"/>
                  </a:schemeClr>
                </a:solidFill>
              </a:rPr>
              <a:t>Робота</a:t>
            </a:r>
            <a:r>
              <a:rPr lang="ru-RU" dirty="0">
                <a:solidFill>
                  <a:schemeClr val="accent1">
                    <a:lumMod val="75000"/>
                  </a:schemeClr>
                </a:solidFill>
              </a:rPr>
              <a:t> у </a:t>
            </a:r>
            <a:r>
              <a:rPr lang="uk-UA" dirty="0" smtClean="0">
                <a:solidFill>
                  <a:schemeClr val="accent1">
                    <a:lumMod val="75000"/>
                  </a:schemeClr>
                </a:solidFill>
              </a:rPr>
              <a:t>святковий і неробочий день (частина четверта статті 73) оплачується у подвійному розмірі:</a:t>
            </a:r>
          </a:p>
          <a:p>
            <a:r>
              <a:rPr lang="uk-UA" dirty="0" smtClean="0">
                <a:solidFill>
                  <a:schemeClr val="accent1">
                    <a:lumMod val="75000"/>
                  </a:schemeClr>
                </a:solidFill>
              </a:rPr>
              <a:t>1) відрядникам - за подвійними відрядними розцінками;</a:t>
            </a:r>
          </a:p>
          <a:p>
            <a:r>
              <a:rPr lang="uk-UA" dirty="0" smtClean="0">
                <a:solidFill>
                  <a:schemeClr val="accent1">
                    <a:lumMod val="75000"/>
                  </a:schemeClr>
                </a:solidFill>
              </a:rPr>
              <a:t>2) працівникам, праця яких оплачується за годинними або денними ставками, - у розмірі подвійної годинної або денної ставки;</a:t>
            </a:r>
          </a:p>
          <a:p>
            <a:r>
              <a:rPr lang="uk-UA" dirty="0" smtClean="0">
                <a:solidFill>
                  <a:schemeClr val="accent1">
                    <a:lumMod val="75000"/>
                  </a:schemeClr>
                </a:solidFill>
              </a:rPr>
              <a:t>3) працівникам, які одержують місячний оклад, - у розмірі одинарної годинної або денної ставки зверх окладу, якщо робота у святковий і неробочий день провадилася у межах місячної норми робочого часу, і в розмірі подвійної годинної або денної ставки зверх окладу, якщо робота провадилася понад місячну норму.</a:t>
            </a:r>
          </a:p>
          <a:p>
            <a:endParaRPr lang="uk-UA" dirty="0" smtClean="0">
              <a:solidFill>
                <a:schemeClr val="accent1">
                  <a:lumMod val="75000"/>
                </a:schemeClr>
              </a:solidFill>
            </a:endParaRPr>
          </a:p>
          <a:p>
            <a:r>
              <a:rPr lang="uk-UA" dirty="0" smtClean="0">
                <a:solidFill>
                  <a:schemeClr val="accent1">
                    <a:lumMod val="75000"/>
                  </a:schemeClr>
                </a:solidFill>
              </a:rPr>
              <a:t>Оплата у зазначеному розмірі провадиться за години, </a:t>
            </a:r>
            <a:r>
              <a:rPr lang="uk-UA" b="1" dirty="0" smtClean="0">
                <a:solidFill>
                  <a:schemeClr val="accent1">
                    <a:lumMod val="75000"/>
                  </a:schemeClr>
                </a:solidFill>
              </a:rPr>
              <a:t>фактично відпрацьовані </a:t>
            </a:r>
            <a:r>
              <a:rPr lang="uk-UA" dirty="0" smtClean="0">
                <a:solidFill>
                  <a:schemeClr val="accent1">
                    <a:lumMod val="75000"/>
                  </a:schemeClr>
                </a:solidFill>
              </a:rPr>
              <a:t>у святковий і неробочий день.</a:t>
            </a:r>
          </a:p>
          <a:p>
            <a:endParaRPr lang="uk-UA" dirty="0" smtClean="0">
              <a:solidFill>
                <a:schemeClr val="accent1">
                  <a:lumMod val="75000"/>
                </a:schemeClr>
              </a:solidFill>
            </a:endParaRPr>
          </a:p>
          <a:p>
            <a:r>
              <a:rPr lang="uk-UA" dirty="0" smtClean="0">
                <a:solidFill>
                  <a:schemeClr val="accent1">
                    <a:lumMod val="75000"/>
                  </a:schemeClr>
                </a:solidFill>
              </a:rPr>
              <a:t>На бажання працівника, який працював у святковий і неробочий день, йому </a:t>
            </a:r>
            <a:r>
              <a:rPr lang="uk-UA" b="1" dirty="0" smtClean="0">
                <a:solidFill>
                  <a:schemeClr val="accent1">
                    <a:lumMod val="75000"/>
                  </a:schemeClr>
                </a:solidFill>
              </a:rPr>
              <a:t>може бути наданий </a:t>
            </a:r>
            <a:r>
              <a:rPr lang="uk-UA" dirty="0" smtClean="0">
                <a:solidFill>
                  <a:schemeClr val="accent1">
                    <a:lumMod val="75000"/>
                  </a:schemeClr>
                </a:solidFill>
              </a:rPr>
              <a:t>інший день відпочинку.</a:t>
            </a:r>
            <a:endParaRPr lang="uk-UA" dirty="0">
              <a:solidFill>
                <a:schemeClr val="accent1">
                  <a:lumMod val="75000"/>
                </a:schemeClr>
              </a:solidFill>
            </a:endParaRPr>
          </a:p>
        </p:txBody>
      </p:sp>
    </p:spTree>
    <p:extLst>
      <p:ext uri="{BB962C8B-B14F-4D97-AF65-F5344CB8AC3E}">
        <p14:creationId xmlns:p14="http://schemas.microsoft.com/office/powerpoint/2010/main" val="81256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Надурочні</a:t>
            </a:r>
            <a:endParaRPr lang="uk-UA" sz="2400" b="1" dirty="0">
              <a:solidFill>
                <a:schemeClr val="accent1">
                  <a:lumMod val="75000"/>
                </a:schemeClr>
              </a:solidFill>
            </a:endParaRPr>
          </a:p>
        </p:txBody>
      </p:sp>
      <p:sp>
        <p:nvSpPr>
          <p:cNvPr id="4" name="TextBox 3"/>
          <p:cNvSpPr txBox="1"/>
          <p:nvPr/>
        </p:nvSpPr>
        <p:spPr>
          <a:xfrm>
            <a:off x="350011" y="624428"/>
            <a:ext cx="8649924" cy="4493538"/>
          </a:xfrm>
          <a:prstGeom prst="rect">
            <a:avLst/>
          </a:prstGeom>
          <a:noFill/>
        </p:spPr>
        <p:txBody>
          <a:bodyPr wrap="square" rtlCol="0">
            <a:spAutoFit/>
          </a:bodyPr>
          <a:lstStyle/>
          <a:p>
            <a:r>
              <a:rPr lang="uk-UA" sz="1600" b="1" dirty="0" smtClean="0">
                <a:solidFill>
                  <a:schemeClr val="accent1">
                    <a:lumMod val="75000"/>
                  </a:schemeClr>
                </a:solidFill>
              </a:rPr>
              <a:t>Стаття 62 КЗпП України. Обмеження надурочних робіт</a:t>
            </a:r>
          </a:p>
          <a:p>
            <a:endParaRPr lang="uk-UA" sz="1600" b="1" dirty="0" smtClean="0">
              <a:solidFill>
                <a:schemeClr val="accent1">
                  <a:lumMod val="75000"/>
                </a:schemeClr>
              </a:solidFill>
            </a:endParaRPr>
          </a:p>
          <a:p>
            <a:r>
              <a:rPr lang="uk-UA" dirty="0" smtClean="0">
                <a:solidFill>
                  <a:schemeClr val="accent1">
                    <a:lumMod val="75000"/>
                  </a:schemeClr>
                </a:solidFill>
              </a:rPr>
              <a:t>Надурочними вважаються роботи </a:t>
            </a:r>
            <a:r>
              <a:rPr lang="uk-UA" b="1" dirty="0" smtClean="0">
                <a:solidFill>
                  <a:schemeClr val="accent1">
                    <a:lumMod val="75000"/>
                  </a:schemeClr>
                </a:solidFill>
              </a:rPr>
              <a:t>понад встановлену тривалість робочого </a:t>
            </a:r>
            <a:r>
              <a:rPr lang="ru-RU" b="1" dirty="0" smtClean="0">
                <a:solidFill>
                  <a:schemeClr val="accent1">
                    <a:lumMod val="75000"/>
                  </a:schemeClr>
                </a:solidFill>
              </a:rPr>
              <a:t>дня</a:t>
            </a:r>
            <a:r>
              <a:rPr lang="ru-RU" dirty="0" smtClean="0">
                <a:solidFill>
                  <a:schemeClr val="accent1">
                    <a:lumMod val="75000"/>
                  </a:schemeClr>
                </a:solidFill>
              </a:rPr>
              <a:t>.</a:t>
            </a:r>
          </a:p>
          <a:p>
            <a:endParaRPr lang="uk-UA" dirty="0">
              <a:solidFill>
                <a:schemeClr val="accent1">
                  <a:lumMod val="75000"/>
                </a:schemeClr>
              </a:solidFill>
            </a:endParaRPr>
          </a:p>
          <a:p>
            <a:r>
              <a:rPr lang="uk-UA" sz="1600" b="1" dirty="0" smtClean="0">
                <a:solidFill>
                  <a:schemeClr val="accent1">
                    <a:lumMod val="75000"/>
                  </a:schemeClr>
                </a:solidFill>
              </a:rPr>
              <a:t>Стаття 106 КЗпП України. Оплата роботи в надурочний </a:t>
            </a:r>
            <a:r>
              <a:rPr lang="ru-RU" sz="1600" b="1" dirty="0" smtClean="0">
                <a:solidFill>
                  <a:schemeClr val="accent1">
                    <a:lumMod val="75000"/>
                  </a:schemeClr>
                </a:solidFill>
              </a:rPr>
              <a:t>час</a:t>
            </a:r>
            <a:endParaRPr lang="ru-RU" sz="1600" b="1" dirty="0">
              <a:solidFill>
                <a:schemeClr val="accent1">
                  <a:lumMod val="75000"/>
                </a:schemeClr>
              </a:solidFill>
            </a:endParaRPr>
          </a:p>
          <a:p>
            <a:endParaRPr lang="ru-RU" b="1" dirty="0">
              <a:solidFill>
                <a:schemeClr val="accent1">
                  <a:lumMod val="75000"/>
                </a:schemeClr>
              </a:solidFill>
            </a:endParaRPr>
          </a:p>
          <a:p>
            <a:r>
              <a:rPr lang="uk-UA" dirty="0" smtClean="0">
                <a:solidFill>
                  <a:schemeClr val="accent1">
                    <a:lumMod val="75000"/>
                  </a:schemeClr>
                </a:solidFill>
              </a:rPr>
              <a:t>За погодинною системою оплати праці робота в надурочний час оплачується в подвійному розмірі годинної ставки.</a:t>
            </a:r>
          </a:p>
          <a:p>
            <a:endParaRPr lang="uk-UA" dirty="0" smtClean="0">
              <a:solidFill>
                <a:schemeClr val="accent1">
                  <a:lumMod val="75000"/>
                </a:schemeClr>
              </a:solidFill>
            </a:endParaRPr>
          </a:p>
          <a:p>
            <a:r>
              <a:rPr lang="uk-UA" dirty="0" smtClean="0">
                <a:solidFill>
                  <a:schemeClr val="accent1">
                    <a:lumMod val="75000"/>
                  </a:schemeClr>
                </a:solidFill>
              </a:rPr>
              <a:t>За відрядною системою оплати праці за роботу в надурочний час виплачується доплата у розмірі 100 відсотків тарифної ставки працівника відповідної кваліфікації, оплата праці якого здійснюється за погодинною системою, - за всі відпрацьовані надурочні години.</a:t>
            </a:r>
          </a:p>
          <a:p>
            <a:endParaRPr lang="uk-UA" dirty="0" smtClean="0">
              <a:solidFill>
                <a:schemeClr val="accent1">
                  <a:lumMod val="75000"/>
                </a:schemeClr>
              </a:solidFill>
            </a:endParaRPr>
          </a:p>
          <a:p>
            <a:r>
              <a:rPr lang="uk-UA" dirty="0" smtClean="0">
                <a:solidFill>
                  <a:schemeClr val="accent1">
                    <a:lumMod val="75000"/>
                  </a:schemeClr>
                </a:solidFill>
              </a:rPr>
              <a:t>У разі підсумованого обліку робочого часу оплачуються як надурочні всі години, відпрацьовані понад встановлений робочий час в обліковому періоді.</a:t>
            </a:r>
          </a:p>
          <a:p>
            <a:endParaRPr lang="uk-UA" dirty="0" smtClean="0">
              <a:solidFill>
                <a:schemeClr val="accent1">
                  <a:lumMod val="75000"/>
                </a:schemeClr>
              </a:solidFill>
            </a:endParaRPr>
          </a:p>
          <a:p>
            <a:r>
              <a:rPr lang="uk-UA" dirty="0" smtClean="0">
                <a:solidFill>
                  <a:schemeClr val="accent1">
                    <a:lumMod val="75000"/>
                  </a:schemeClr>
                </a:solidFill>
              </a:rPr>
              <a:t>Компенсація надурочних робіт шляхом надання відгулу </a:t>
            </a:r>
            <a:r>
              <a:rPr lang="uk-UA" b="1" dirty="0" smtClean="0">
                <a:solidFill>
                  <a:schemeClr val="accent1">
                    <a:lumMod val="75000"/>
                  </a:schemeClr>
                </a:solidFill>
              </a:rPr>
              <a:t>не допускається</a:t>
            </a:r>
            <a:r>
              <a:rPr lang="ru-RU" b="1" dirty="0" smtClean="0">
                <a:solidFill>
                  <a:schemeClr val="accent1">
                    <a:lumMod val="75000"/>
                  </a:schemeClr>
                </a:solidFill>
              </a:rPr>
              <a:t>.</a:t>
            </a:r>
          </a:p>
          <a:p>
            <a:endParaRPr lang="ru-RU" b="1" dirty="0">
              <a:solidFill>
                <a:schemeClr val="accent1">
                  <a:lumMod val="75000"/>
                </a:schemeClr>
              </a:solidFill>
            </a:endParaRPr>
          </a:p>
          <a:p>
            <a:r>
              <a:rPr lang="ru-RU" b="1" dirty="0" smtClean="0">
                <a:solidFill>
                  <a:schemeClr val="accent1">
                    <a:lumMod val="75000"/>
                  </a:schemeClr>
                </a:solidFill>
              </a:rPr>
              <a:t>(</a:t>
            </a:r>
            <a:r>
              <a:rPr lang="uk-UA" dirty="0" smtClean="0">
                <a:solidFill>
                  <a:schemeClr val="accent1">
                    <a:lumMod val="75000"/>
                  </a:schemeClr>
                </a:solidFill>
              </a:rPr>
              <a:t>Норми </a:t>
            </a:r>
            <a:r>
              <a:rPr lang="uk-UA" b="1" dirty="0" smtClean="0">
                <a:solidFill>
                  <a:schemeClr val="accent1">
                    <a:lumMod val="75000"/>
                  </a:schemeClr>
                </a:solidFill>
              </a:rPr>
              <a:t>статті 65 КЗпП України</a:t>
            </a:r>
            <a:r>
              <a:rPr lang="uk-UA" dirty="0" smtClean="0">
                <a:solidFill>
                  <a:schemeClr val="accent1">
                    <a:lumMod val="75000"/>
                  </a:schemeClr>
                </a:solidFill>
              </a:rPr>
              <a:t> (</a:t>
            </a:r>
            <a:r>
              <a:rPr lang="ru-RU" dirty="0" smtClean="0">
                <a:solidFill>
                  <a:schemeClr val="accent1">
                    <a:lumMod val="75000"/>
                  </a:schemeClr>
                </a:solidFill>
              </a:rPr>
              <a:t>4 </a:t>
            </a:r>
            <a:r>
              <a:rPr lang="uk-UA" dirty="0" smtClean="0">
                <a:solidFill>
                  <a:schemeClr val="accent1">
                    <a:lumMod val="75000"/>
                  </a:schemeClr>
                </a:solidFill>
              </a:rPr>
              <a:t>години протягом двох днів підряд і 120 годин на рік</a:t>
            </a:r>
            <a:r>
              <a:rPr lang="ru-RU" dirty="0" smtClean="0">
                <a:solidFill>
                  <a:schemeClr val="accent1">
                    <a:lumMod val="75000"/>
                  </a:schemeClr>
                </a:solidFill>
              </a:rPr>
              <a:t>)</a:t>
            </a:r>
            <a:r>
              <a:rPr lang="uk-UA" dirty="0" smtClean="0">
                <a:solidFill>
                  <a:schemeClr val="accent1">
                    <a:lumMod val="75000"/>
                  </a:schemeClr>
                </a:solidFill>
              </a:rPr>
              <a:t> в умовах воєнного стану </a:t>
            </a:r>
            <a:r>
              <a:rPr lang="uk-UA" b="1" dirty="0" smtClean="0">
                <a:solidFill>
                  <a:schemeClr val="accent1">
                    <a:lumMod val="75000"/>
                  </a:schemeClr>
                </a:solidFill>
              </a:rPr>
              <a:t>не застосовуються</a:t>
            </a:r>
            <a:r>
              <a:rPr lang="ru-RU" b="1" dirty="0" smtClean="0">
                <a:solidFill>
                  <a:schemeClr val="accent1">
                    <a:lumMod val="75000"/>
                  </a:schemeClr>
                </a:solidFill>
              </a:rPr>
              <a:t>).</a:t>
            </a:r>
            <a:endParaRPr lang="uk-UA" dirty="0">
              <a:solidFill>
                <a:schemeClr val="accent1">
                  <a:lumMod val="75000"/>
                </a:schemeClr>
              </a:solidFill>
            </a:endParaRPr>
          </a:p>
        </p:txBody>
      </p:sp>
    </p:spTree>
    <p:extLst>
      <p:ext uri="{BB962C8B-B14F-4D97-AF65-F5344CB8AC3E}">
        <p14:creationId xmlns:p14="http://schemas.microsoft.com/office/powerpoint/2010/main" val="1104929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0257" y="741772"/>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Відпустки</a:t>
            </a:r>
            <a:endParaRPr lang="uk-UA" sz="2400" b="1" dirty="0">
              <a:solidFill>
                <a:schemeClr val="accent1">
                  <a:lumMod val="75000"/>
                </a:schemeClr>
              </a:solidFill>
            </a:endParaRPr>
          </a:p>
        </p:txBody>
      </p:sp>
      <p:sp>
        <p:nvSpPr>
          <p:cNvPr id="4" name="TextBox 3"/>
          <p:cNvSpPr txBox="1"/>
          <p:nvPr/>
        </p:nvSpPr>
        <p:spPr>
          <a:xfrm>
            <a:off x="386671" y="725903"/>
            <a:ext cx="8613264" cy="4154984"/>
          </a:xfrm>
          <a:prstGeom prst="rect">
            <a:avLst/>
          </a:prstGeom>
          <a:noFill/>
        </p:spPr>
        <p:txBody>
          <a:bodyPr wrap="square" rtlCol="0">
            <a:spAutoFit/>
          </a:bodyPr>
          <a:lstStyle/>
          <a:p>
            <a:r>
              <a:rPr lang="uk-UA" b="1" dirty="0">
                <a:solidFill>
                  <a:schemeClr val="accent1">
                    <a:lumMod val="75000"/>
                  </a:schemeClr>
                </a:solidFill>
              </a:rPr>
              <a:t>Види відпусток</a:t>
            </a:r>
          </a:p>
          <a:p>
            <a:endParaRPr lang="uk-UA" sz="1200" dirty="0">
              <a:solidFill>
                <a:schemeClr val="accent1">
                  <a:lumMod val="75000"/>
                </a:schemeClr>
              </a:solidFill>
            </a:endParaRPr>
          </a:p>
          <a:p>
            <a:r>
              <a:rPr lang="uk-UA" sz="1200" dirty="0" smtClean="0">
                <a:solidFill>
                  <a:schemeClr val="accent1">
                    <a:lumMod val="75000"/>
                  </a:schemeClr>
                </a:solidFill>
              </a:rPr>
              <a:t>1</a:t>
            </a:r>
            <a:r>
              <a:rPr lang="uk-UA" sz="1200" dirty="0">
                <a:solidFill>
                  <a:schemeClr val="accent1">
                    <a:lumMod val="75000"/>
                  </a:schemeClr>
                </a:solidFill>
              </a:rPr>
              <a:t>) </a:t>
            </a:r>
            <a:r>
              <a:rPr lang="uk-UA" sz="1200" b="1" dirty="0">
                <a:solidFill>
                  <a:schemeClr val="accent1">
                    <a:lumMod val="75000"/>
                  </a:schemeClr>
                </a:solidFill>
              </a:rPr>
              <a:t>щорічні відпустки</a:t>
            </a:r>
            <a:r>
              <a:rPr lang="uk-UA" sz="1200" dirty="0" smtClean="0">
                <a:solidFill>
                  <a:schemeClr val="accent1">
                    <a:lumMod val="75000"/>
                  </a:schemeClr>
                </a:solidFill>
              </a:rPr>
              <a:t>:</a:t>
            </a:r>
            <a:endParaRPr lang="uk-UA" sz="1200" dirty="0">
              <a:solidFill>
                <a:schemeClr val="accent1">
                  <a:lumMod val="75000"/>
                </a:schemeClr>
              </a:solidFill>
            </a:endParaRPr>
          </a:p>
          <a:p>
            <a:r>
              <a:rPr lang="uk-UA" sz="1200" dirty="0">
                <a:solidFill>
                  <a:schemeClr val="accent1">
                    <a:lumMod val="75000"/>
                  </a:schemeClr>
                </a:solidFill>
              </a:rPr>
              <a:t>основна </a:t>
            </a:r>
            <a:r>
              <a:rPr lang="uk-UA" sz="1200" dirty="0" smtClean="0">
                <a:solidFill>
                  <a:schemeClr val="accent1">
                    <a:lumMod val="75000"/>
                  </a:schemeClr>
                </a:solidFill>
              </a:rPr>
              <a:t>відпустка;</a:t>
            </a:r>
            <a:endParaRPr lang="uk-UA" sz="1200" dirty="0">
              <a:solidFill>
                <a:schemeClr val="accent1">
                  <a:lumMod val="75000"/>
                </a:schemeClr>
              </a:solidFill>
            </a:endParaRPr>
          </a:p>
          <a:p>
            <a:r>
              <a:rPr lang="uk-UA" sz="1200" dirty="0">
                <a:solidFill>
                  <a:schemeClr val="accent1">
                    <a:lumMod val="75000"/>
                  </a:schemeClr>
                </a:solidFill>
              </a:rPr>
              <a:t>додаткова відпустка за роботу із шкідливими та важкими умовами </a:t>
            </a:r>
            <a:r>
              <a:rPr lang="uk-UA" sz="1200" dirty="0" smtClean="0">
                <a:solidFill>
                  <a:schemeClr val="accent1">
                    <a:lumMod val="75000"/>
                  </a:schemeClr>
                </a:solidFill>
              </a:rPr>
              <a:t>праці;</a:t>
            </a:r>
            <a:endParaRPr lang="uk-UA" sz="1200" dirty="0">
              <a:solidFill>
                <a:schemeClr val="accent1">
                  <a:lumMod val="75000"/>
                </a:schemeClr>
              </a:solidFill>
            </a:endParaRPr>
          </a:p>
          <a:p>
            <a:r>
              <a:rPr lang="uk-UA" sz="1200" dirty="0">
                <a:solidFill>
                  <a:schemeClr val="accent1">
                    <a:lumMod val="75000"/>
                  </a:schemeClr>
                </a:solidFill>
              </a:rPr>
              <a:t>додаткова відпустка за особливий характер </a:t>
            </a:r>
            <a:r>
              <a:rPr lang="uk-UA" sz="1200" dirty="0" smtClean="0">
                <a:solidFill>
                  <a:schemeClr val="accent1">
                    <a:lumMod val="75000"/>
                  </a:schemeClr>
                </a:solidFill>
              </a:rPr>
              <a:t>праці;</a:t>
            </a:r>
            <a:endParaRPr lang="uk-UA" sz="1200" dirty="0">
              <a:solidFill>
                <a:schemeClr val="accent1">
                  <a:lumMod val="75000"/>
                </a:schemeClr>
              </a:solidFill>
            </a:endParaRPr>
          </a:p>
          <a:p>
            <a:r>
              <a:rPr lang="uk-UA" sz="1200" b="1" dirty="0">
                <a:solidFill>
                  <a:schemeClr val="accent1">
                    <a:lumMod val="75000"/>
                  </a:schemeClr>
                </a:solidFill>
              </a:rPr>
              <a:t>інші додаткові відпустки, передбачені законодавством</a:t>
            </a:r>
            <a:r>
              <a:rPr lang="uk-UA" sz="1200" dirty="0" smtClean="0">
                <a:solidFill>
                  <a:schemeClr val="accent1">
                    <a:lumMod val="75000"/>
                  </a:schemeClr>
                </a:solidFill>
              </a:rPr>
              <a:t>;</a:t>
            </a:r>
            <a:endParaRPr lang="uk-UA" sz="1000" dirty="0">
              <a:solidFill>
                <a:schemeClr val="accent1">
                  <a:lumMod val="75000"/>
                </a:schemeClr>
              </a:solidFill>
            </a:endParaRPr>
          </a:p>
          <a:p>
            <a:r>
              <a:rPr lang="uk-UA" sz="1200" dirty="0">
                <a:solidFill>
                  <a:schemeClr val="accent1">
                    <a:lumMod val="75000"/>
                  </a:schemeClr>
                </a:solidFill>
              </a:rPr>
              <a:t>2) додаткові відпустки у зв'язку з </a:t>
            </a:r>
            <a:r>
              <a:rPr lang="uk-UA" sz="1200" dirty="0" smtClean="0">
                <a:solidFill>
                  <a:schemeClr val="accent1">
                    <a:lumMod val="75000"/>
                  </a:schemeClr>
                </a:solidFill>
              </a:rPr>
              <a:t>навчанням;</a:t>
            </a:r>
            <a:endParaRPr lang="uk-UA" sz="1000" dirty="0">
              <a:solidFill>
                <a:schemeClr val="accent1">
                  <a:lumMod val="75000"/>
                </a:schemeClr>
              </a:solidFill>
            </a:endParaRPr>
          </a:p>
          <a:p>
            <a:r>
              <a:rPr lang="uk-UA" sz="1200" dirty="0">
                <a:solidFill>
                  <a:schemeClr val="accent1">
                    <a:lumMod val="75000"/>
                  </a:schemeClr>
                </a:solidFill>
              </a:rPr>
              <a:t>3) творча </a:t>
            </a:r>
            <a:r>
              <a:rPr lang="uk-UA" sz="1200" dirty="0" smtClean="0">
                <a:solidFill>
                  <a:schemeClr val="accent1">
                    <a:lumMod val="75000"/>
                  </a:schemeClr>
                </a:solidFill>
              </a:rPr>
              <a:t>відпустка;</a:t>
            </a:r>
            <a:endParaRPr lang="uk-UA" sz="1000" dirty="0">
              <a:solidFill>
                <a:schemeClr val="accent1">
                  <a:lumMod val="75000"/>
                </a:schemeClr>
              </a:solidFill>
            </a:endParaRPr>
          </a:p>
          <a:p>
            <a:r>
              <a:rPr lang="uk-UA" sz="1200" dirty="0">
                <a:solidFill>
                  <a:schemeClr val="accent1">
                    <a:lumMod val="75000"/>
                  </a:schemeClr>
                </a:solidFill>
              </a:rPr>
              <a:t>3-1) відпустка для підготовки та участі в </a:t>
            </a:r>
            <a:r>
              <a:rPr lang="uk-UA" sz="1200" dirty="0" smtClean="0">
                <a:solidFill>
                  <a:schemeClr val="accent1">
                    <a:lumMod val="75000"/>
                  </a:schemeClr>
                </a:solidFill>
              </a:rPr>
              <a:t>змаганнях;</a:t>
            </a:r>
            <a:endParaRPr lang="uk-UA" sz="1000" dirty="0">
              <a:solidFill>
                <a:schemeClr val="accent1">
                  <a:lumMod val="75000"/>
                </a:schemeClr>
              </a:solidFill>
            </a:endParaRPr>
          </a:p>
          <a:p>
            <a:r>
              <a:rPr lang="uk-UA" sz="1200" dirty="0" smtClean="0">
                <a:solidFill>
                  <a:schemeClr val="accent1">
                    <a:lumMod val="75000"/>
                  </a:schemeClr>
                </a:solidFill>
              </a:rPr>
              <a:t>4</a:t>
            </a:r>
            <a:r>
              <a:rPr lang="uk-UA" sz="1200" dirty="0">
                <a:solidFill>
                  <a:schemeClr val="accent1">
                    <a:lumMod val="75000"/>
                  </a:schemeClr>
                </a:solidFill>
              </a:rPr>
              <a:t>) </a:t>
            </a:r>
            <a:r>
              <a:rPr lang="uk-UA" sz="1200" b="1" dirty="0">
                <a:solidFill>
                  <a:schemeClr val="accent1">
                    <a:lumMod val="75000"/>
                  </a:schemeClr>
                </a:solidFill>
              </a:rPr>
              <a:t>соціальні відпустки</a:t>
            </a:r>
            <a:r>
              <a:rPr lang="uk-UA" sz="1200" dirty="0" smtClean="0">
                <a:solidFill>
                  <a:schemeClr val="accent1">
                    <a:lumMod val="75000"/>
                  </a:schemeClr>
                </a:solidFill>
              </a:rPr>
              <a:t>:</a:t>
            </a:r>
            <a:endParaRPr lang="uk-UA" sz="1200" dirty="0">
              <a:solidFill>
                <a:schemeClr val="accent1">
                  <a:lumMod val="75000"/>
                </a:schemeClr>
              </a:solidFill>
            </a:endParaRPr>
          </a:p>
          <a:p>
            <a:r>
              <a:rPr lang="uk-UA" sz="1200" dirty="0">
                <a:solidFill>
                  <a:schemeClr val="accent1">
                    <a:lumMod val="75000"/>
                  </a:schemeClr>
                </a:solidFill>
              </a:rPr>
              <a:t>відпустка у зв'язку з вагітністю та </a:t>
            </a:r>
            <a:r>
              <a:rPr lang="uk-UA" sz="1200" dirty="0" smtClean="0">
                <a:solidFill>
                  <a:schemeClr val="accent1">
                    <a:lumMod val="75000"/>
                  </a:schemeClr>
                </a:solidFill>
              </a:rPr>
              <a:t>пологами;</a:t>
            </a:r>
            <a:endParaRPr lang="uk-UA" sz="1200" dirty="0">
              <a:solidFill>
                <a:schemeClr val="accent1">
                  <a:lumMod val="75000"/>
                </a:schemeClr>
              </a:solidFill>
            </a:endParaRPr>
          </a:p>
          <a:p>
            <a:r>
              <a:rPr lang="uk-UA" sz="1200" dirty="0">
                <a:solidFill>
                  <a:schemeClr val="accent1">
                    <a:lumMod val="75000"/>
                  </a:schemeClr>
                </a:solidFill>
              </a:rPr>
              <a:t>відпустка для догляду за дитиною до досягнення нею трирічного </a:t>
            </a:r>
            <a:r>
              <a:rPr lang="uk-UA" sz="1200" dirty="0" smtClean="0">
                <a:solidFill>
                  <a:schemeClr val="accent1">
                    <a:lumMod val="75000"/>
                  </a:schemeClr>
                </a:solidFill>
              </a:rPr>
              <a:t>віку;</a:t>
            </a:r>
            <a:endParaRPr lang="uk-UA" sz="1200" dirty="0">
              <a:solidFill>
                <a:schemeClr val="accent1">
                  <a:lumMod val="75000"/>
                </a:schemeClr>
              </a:solidFill>
            </a:endParaRPr>
          </a:p>
          <a:p>
            <a:r>
              <a:rPr lang="uk-UA" sz="1200" dirty="0">
                <a:solidFill>
                  <a:schemeClr val="accent1">
                    <a:lumMod val="75000"/>
                  </a:schemeClr>
                </a:solidFill>
              </a:rPr>
              <a:t>відпустка у зв'язку з усиновленням </a:t>
            </a:r>
            <a:r>
              <a:rPr lang="uk-UA" sz="1200" dirty="0" smtClean="0">
                <a:solidFill>
                  <a:schemeClr val="accent1">
                    <a:lumMod val="75000"/>
                  </a:schemeClr>
                </a:solidFill>
              </a:rPr>
              <a:t>дитини;</a:t>
            </a:r>
            <a:endParaRPr lang="uk-UA" sz="1200" dirty="0">
              <a:solidFill>
                <a:schemeClr val="accent1">
                  <a:lumMod val="75000"/>
                </a:schemeClr>
              </a:solidFill>
            </a:endParaRPr>
          </a:p>
          <a:p>
            <a:r>
              <a:rPr lang="uk-UA" sz="1200" dirty="0" smtClean="0">
                <a:solidFill>
                  <a:schemeClr val="accent1">
                    <a:lumMod val="75000"/>
                  </a:schemeClr>
                </a:solidFill>
              </a:rPr>
              <a:t>додаткова </a:t>
            </a:r>
            <a:r>
              <a:rPr lang="uk-UA" sz="1200" dirty="0">
                <a:solidFill>
                  <a:schemeClr val="accent1">
                    <a:lumMod val="75000"/>
                  </a:schemeClr>
                </a:solidFill>
              </a:rPr>
              <a:t>відпустка працівникам, які мають дітей або повнолітню дитину - особу з інвалідністю з дитинства підгрупи А </a:t>
            </a:r>
            <a:r>
              <a:rPr lang="en-US" sz="1200" dirty="0">
                <a:solidFill>
                  <a:schemeClr val="accent1">
                    <a:lumMod val="75000"/>
                  </a:schemeClr>
                </a:solidFill>
              </a:rPr>
              <a:t>I </a:t>
            </a:r>
            <a:r>
              <a:rPr lang="uk-UA" sz="1200" dirty="0" smtClean="0">
                <a:solidFill>
                  <a:schemeClr val="accent1">
                    <a:lumMod val="75000"/>
                  </a:schemeClr>
                </a:solidFill>
              </a:rPr>
              <a:t>групи;</a:t>
            </a:r>
            <a:endParaRPr lang="uk-UA" sz="1200" dirty="0">
              <a:solidFill>
                <a:schemeClr val="accent1">
                  <a:lumMod val="75000"/>
                </a:schemeClr>
              </a:solidFill>
            </a:endParaRPr>
          </a:p>
          <a:p>
            <a:r>
              <a:rPr lang="uk-UA" sz="1200" dirty="0" smtClean="0">
                <a:solidFill>
                  <a:schemeClr val="accent1">
                    <a:lumMod val="75000"/>
                  </a:schemeClr>
                </a:solidFill>
              </a:rPr>
              <a:t>відпустка </a:t>
            </a:r>
            <a:r>
              <a:rPr lang="uk-UA" sz="1200" dirty="0">
                <a:solidFill>
                  <a:schemeClr val="accent1">
                    <a:lumMod val="75000"/>
                  </a:schemeClr>
                </a:solidFill>
              </a:rPr>
              <a:t>при народженні </a:t>
            </a:r>
            <a:r>
              <a:rPr lang="uk-UA" sz="1200" dirty="0" smtClean="0">
                <a:solidFill>
                  <a:schemeClr val="accent1">
                    <a:lumMod val="75000"/>
                  </a:schemeClr>
                </a:solidFill>
              </a:rPr>
              <a:t>дитини;</a:t>
            </a:r>
            <a:endParaRPr lang="uk-UA" sz="1000" dirty="0">
              <a:solidFill>
                <a:schemeClr val="accent1">
                  <a:lumMod val="75000"/>
                </a:schemeClr>
              </a:solidFill>
            </a:endParaRPr>
          </a:p>
          <a:p>
            <a:r>
              <a:rPr lang="uk-UA" sz="1200" dirty="0">
                <a:solidFill>
                  <a:schemeClr val="accent1">
                    <a:lumMod val="75000"/>
                  </a:schemeClr>
                </a:solidFill>
              </a:rPr>
              <a:t>5) відпустки без збереження заробітної </a:t>
            </a:r>
            <a:r>
              <a:rPr lang="uk-UA" sz="1200" dirty="0" smtClean="0">
                <a:solidFill>
                  <a:schemeClr val="accent1">
                    <a:lumMod val="75000"/>
                  </a:schemeClr>
                </a:solidFill>
              </a:rPr>
              <a:t>плати.</a:t>
            </a:r>
          </a:p>
          <a:p>
            <a:endParaRPr lang="uk-UA" sz="1200" dirty="0">
              <a:solidFill>
                <a:schemeClr val="accent1">
                  <a:lumMod val="75000"/>
                </a:schemeClr>
              </a:solidFill>
            </a:endParaRPr>
          </a:p>
          <a:p>
            <a:r>
              <a:rPr lang="uk-UA" sz="1200" b="1" dirty="0" smtClean="0">
                <a:solidFill>
                  <a:schemeClr val="accent1">
                    <a:lumMod val="75000"/>
                  </a:schemeClr>
                </a:solidFill>
              </a:rPr>
              <a:t>Законодавством</a:t>
            </a:r>
            <a:r>
              <a:rPr lang="uk-UA" sz="1200" dirty="0" smtClean="0">
                <a:solidFill>
                  <a:schemeClr val="accent1">
                    <a:lumMod val="75000"/>
                  </a:schemeClr>
                </a:solidFill>
              </a:rPr>
              <a:t>, колективним договором, угодою та трудовим договором можуть установлюватися </a:t>
            </a:r>
            <a:r>
              <a:rPr lang="uk-UA" sz="1200" b="1" dirty="0" smtClean="0">
                <a:solidFill>
                  <a:schemeClr val="accent1">
                    <a:lumMod val="75000"/>
                  </a:schemeClr>
                </a:solidFill>
              </a:rPr>
              <a:t>інші види відпусток.</a:t>
            </a:r>
            <a:endParaRPr lang="uk-UA" sz="1200" b="1" dirty="0">
              <a:solidFill>
                <a:schemeClr val="accent1">
                  <a:lumMod val="75000"/>
                </a:schemeClr>
              </a:solidFill>
            </a:endParaRPr>
          </a:p>
        </p:txBody>
      </p:sp>
    </p:spTree>
    <p:extLst>
      <p:ext uri="{BB962C8B-B14F-4D97-AF65-F5344CB8AC3E}">
        <p14:creationId xmlns:p14="http://schemas.microsoft.com/office/powerpoint/2010/main" val="357985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04010" y="4251700"/>
            <a:ext cx="7815749" cy="554784"/>
          </a:xfrm>
          <a:prstGeom prst="rect">
            <a:avLst/>
          </a:prstGeom>
        </p:spPr>
      </p:pic>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404999" y="164306"/>
            <a:ext cx="5281779" cy="584775"/>
          </a:xfrm>
          <a:prstGeom prst="rect">
            <a:avLst/>
          </a:prstGeom>
          <a:noFill/>
        </p:spPr>
        <p:txBody>
          <a:bodyPr wrap="square" rtlCol="0">
            <a:spAutoFit/>
          </a:bodyPr>
          <a:lstStyle/>
          <a:p>
            <a:r>
              <a:rPr lang="uk-UA" sz="3200" b="1" dirty="0" smtClean="0">
                <a:solidFill>
                  <a:schemeClr val="accent1">
                    <a:lumMod val="75000"/>
                  </a:schemeClr>
                </a:solidFill>
              </a:rPr>
              <a:t>Законодавство</a:t>
            </a:r>
            <a:endParaRPr lang="uk-UA" sz="3200" b="1" dirty="0">
              <a:solidFill>
                <a:schemeClr val="accent1">
                  <a:lumMod val="75000"/>
                </a:schemeClr>
              </a:solidFill>
            </a:endParaRPr>
          </a:p>
        </p:txBody>
      </p:sp>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204622" y="812803"/>
            <a:ext cx="8795313"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b="1" dirty="0" smtClean="0">
                <a:solidFill>
                  <a:schemeClr val="accent1">
                    <a:lumMod val="75000"/>
                  </a:schemeClr>
                </a:solidFill>
              </a:rPr>
              <a:t>ПРИКІНЦЕВІ ПОЛОЖЕННЯ КЗПП УКРАЇНИ</a:t>
            </a:r>
          </a:p>
          <a:p>
            <a:pPr algn="just"/>
            <a:r>
              <a:rPr lang="uk-UA" sz="1700" dirty="0" smtClean="0">
                <a:solidFill>
                  <a:schemeClr val="accent1">
                    <a:lumMod val="75000"/>
                  </a:schemeClr>
                </a:solidFill>
              </a:rPr>
              <a:t>Під </a:t>
            </a:r>
            <a:r>
              <a:rPr lang="uk-UA" sz="1700" dirty="0">
                <a:solidFill>
                  <a:schemeClr val="accent1">
                    <a:lumMod val="75000"/>
                  </a:schemeClr>
                </a:solidFill>
              </a:rPr>
              <a:t>час дії воєнного стану, введеного відповідно до Закону України </a:t>
            </a:r>
            <a:r>
              <a:rPr lang="uk-UA" sz="1700" dirty="0" smtClean="0">
                <a:solidFill>
                  <a:schemeClr val="accent1">
                    <a:lumMod val="75000"/>
                  </a:schemeClr>
                </a:solidFill>
              </a:rPr>
              <a:t>«Про </a:t>
            </a:r>
            <a:r>
              <a:rPr lang="uk-UA" sz="1700" dirty="0">
                <a:solidFill>
                  <a:schemeClr val="accent1">
                    <a:lumMod val="75000"/>
                  </a:schemeClr>
                </a:solidFill>
              </a:rPr>
              <a:t>правовий режим воєнного </a:t>
            </a:r>
            <a:r>
              <a:rPr lang="uk-UA" sz="1700" dirty="0" smtClean="0">
                <a:solidFill>
                  <a:schemeClr val="accent1">
                    <a:lumMod val="75000"/>
                  </a:schemeClr>
                </a:solidFill>
              </a:rPr>
              <a:t>стану», </a:t>
            </a:r>
            <a:r>
              <a:rPr lang="uk-UA" sz="1700" dirty="0">
                <a:solidFill>
                  <a:schemeClr val="accent1">
                    <a:lumMod val="75000"/>
                  </a:schemeClr>
                </a:solidFill>
              </a:rPr>
              <a:t>діють обмеження та особливості організації трудових відносин, встановлені Законом України </a:t>
            </a:r>
            <a:r>
              <a:rPr lang="uk-UA" sz="1700" dirty="0" smtClean="0">
                <a:solidFill>
                  <a:schemeClr val="accent1">
                    <a:lumMod val="75000"/>
                  </a:schemeClr>
                </a:solidFill>
              </a:rPr>
              <a:t>«Про </a:t>
            </a:r>
            <a:r>
              <a:rPr lang="uk-UA" sz="1700" dirty="0">
                <a:solidFill>
                  <a:schemeClr val="accent1">
                    <a:lumMod val="75000"/>
                  </a:schemeClr>
                </a:solidFill>
              </a:rPr>
              <a:t>організацію трудових відносин в умовах воєнного </a:t>
            </a:r>
            <a:r>
              <a:rPr lang="uk-UA" sz="1700" dirty="0" smtClean="0">
                <a:solidFill>
                  <a:schemeClr val="accent1">
                    <a:lumMod val="75000"/>
                  </a:schemeClr>
                </a:solidFill>
              </a:rPr>
              <a:t>стану».</a:t>
            </a:r>
          </a:p>
          <a:p>
            <a:pPr algn="just"/>
            <a:endParaRPr lang="uk-UA" sz="1700" dirty="0">
              <a:solidFill>
                <a:schemeClr val="accent1">
                  <a:lumMod val="75000"/>
                </a:schemeClr>
              </a:solidFill>
            </a:endParaRPr>
          </a:p>
          <a:p>
            <a:pPr algn="just"/>
            <a:r>
              <a:rPr lang="uk-UA" sz="1700" b="1" dirty="0" smtClean="0">
                <a:solidFill>
                  <a:schemeClr val="accent1">
                    <a:lumMod val="75000"/>
                  </a:schemeClr>
                </a:solidFill>
              </a:rPr>
              <a:t>ЗАКОН УКРАЇНИ «ПРО ОРГАНІЗАЦІЮ ТРУДОВИХ ВІДНОСИН В УМОВАХ ВОЄННОГО СТАНУ»</a:t>
            </a:r>
          </a:p>
          <a:p>
            <a:pPr algn="just"/>
            <a:r>
              <a:rPr lang="uk-UA" sz="1600" dirty="0">
                <a:solidFill>
                  <a:schemeClr val="accent1">
                    <a:lumMod val="75000"/>
                  </a:schemeClr>
                </a:solidFill>
              </a:rPr>
              <a:t>Цей Закон визначає особливості проходження державної служби, служби в органах місцевого самоврядування, особливості трудових відносин працівників усіх підприємств, установ, організацій в Україні незалежно від форми власності, виду діяльності і галузевої належності, представництв іноземних суб’єктів господарської діяльності в Україні, а також осіб, які працюють за трудовим договором, укладеним з фізичними </a:t>
            </a:r>
            <a:r>
              <a:rPr lang="uk-UA" sz="1600" dirty="0" smtClean="0">
                <a:solidFill>
                  <a:schemeClr val="accent1">
                    <a:lumMod val="75000"/>
                  </a:schemeClr>
                </a:solidFill>
              </a:rPr>
              <a:t>особами, </a:t>
            </a:r>
            <a:r>
              <a:rPr lang="uk-UA" sz="1600" dirty="0">
                <a:solidFill>
                  <a:schemeClr val="accent1">
                    <a:lumMod val="75000"/>
                  </a:schemeClr>
                </a:solidFill>
              </a:rPr>
              <a:t>у період дії воєнного стану, введеного відповідно до Закону України </a:t>
            </a:r>
            <a:r>
              <a:rPr lang="uk-UA" sz="1600" dirty="0" smtClean="0">
                <a:solidFill>
                  <a:schemeClr val="accent1">
                    <a:lumMod val="75000"/>
                  </a:schemeClr>
                </a:solidFill>
              </a:rPr>
              <a:t>«Про </a:t>
            </a:r>
            <a:r>
              <a:rPr lang="uk-UA" sz="1600" dirty="0">
                <a:solidFill>
                  <a:schemeClr val="accent1">
                    <a:lumMod val="75000"/>
                  </a:schemeClr>
                </a:solidFill>
              </a:rPr>
              <a:t>правовий режим воєнного </a:t>
            </a:r>
            <a:r>
              <a:rPr lang="uk-UA" sz="1600" dirty="0" smtClean="0">
                <a:solidFill>
                  <a:schemeClr val="accent1">
                    <a:lumMod val="75000"/>
                  </a:schemeClr>
                </a:solidFill>
              </a:rPr>
              <a:t>стану».</a:t>
            </a:r>
            <a:endParaRPr lang="uk-UA" sz="1600" dirty="0">
              <a:solidFill>
                <a:schemeClr val="accent1">
                  <a:lumMod val="75000"/>
                </a:schemeClr>
              </a:solidFill>
            </a:endParaRPr>
          </a:p>
        </p:txBody>
      </p:sp>
    </p:spTree>
    <p:extLst>
      <p:ext uri="{BB962C8B-B14F-4D97-AF65-F5344CB8AC3E}">
        <p14:creationId xmlns:p14="http://schemas.microsoft.com/office/powerpoint/2010/main" val="1873492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Відпустки</a:t>
            </a:r>
            <a:endParaRPr lang="uk-UA" sz="2400" b="1" dirty="0">
              <a:solidFill>
                <a:schemeClr val="accent1">
                  <a:lumMod val="75000"/>
                </a:schemeClr>
              </a:solidFill>
            </a:endParaRPr>
          </a:p>
        </p:txBody>
      </p:sp>
      <p:sp>
        <p:nvSpPr>
          <p:cNvPr id="4" name="TextBox 3"/>
          <p:cNvSpPr txBox="1"/>
          <p:nvPr/>
        </p:nvSpPr>
        <p:spPr>
          <a:xfrm>
            <a:off x="239804" y="608435"/>
            <a:ext cx="8817682" cy="4185761"/>
          </a:xfrm>
          <a:prstGeom prst="rect">
            <a:avLst/>
          </a:prstGeom>
          <a:noFill/>
        </p:spPr>
        <p:txBody>
          <a:bodyPr wrap="square" rtlCol="0">
            <a:spAutoFit/>
          </a:bodyPr>
          <a:lstStyle/>
          <a:p>
            <a:r>
              <a:rPr lang="uk-UA" b="1" dirty="0">
                <a:solidFill>
                  <a:schemeClr val="accent1">
                    <a:lumMod val="75000"/>
                  </a:schemeClr>
                </a:solidFill>
              </a:rPr>
              <a:t>Стаття </a:t>
            </a:r>
            <a:r>
              <a:rPr lang="uk-UA" b="1" dirty="0" smtClean="0">
                <a:solidFill>
                  <a:schemeClr val="accent1">
                    <a:lumMod val="75000"/>
                  </a:schemeClr>
                </a:solidFill>
              </a:rPr>
              <a:t>25 ЗУ «Про відпустки». </a:t>
            </a:r>
            <a:r>
              <a:rPr lang="uk-UA" b="1" dirty="0">
                <a:solidFill>
                  <a:schemeClr val="accent1">
                    <a:lumMod val="75000"/>
                  </a:schemeClr>
                </a:solidFill>
              </a:rPr>
              <a:t>Відпустка без збереження заробітної плати, що надається працівникові в обов'язковому порядку</a:t>
            </a:r>
          </a:p>
          <a:p>
            <a:endParaRPr lang="uk-UA" dirty="0">
              <a:solidFill>
                <a:schemeClr val="accent1">
                  <a:lumMod val="75000"/>
                </a:schemeClr>
              </a:solidFill>
            </a:endParaRPr>
          </a:p>
          <a:p>
            <a:r>
              <a:rPr lang="uk-UA" dirty="0">
                <a:solidFill>
                  <a:schemeClr val="accent1">
                    <a:lumMod val="75000"/>
                  </a:schemeClr>
                </a:solidFill>
              </a:rPr>
              <a:t>Відпустка без збереження заробітної плати за бажанням працівника надається в обов'язковому порядку</a:t>
            </a:r>
            <a:r>
              <a:rPr lang="uk-UA" dirty="0" smtClean="0">
                <a:solidFill>
                  <a:schemeClr val="accent1">
                    <a:lumMod val="75000"/>
                  </a:schemeClr>
                </a:solidFill>
              </a:rPr>
              <a:t>:</a:t>
            </a:r>
            <a:endParaRPr lang="uk-UA" dirty="0">
              <a:solidFill>
                <a:schemeClr val="accent1">
                  <a:lumMod val="75000"/>
                </a:schemeClr>
              </a:solidFill>
            </a:endParaRPr>
          </a:p>
          <a:p>
            <a:r>
              <a:rPr lang="uk-UA" dirty="0">
                <a:solidFill>
                  <a:schemeClr val="accent1">
                    <a:lumMod val="75000"/>
                  </a:schemeClr>
                </a:solidFill>
              </a:rPr>
              <a:t>1) матері або батьку, який виховує дітей без матері (в тому числі й у разі тривалого перебування матері в лікувальному закладі), що має двох і більше дітей віком до 15 років або дитину з інвалідністю, - тривалістю до 14 календарних днів щорічно</a:t>
            </a:r>
            <a:r>
              <a:rPr lang="uk-UA" dirty="0" smtClean="0">
                <a:solidFill>
                  <a:schemeClr val="accent1">
                    <a:lumMod val="75000"/>
                  </a:schemeClr>
                </a:solidFill>
              </a:rPr>
              <a:t>;</a:t>
            </a:r>
            <a:endParaRPr lang="uk-UA" dirty="0">
              <a:solidFill>
                <a:schemeClr val="accent1">
                  <a:lumMod val="75000"/>
                </a:schemeClr>
              </a:solidFill>
            </a:endParaRPr>
          </a:p>
          <a:p>
            <a:r>
              <a:rPr lang="uk-UA" dirty="0">
                <a:solidFill>
                  <a:schemeClr val="accent1">
                    <a:lumMod val="75000"/>
                  </a:schemeClr>
                </a:solidFill>
              </a:rPr>
              <a:t>2) чоловікові, дружина якого перебуває у післяпологовій відпустці, - тривалістю до 14 календарних днів</a:t>
            </a:r>
            <a:r>
              <a:rPr lang="uk-UA" dirty="0" smtClean="0">
                <a:solidFill>
                  <a:schemeClr val="accent1">
                    <a:lumMod val="75000"/>
                  </a:schemeClr>
                </a:solidFill>
              </a:rPr>
              <a:t>;</a:t>
            </a:r>
          </a:p>
          <a:p>
            <a:r>
              <a:rPr lang="ru-RU" dirty="0">
                <a:solidFill>
                  <a:schemeClr val="accent1">
                    <a:lumMod val="75000"/>
                  </a:schemeClr>
                </a:solidFill>
              </a:rPr>
              <a:t>3) </a:t>
            </a:r>
            <a:r>
              <a:rPr lang="uk-UA" dirty="0" smtClean="0">
                <a:solidFill>
                  <a:schemeClr val="accent1">
                    <a:lumMod val="75000"/>
                  </a:schemeClr>
                </a:solidFill>
              </a:rPr>
              <a:t>матері або іншим особам в разі якщо дитина потребує домашнього догляду</a:t>
            </a:r>
            <a:r>
              <a:rPr lang="ru-RU" dirty="0" smtClean="0">
                <a:solidFill>
                  <a:schemeClr val="accent1">
                    <a:lumMod val="75000"/>
                  </a:schemeClr>
                </a:solidFill>
              </a:rPr>
              <a:t>,</a:t>
            </a:r>
          </a:p>
          <a:p>
            <a:r>
              <a:rPr lang="uk-UA" dirty="0">
                <a:solidFill>
                  <a:schemeClr val="accent1">
                    <a:lumMod val="75000"/>
                  </a:schemeClr>
                </a:solidFill>
              </a:rPr>
              <a:t>3-1) матері або іншій </a:t>
            </a:r>
            <a:r>
              <a:rPr lang="uk-UA" dirty="0" smtClean="0">
                <a:solidFill>
                  <a:schemeClr val="accent1">
                    <a:lumMod val="75000"/>
                  </a:schemeClr>
                </a:solidFill>
              </a:rPr>
              <a:t>особі для </a:t>
            </a:r>
            <a:r>
              <a:rPr lang="uk-UA" dirty="0">
                <a:solidFill>
                  <a:schemeClr val="accent1">
                    <a:lumMod val="75000"/>
                  </a:schemeClr>
                </a:solidFill>
              </a:rPr>
              <a:t>догляду за дитиною віком до 14 років на період оголошення карантину на відповідній території;</a:t>
            </a:r>
          </a:p>
          <a:p>
            <a:r>
              <a:rPr lang="uk-UA" dirty="0" smtClean="0">
                <a:solidFill>
                  <a:schemeClr val="accent1">
                    <a:lumMod val="75000"/>
                  </a:schemeClr>
                </a:solidFill>
              </a:rPr>
              <a:t>4</a:t>
            </a:r>
            <a:r>
              <a:rPr lang="uk-UA" dirty="0">
                <a:solidFill>
                  <a:schemeClr val="accent1">
                    <a:lumMod val="75000"/>
                  </a:schemeClr>
                </a:solidFill>
              </a:rPr>
              <a:t>) учасникам війни, членам сімей загиблих (померлих) ветеранів війни, членам сімей загиблих (померлих) Захисників і Захисниць України - тривалістю до 14 календарних днів </a:t>
            </a:r>
            <a:r>
              <a:rPr lang="uk-UA" dirty="0" smtClean="0">
                <a:solidFill>
                  <a:schemeClr val="accent1">
                    <a:lumMod val="75000"/>
                  </a:schemeClr>
                </a:solidFill>
              </a:rPr>
              <a:t>щорічно;</a:t>
            </a:r>
          </a:p>
          <a:p>
            <a:r>
              <a:rPr lang="uk-UA" dirty="0">
                <a:solidFill>
                  <a:schemeClr val="accent1">
                    <a:lumMod val="75000"/>
                  </a:schemeClr>
                </a:solidFill>
              </a:rPr>
              <a:t>5) особам, які мають особливі трудові заслуги перед Батьківщиною, - тривалістю до 21 календарного дня щорічно</a:t>
            </a:r>
            <a:r>
              <a:rPr lang="uk-UA" dirty="0" smtClean="0">
                <a:solidFill>
                  <a:schemeClr val="accent1">
                    <a:lumMod val="75000"/>
                  </a:schemeClr>
                </a:solidFill>
              </a:rPr>
              <a:t>;</a:t>
            </a:r>
            <a:endParaRPr lang="uk-UA" dirty="0">
              <a:solidFill>
                <a:schemeClr val="accent1">
                  <a:lumMod val="75000"/>
                </a:schemeClr>
              </a:solidFill>
            </a:endParaRPr>
          </a:p>
          <a:p>
            <a:r>
              <a:rPr lang="uk-UA" dirty="0">
                <a:solidFill>
                  <a:schemeClr val="accent1">
                    <a:lumMod val="75000"/>
                  </a:schemeClr>
                </a:solidFill>
              </a:rPr>
              <a:t>6) пенсіонерам за віком та особам з інвалідністю </a:t>
            </a:r>
            <a:r>
              <a:rPr lang="en-US" dirty="0">
                <a:solidFill>
                  <a:schemeClr val="accent1">
                    <a:lumMod val="75000"/>
                  </a:schemeClr>
                </a:solidFill>
              </a:rPr>
              <a:t>III </a:t>
            </a:r>
            <a:r>
              <a:rPr lang="uk-UA" dirty="0">
                <a:solidFill>
                  <a:schemeClr val="accent1">
                    <a:lumMod val="75000"/>
                  </a:schemeClr>
                </a:solidFill>
              </a:rPr>
              <a:t>групи - тривалістю до 30 календарних днів щорічно</a:t>
            </a:r>
            <a:r>
              <a:rPr lang="uk-UA" dirty="0" smtClean="0">
                <a:solidFill>
                  <a:schemeClr val="accent1">
                    <a:lumMod val="75000"/>
                  </a:schemeClr>
                </a:solidFill>
              </a:rPr>
              <a:t>;</a:t>
            </a:r>
            <a:endParaRPr lang="uk-UA" dirty="0">
              <a:solidFill>
                <a:schemeClr val="accent1">
                  <a:lumMod val="75000"/>
                </a:schemeClr>
              </a:solidFill>
            </a:endParaRPr>
          </a:p>
          <a:p>
            <a:r>
              <a:rPr lang="uk-UA" dirty="0">
                <a:solidFill>
                  <a:schemeClr val="accent1">
                    <a:lumMod val="75000"/>
                  </a:schemeClr>
                </a:solidFill>
              </a:rPr>
              <a:t>7) особам з інвалідністю </a:t>
            </a:r>
            <a:r>
              <a:rPr lang="en-US" dirty="0">
                <a:solidFill>
                  <a:schemeClr val="accent1">
                    <a:lumMod val="75000"/>
                  </a:schemeClr>
                </a:solidFill>
              </a:rPr>
              <a:t>I </a:t>
            </a:r>
            <a:r>
              <a:rPr lang="uk-UA" dirty="0">
                <a:solidFill>
                  <a:schemeClr val="accent1">
                    <a:lumMod val="75000"/>
                  </a:schemeClr>
                </a:solidFill>
              </a:rPr>
              <a:t>та </a:t>
            </a:r>
            <a:r>
              <a:rPr lang="en-US" dirty="0">
                <a:solidFill>
                  <a:schemeClr val="accent1">
                    <a:lumMod val="75000"/>
                  </a:schemeClr>
                </a:solidFill>
              </a:rPr>
              <a:t>II </a:t>
            </a:r>
            <a:r>
              <a:rPr lang="uk-UA" dirty="0">
                <a:solidFill>
                  <a:schemeClr val="accent1">
                    <a:lumMod val="75000"/>
                  </a:schemeClr>
                </a:solidFill>
              </a:rPr>
              <a:t>груп - тривалістю до 60 календарних днів щорічно</a:t>
            </a:r>
            <a:r>
              <a:rPr lang="uk-UA" dirty="0" smtClean="0">
                <a:solidFill>
                  <a:schemeClr val="accent1">
                    <a:lumMod val="75000"/>
                  </a:schemeClr>
                </a:solidFill>
              </a:rPr>
              <a:t>;</a:t>
            </a:r>
            <a:endParaRPr lang="uk-UA" dirty="0">
              <a:solidFill>
                <a:schemeClr val="accent1">
                  <a:lumMod val="75000"/>
                </a:schemeClr>
              </a:solidFill>
            </a:endParaRPr>
          </a:p>
          <a:p>
            <a:r>
              <a:rPr lang="uk-UA" dirty="0">
                <a:solidFill>
                  <a:schemeClr val="accent1">
                    <a:lumMod val="75000"/>
                  </a:schemeClr>
                </a:solidFill>
              </a:rPr>
              <a:t>8) особам, які одружуються, - тривалістю до 10 календарних </a:t>
            </a:r>
            <a:r>
              <a:rPr lang="uk-UA" dirty="0" smtClean="0">
                <a:solidFill>
                  <a:schemeClr val="accent1">
                    <a:lumMod val="75000"/>
                  </a:schemeClr>
                </a:solidFill>
              </a:rPr>
              <a:t>днів….</a:t>
            </a:r>
            <a:endParaRPr lang="uk-UA" dirty="0">
              <a:solidFill>
                <a:schemeClr val="accent1">
                  <a:lumMod val="75000"/>
                </a:schemeClr>
              </a:solidFill>
            </a:endParaRPr>
          </a:p>
        </p:txBody>
      </p:sp>
    </p:spTree>
    <p:extLst>
      <p:ext uri="{BB962C8B-B14F-4D97-AF65-F5344CB8AC3E}">
        <p14:creationId xmlns:p14="http://schemas.microsoft.com/office/powerpoint/2010/main" val="407343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Відпустки</a:t>
            </a:r>
            <a:endParaRPr lang="uk-UA" sz="2400" b="1" dirty="0">
              <a:solidFill>
                <a:schemeClr val="accent1">
                  <a:lumMod val="75000"/>
                </a:schemeClr>
              </a:solidFill>
            </a:endParaRPr>
          </a:p>
        </p:txBody>
      </p:sp>
      <p:sp>
        <p:nvSpPr>
          <p:cNvPr id="4" name="TextBox 3"/>
          <p:cNvSpPr txBox="1"/>
          <p:nvPr/>
        </p:nvSpPr>
        <p:spPr>
          <a:xfrm>
            <a:off x="388620" y="868680"/>
            <a:ext cx="8458200" cy="3785652"/>
          </a:xfrm>
          <a:prstGeom prst="rect">
            <a:avLst/>
          </a:prstGeom>
          <a:noFill/>
        </p:spPr>
        <p:txBody>
          <a:bodyPr wrap="square" rtlCol="0">
            <a:spAutoFit/>
          </a:bodyPr>
          <a:lstStyle/>
          <a:p>
            <a:r>
              <a:rPr lang="uk-UA" sz="1500" b="1" dirty="0">
                <a:solidFill>
                  <a:schemeClr val="accent1">
                    <a:lumMod val="75000"/>
                  </a:schemeClr>
                </a:solidFill>
              </a:rPr>
              <a:t>Стаття </a:t>
            </a:r>
            <a:r>
              <a:rPr lang="uk-UA" sz="1500" b="1" dirty="0" smtClean="0">
                <a:solidFill>
                  <a:schemeClr val="accent1">
                    <a:lumMod val="75000"/>
                  </a:schemeClr>
                </a:solidFill>
              </a:rPr>
              <a:t>26 ЗУ «Про відпустки». </a:t>
            </a:r>
            <a:r>
              <a:rPr lang="uk-UA" sz="1500" b="1" dirty="0">
                <a:solidFill>
                  <a:schemeClr val="accent1">
                    <a:lumMod val="75000"/>
                  </a:schemeClr>
                </a:solidFill>
              </a:rPr>
              <a:t>Відпустка без збереження заробітної плати за згодою сторін</a:t>
            </a:r>
          </a:p>
          <a:p>
            <a:endParaRPr lang="uk-UA" sz="1500" dirty="0">
              <a:solidFill>
                <a:schemeClr val="accent1">
                  <a:lumMod val="75000"/>
                </a:schemeClr>
              </a:solidFill>
            </a:endParaRPr>
          </a:p>
          <a:p>
            <a:r>
              <a:rPr lang="uk-UA" sz="1500" dirty="0">
                <a:solidFill>
                  <a:schemeClr val="accent1">
                    <a:lumMod val="75000"/>
                  </a:schemeClr>
                </a:solidFill>
              </a:rPr>
              <a:t>За сімейними обставинами та з інших причин працівнику </a:t>
            </a:r>
            <a:r>
              <a:rPr lang="uk-UA" sz="1500" b="1" dirty="0">
                <a:solidFill>
                  <a:schemeClr val="accent1">
                    <a:lumMod val="75000"/>
                  </a:schemeClr>
                </a:solidFill>
              </a:rPr>
              <a:t>може надаватися </a:t>
            </a:r>
            <a:r>
              <a:rPr lang="uk-UA" sz="1500" dirty="0">
                <a:solidFill>
                  <a:schemeClr val="accent1">
                    <a:lumMod val="75000"/>
                  </a:schemeClr>
                </a:solidFill>
              </a:rPr>
              <a:t>відпустка без збереження заробітної плати </a:t>
            </a:r>
            <a:r>
              <a:rPr lang="uk-UA" sz="1500" b="1" dirty="0">
                <a:solidFill>
                  <a:schemeClr val="accent1">
                    <a:lumMod val="75000"/>
                  </a:schemeClr>
                </a:solidFill>
              </a:rPr>
              <a:t>на термін, обумовлений угодою </a:t>
            </a:r>
            <a:r>
              <a:rPr lang="uk-UA" sz="1500" dirty="0">
                <a:solidFill>
                  <a:schemeClr val="accent1">
                    <a:lumMod val="75000"/>
                  </a:schemeClr>
                </a:solidFill>
              </a:rPr>
              <a:t>між працівником та власником або уповноваженим ним органом, але не більше 30 календарних днів на рік.</a:t>
            </a:r>
          </a:p>
          <a:p>
            <a:endParaRPr lang="uk-UA" sz="1500" dirty="0">
              <a:solidFill>
                <a:schemeClr val="accent1">
                  <a:lumMod val="75000"/>
                </a:schemeClr>
              </a:solidFill>
            </a:endParaRPr>
          </a:p>
          <a:p>
            <a:r>
              <a:rPr lang="uk-UA" sz="1500" dirty="0">
                <a:solidFill>
                  <a:schemeClr val="accent1">
                    <a:lumMod val="75000"/>
                  </a:schemeClr>
                </a:solidFill>
              </a:rPr>
              <a:t>На час загрози поширення епідемії, пандемії, необхідності самоізоляції працівника у випадках, встановлених законодавством, та/або у разі виникнення загрози збройної агресії проти України, надзвичайної ситуації техногенного, природного чи іншого характеру роботодавець на прохання працівника може надавати йому відпустку без збереження заробітної плати без обмеження </a:t>
            </a:r>
            <a:r>
              <a:rPr lang="uk-UA" sz="1500" dirty="0" smtClean="0">
                <a:solidFill>
                  <a:schemeClr val="accent1">
                    <a:lumMod val="75000"/>
                  </a:schemeClr>
                </a:solidFill>
              </a:rPr>
              <a:t>строку. </a:t>
            </a:r>
            <a:r>
              <a:rPr lang="uk-UA" sz="1500" dirty="0">
                <a:solidFill>
                  <a:schemeClr val="accent1">
                    <a:lumMod val="75000"/>
                  </a:schemeClr>
                </a:solidFill>
              </a:rPr>
              <a:t>Тривалість такої відпустки </a:t>
            </a:r>
            <a:r>
              <a:rPr lang="uk-UA" sz="1500" b="1" dirty="0">
                <a:solidFill>
                  <a:schemeClr val="accent1">
                    <a:lumMod val="75000"/>
                  </a:schemeClr>
                </a:solidFill>
              </a:rPr>
              <a:t>визначається угодою сторін.</a:t>
            </a:r>
          </a:p>
          <a:p>
            <a:endParaRPr lang="uk-UA" sz="1500" dirty="0">
              <a:solidFill>
                <a:schemeClr val="accent1">
                  <a:lumMod val="75000"/>
                </a:schemeClr>
              </a:solidFill>
            </a:endParaRPr>
          </a:p>
          <a:p>
            <a:r>
              <a:rPr lang="uk-UA" sz="1500" dirty="0">
                <a:solidFill>
                  <a:schemeClr val="accent1">
                    <a:lumMod val="75000"/>
                  </a:schemeClr>
                </a:solidFill>
              </a:rPr>
              <a:t>Час перебування </a:t>
            </a:r>
            <a:r>
              <a:rPr lang="uk-UA" sz="1500" dirty="0" smtClean="0">
                <a:solidFill>
                  <a:schemeClr val="accent1">
                    <a:lumMod val="75000"/>
                  </a:schemeClr>
                </a:solidFill>
              </a:rPr>
              <a:t>у зазначених відпустках не </a:t>
            </a:r>
            <a:r>
              <a:rPr lang="uk-UA" sz="1500" dirty="0">
                <a:solidFill>
                  <a:schemeClr val="accent1">
                    <a:lumMod val="75000"/>
                  </a:schemeClr>
                </a:solidFill>
              </a:rPr>
              <a:t>зараховується до стажу роботи, що дає право на щорічну основну </a:t>
            </a:r>
            <a:r>
              <a:rPr lang="uk-UA" sz="1500" dirty="0" smtClean="0">
                <a:solidFill>
                  <a:schemeClr val="accent1">
                    <a:lumMod val="75000"/>
                  </a:schemeClr>
                </a:solidFill>
              </a:rPr>
              <a:t>відпустку.</a:t>
            </a:r>
            <a:endParaRPr lang="uk-UA" sz="1500" dirty="0">
              <a:solidFill>
                <a:schemeClr val="accent1">
                  <a:lumMod val="75000"/>
                </a:schemeClr>
              </a:solidFill>
            </a:endParaRPr>
          </a:p>
        </p:txBody>
      </p:sp>
    </p:spTree>
    <p:extLst>
      <p:ext uri="{BB962C8B-B14F-4D97-AF65-F5344CB8AC3E}">
        <p14:creationId xmlns:p14="http://schemas.microsoft.com/office/powerpoint/2010/main" val="292978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a:t>Про внесення змін до Закону України "Про організацію трудових відносин в умовах воєнного стану" щодо обміну інформацією та призупинення дії трудового договору</a:t>
            </a: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560235" y="99041"/>
            <a:ext cx="5281779" cy="461665"/>
          </a:xfrm>
          <a:prstGeom prst="rect">
            <a:avLst/>
          </a:prstGeom>
          <a:noFill/>
        </p:spPr>
        <p:txBody>
          <a:bodyPr wrap="square" rtlCol="0">
            <a:spAutoFit/>
          </a:bodyPr>
          <a:lstStyle/>
          <a:p>
            <a:r>
              <a:rPr lang="uk-UA" sz="2400" b="1" dirty="0" smtClean="0">
                <a:solidFill>
                  <a:schemeClr val="accent1">
                    <a:lumMod val="75000"/>
                  </a:schemeClr>
                </a:solidFill>
              </a:rPr>
              <a:t>Мобінг</a:t>
            </a:r>
            <a:endParaRPr lang="uk-UA" sz="2400" b="1" dirty="0">
              <a:solidFill>
                <a:schemeClr val="accent1">
                  <a:lumMod val="75000"/>
                </a:schemeClr>
              </a:solidFill>
            </a:endParaRPr>
          </a:p>
        </p:txBody>
      </p:sp>
      <p:sp>
        <p:nvSpPr>
          <p:cNvPr id="4" name="TextBox 3"/>
          <p:cNvSpPr txBox="1"/>
          <p:nvPr/>
        </p:nvSpPr>
        <p:spPr>
          <a:xfrm>
            <a:off x="586740" y="967740"/>
            <a:ext cx="8221980" cy="2554545"/>
          </a:xfrm>
          <a:prstGeom prst="rect">
            <a:avLst/>
          </a:prstGeom>
          <a:noFill/>
        </p:spPr>
        <p:txBody>
          <a:bodyPr wrap="square" rtlCol="0">
            <a:spAutoFit/>
          </a:bodyPr>
          <a:lstStyle/>
          <a:p>
            <a:r>
              <a:rPr lang="uk-UA" sz="1800" b="1" dirty="0">
                <a:solidFill>
                  <a:schemeClr val="accent1">
                    <a:lumMod val="75000"/>
                  </a:schemeClr>
                </a:solidFill>
              </a:rPr>
              <a:t>Стаття </a:t>
            </a:r>
            <a:r>
              <a:rPr lang="uk-UA" sz="1800" b="1" dirty="0" smtClean="0">
                <a:solidFill>
                  <a:schemeClr val="accent1">
                    <a:lumMod val="75000"/>
                  </a:schemeClr>
                </a:solidFill>
              </a:rPr>
              <a:t>2-2 КЗпП України. </a:t>
            </a:r>
            <a:r>
              <a:rPr lang="uk-UA" sz="1800" b="1" dirty="0">
                <a:solidFill>
                  <a:schemeClr val="accent1">
                    <a:lumMod val="75000"/>
                  </a:schemeClr>
                </a:solidFill>
              </a:rPr>
              <a:t>Заборона мобінгу (цькування)</a:t>
            </a:r>
          </a:p>
          <a:p>
            <a:endParaRPr lang="uk-UA" dirty="0">
              <a:solidFill>
                <a:schemeClr val="accent1">
                  <a:lumMod val="75000"/>
                </a:schemeClr>
              </a:solidFill>
            </a:endParaRPr>
          </a:p>
          <a:p>
            <a:r>
              <a:rPr lang="uk-UA" sz="1600" b="1" dirty="0">
                <a:solidFill>
                  <a:schemeClr val="accent1">
                    <a:lumMod val="75000"/>
                  </a:schemeClr>
                </a:solidFill>
              </a:rPr>
              <a:t>Мобінг (цькування) </a:t>
            </a:r>
            <a:r>
              <a:rPr lang="uk-UA" sz="1600" dirty="0">
                <a:solidFill>
                  <a:schemeClr val="accent1">
                    <a:lumMod val="75000"/>
                  </a:schemeClr>
                </a:solidFill>
              </a:rPr>
              <a:t>- </a:t>
            </a:r>
            <a:r>
              <a:rPr lang="uk-UA" sz="1600" b="1" dirty="0">
                <a:solidFill>
                  <a:schemeClr val="accent1">
                    <a:lumMod val="75000"/>
                  </a:schemeClr>
                </a:solidFill>
              </a:rPr>
              <a:t>систематичні</a:t>
            </a:r>
            <a:r>
              <a:rPr lang="uk-UA" sz="1600" dirty="0">
                <a:solidFill>
                  <a:schemeClr val="accent1">
                    <a:lumMod val="75000"/>
                  </a:schemeClr>
                </a:solidFill>
              </a:rPr>
              <a:t> (повторювані) </a:t>
            </a:r>
            <a:r>
              <a:rPr lang="uk-UA" sz="1600" b="1" dirty="0">
                <a:solidFill>
                  <a:schemeClr val="accent1">
                    <a:lumMod val="75000"/>
                  </a:schemeClr>
                </a:solidFill>
              </a:rPr>
              <a:t>тривалі</a:t>
            </a:r>
            <a:r>
              <a:rPr lang="uk-UA" sz="1600" dirty="0">
                <a:solidFill>
                  <a:schemeClr val="accent1">
                    <a:lumMod val="75000"/>
                  </a:schemeClr>
                </a:solidFill>
              </a:rPr>
              <a:t> </a:t>
            </a:r>
            <a:r>
              <a:rPr lang="uk-UA" sz="1600" b="1" dirty="0">
                <a:solidFill>
                  <a:schemeClr val="accent1">
                    <a:lumMod val="75000"/>
                  </a:schemeClr>
                </a:solidFill>
              </a:rPr>
              <a:t>умисні</a:t>
            </a:r>
            <a:r>
              <a:rPr lang="uk-UA" sz="1600" dirty="0">
                <a:solidFill>
                  <a:schemeClr val="accent1">
                    <a:lumMod val="75000"/>
                  </a:schemeClr>
                </a:solidFill>
              </a:rPr>
              <a:t> дії або бездіяльність роботодавця, окремих працівників або групи працівників трудового колективу, які </a:t>
            </a:r>
            <a:r>
              <a:rPr lang="uk-UA" sz="1600" b="1" dirty="0">
                <a:solidFill>
                  <a:schemeClr val="accent1">
                    <a:lumMod val="75000"/>
                  </a:schemeClr>
                </a:solidFill>
              </a:rPr>
              <a:t>спрямовані на приниження честі та гідності працівника</a:t>
            </a:r>
            <a:r>
              <a:rPr lang="uk-UA" sz="1600" dirty="0">
                <a:solidFill>
                  <a:schemeClr val="accent1">
                    <a:lumMod val="75000"/>
                  </a:schemeClr>
                </a:solidFill>
              </a:rPr>
              <a:t>, його </a:t>
            </a:r>
            <a:r>
              <a:rPr lang="uk-UA" sz="1600" b="1" dirty="0">
                <a:solidFill>
                  <a:schemeClr val="accent1">
                    <a:lumMod val="75000"/>
                  </a:schemeClr>
                </a:solidFill>
              </a:rPr>
              <a:t>ділової репутації</a:t>
            </a:r>
            <a:r>
              <a:rPr lang="uk-UA" sz="1600" dirty="0">
                <a:solidFill>
                  <a:schemeClr val="accent1">
                    <a:lumMod val="75000"/>
                  </a:schemeClr>
                </a:solidFill>
              </a:rPr>
              <a:t>, у тому числі з метою набуття, зміни або припинення ним трудових прав та обов’язків, що проявляються у формі психологічного та/або економічного тиску, зокрема із застосуванням засобів електронних комунікацій, </a:t>
            </a:r>
            <a:r>
              <a:rPr lang="uk-UA" sz="1600" b="1" dirty="0">
                <a:solidFill>
                  <a:schemeClr val="accent1">
                    <a:lumMod val="75000"/>
                  </a:schemeClr>
                </a:solidFill>
              </a:rPr>
              <a:t>створення стосовно працівника напруженої, ворожої, образливої атмосфери</a:t>
            </a:r>
            <a:r>
              <a:rPr lang="uk-UA" sz="1600" dirty="0">
                <a:solidFill>
                  <a:schemeClr val="accent1">
                    <a:lumMod val="75000"/>
                  </a:schemeClr>
                </a:solidFill>
              </a:rPr>
              <a:t>, у тому числі такої, що змушує його недооцінювати свою професійну придатність.</a:t>
            </a:r>
          </a:p>
        </p:txBody>
      </p:sp>
    </p:spTree>
    <p:extLst>
      <p:ext uri="{BB962C8B-B14F-4D97-AF65-F5344CB8AC3E}">
        <p14:creationId xmlns:p14="http://schemas.microsoft.com/office/powerpoint/2010/main" val="4169485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5400000">
            <a:off x="-2159844" y="2253934"/>
            <a:ext cx="5081586" cy="654683"/>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871" y="-137571"/>
            <a:ext cx="2146667" cy="1124209"/>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7752600" y="4542453"/>
            <a:ext cx="1191600" cy="628381"/>
            <a:chOff x="10389600" y="6161601"/>
            <a:chExt cx="1588800" cy="837842"/>
          </a:xfrm>
        </p:grpSpPr>
        <p:sp>
          <p:nvSpPr>
            <p:cNvPr id="7" name="TextBox 6">
              <a:extLst>
                <a:ext uri="{FF2B5EF4-FFF2-40B4-BE49-F238E27FC236}">
                  <a16:creationId xmlns:a16="http://schemas.microsoft.com/office/drawing/2014/main" id="{C34FFC07-A60C-4CFA-ACCD-8A2127709881}"/>
                </a:ext>
              </a:extLst>
            </p:cNvPr>
            <p:cNvSpPr txBox="1"/>
            <p:nvPr/>
          </p:nvSpPr>
          <p:spPr>
            <a:xfrm>
              <a:off x="10393191" y="6161601"/>
              <a:ext cx="1243211" cy="492443"/>
            </a:xfrm>
            <a:prstGeom prst="rect">
              <a:avLst/>
            </a:prstGeom>
            <a:noFill/>
          </p:spPr>
          <p:txBody>
            <a:bodyPr wrap="square" rtlCol="0">
              <a:spAutoFit/>
            </a:bodyPr>
            <a:lstStyle/>
            <a:p>
              <a:r>
                <a:rPr lang="en-US" sz="900" u="sng" dirty="0">
                  <a:solidFill>
                    <a:srgbClr val="4778AE"/>
                  </a:solidFill>
                </a:rPr>
                <a:t>www.dsp.gov.ua</a:t>
              </a:r>
              <a:endParaRPr lang="LID4096" sz="9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492443"/>
            </a:xfrm>
            <a:prstGeom prst="rect">
              <a:avLst/>
            </a:prstGeom>
            <a:noFill/>
          </p:spPr>
          <p:txBody>
            <a:bodyPr wrap="square" rtlCol="0">
              <a:spAutoFit/>
            </a:bodyPr>
            <a:lstStyle/>
            <a:p>
              <a:r>
                <a:rPr lang="en-US" sz="900" u="sng" dirty="0">
                  <a:solidFill>
                    <a:srgbClr val="4778AE"/>
                  </a:solidFill>
                </a:rPr>
                <a:t>www.pratsia.in.ua</a:t>
              </a:r>
              <a:endParaRPr lang="LID4096" sz="9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28" name="Google Shape;208;p26">
            <a:extLst>
              <a:ext uri="{FF2B5EF4-FFF2-40B4-BE49-F238E27FC236}">
                <a16:creationId xmlns:a16="http://schemas.microsoft.com/office/drawing/2014/main" id="{9D1F7A0B-39BE-450B-8CAC-71D53A840523}"/>
              </a:ext>
            </a:extLst>
          </p:cNvPr>
          <p:cNvSpPr txBox="1"/>
          <p:nvPr/>
        </p:nvSpPr>
        <p:spPr>
          <a:xfrm>
            <a:off x="2078840" y="681840"/>
            <a:ext cx="5313600" cy="715558"/>
          </a:xfrm>
          <a:prstGeom prst="rect">
            <a:avLst/>
          </a:prstGeom>
          <a:noFill/>
          <a:ln>
            <a:noFill/>
          </a:ln>
        </p:spPr>
        <p:txBody>
          <a:bodyPr spcFirstLastPara="1" wrap="square" lIns="68569" tIns="68569" rIns="68569" bIns="68569" anchor="t" anchorCtr="0">
            <a:spAutoFit/>
          </a:bodyPr>
          <a:lstStyle/>
          <a:p>
            <a:pPr algn="ctr"/>
            <a:r>
              <a:rPr lang="ru" sz="3750" b="1" dirty="0">
                <a:solidFill>
                  <a:srgbClr val="2C64DF"/>
                </a:solidFill>
                <a:latin typeface="Rubik" panose="02000604000000020004" pitchFamily="2" charset="-79"/>
                <a:ea typeface="Open Sans"/>
                <a:cs typeface="Rubik" panose="02000604000000020004" pitchFamily="2" charset="-79"/>
                <a:sym typeface="Open Sans"/>
              </a:rPr>
              <a:t>ДЯКУЮ ЗА УВАГУ !</a:t>
            </a:r>
            <a:endParaRPr sz="3750" b="1" dirty="0">
              <a:solidFill>
                <a:srgbClr val="2C64DF"/>
              </a:solidFill>
              <a:latin typeface="Rubik" panose="02000604000000020004" pitchFamily="2" charset="-79"/>
              <a:ea typeface="Open Sans"/>
              <a:cs typeface="Rubik" panose="02000604000000020004" pitchFamily="2" charset="-79"/>
              <a:sym typeface="Open Sans"/>
            </a:endParaRPr>
          </a:p>
        </p:txBody>
      </p:sp>
      <p:grpSp>
        <p:nvGrpSpPr>
          <p:cNvPr id="29" name="Группа 28">
            <a:extLst>
              <a:ext uri="{FF2B5EF4-FFF2-40B4-BE49-F238E27FC236}">
                <a16:creationId xmlns:a16="http://schemas.microsoft.com/office/drawing/2014/main" id="{69E0CBE9-2507-439E-AA14-35854539C533}"/>
              </a:ext>
            </a:extLst>
          </p:cNvPr>
          <p:cNvGrpSpPr/>
          <p:nvPr/>
        </p:nvGrpSpPr>
        <p:grpSpPr>
          <a:xfrm>
            <a:off x="5892859" y="1625311"/>
            <a:ext cx="2898925" cy="2527534"/>
            <a:chOff x="6022498" y="2098682"/>
            <a:chExt cx="2702115" cy="2355938"/>
          </a:xfrm>
        </p:grpSpPr>
        <p:sp>
          <p:nvSpPr>
            <p:cNvPr id="30" name="TextBox 29">
              <a:extLst>
                <a:ext uri="{FF2B5EF4-FFF2-40B4-BE49-F238E27FC236}">
                  <a16:creationId xmlns:a16="http://schemas.microsoft.com/office/drawing/2014/main" id="{A3936E7D-084F-4B05-BAC6-08ACBD235FEA}"/>
                </a:ext>
              </a:extLst>
            </p:cNvPr>
            <p:cNvSpPr txBox="1"/>
            <p:nvPr/>
          </p:nvSpPr>
          <p:spPr>
            <a:xfrm>
              <a:off x="6022498" y="4067330"/>
              <a:ext cx="2702115" cy="387290"/>
            </a:xfrm>
            <a:prstGeom prst="rect">
              <a:avLst/>
            </a:prstGeom>
            <a:noFill/>
          </p:spPr>
          <p:txBody>
            <a:bodyPr wrap="square" rtlCol="0">
              <a:spAutoFit/>
            </a:bodyPr>
            <a:lstStyle/>
            <a:p>
              <a:pPr algn="ctr"/>
              <a:r>
                <a:rPr lang="uk-UA" sz="1050" dirty="0">
                  <a:solidFill>
                    <a:srgbClr val="002060"/>
                  </a:solidFill>
                  <a:latin typeface="Open Sans" panose="020B0604020202020204" charset="0"/>
                  <a:ea typeface="Open Sans" panose="020B0604020202020204" charset="0"/>
                  <a:cs typeface="Open Sans" panose="020B0604020202020204" charset="0"/>
                </a:rPr>
                <a:t>Сервіс онлайн консультацій «інтерактивний інспектор»</a:t>
              </a:r>
            </a:p>
          </p:txBody>
        </p:sp>
        <p:pic>
          <p:nvPicPr>
            <p:cNvPr id="31" name="Picture 4" descr="https://lh4.googleusercontent.com/8X4CeYy7R_NsOtLrs1zSljyrOEHDdnKHo_ZzgWf43dBZhXuUXjzURdJb_IlX4yGx4ICd8DqG3S9Av1MrvAIDhVczSGluv2A441w2hzzf7F4Ymwkz3t8Fcg8Ac673m3J-2Gfjyv-uQlWjrZoJakiQGvjOXw=s2048">
              <a:extLst>
                <a:ext uri="{FF2B5EF4-FFF2-40B4-BE49-F238E27FC236}">
                  <a16:creationId xmlns:a16="http://schemas.microsoft.com/office/drawing/2014/main" id="{0B4DCFBC-7F15-4840-96AA-C0BDF06E95B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84018" y="2098682"/>
              <a:ext cx="1869970" cy="18699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grpSp>
        <p:nvGrpSpPr>
          <p:cNvPr id="32" name="Группа 31">
            <a:extLst>
              <a:ext uri="{FF2B5EF4-FFF2-40B4-BE49-F238E27FC236}">
                <a16:creationId xmlns:a16="http://schemas.microsoft.com/office/drawing/2014/main" id="{53C70B50-AFF2-4642-AD65-BA35ADD4044B}"/>
              </a:ext>
            </a:extLst>
          </p:cNvPr>
          <p:cNvGrpSpPr/>
          <p:nvPr/>
        </p:nvGrpSpPr>
        <p:grpSpPr>
          <a:xfrm>
            <a:off x="1345219" y="1625310"/>
            <a:ext cx="2771669" cy="2524929"/>
            <a:chOff x="1024974" y="2098682"/>
            <a:chExt cx="2583499" cy="2353509"/>
          </a:xfrm>
        </p:grpSpPr>
        <p:sp>
          <p:nvSpPr>
            <p:cNvPr id="33" name="Прямоугольник 32">
              <a:extLst>
                <a:ext uri="{FF2B5EF4-FFF2-40B4-BE49-F238E27FC236}">
                  <a16:creationId xmlns:a16="http://schemas.microsoft.com/office/drawing/2014/main" id="{5B136EE1-5ECE-4D2C-B48A-CC6DE46A5829}"/>
                </a:ext>
              </a:extLst>
            </p:cNvPr>
            <p:cNvSpPr/>
            <p:nvPr/>
          </p:nvSpPr>
          <p:spPr>
            <a:xfrm>
              <a:off x="1024974" y="4064902"/>
              <a:ext cx="2088914" cy="387289"/>
            </a:xfrm>
            <a:prstGeom prst="rect">
              <a:avLst/>
            </a:prstGeom>
          </p:spPr>
          <p:txBody>
            <a:bodyPr wrap="square">
              <a:spAutoFit/>
            </a:bodyPr>
            <a:lstStyle/>
            <a:p>
              <a:pPr algn="ctr"/>
              <a:r>
                <a:rPr lang="uk-UA" sz="1050" dirty="0">
                  <a:solidFill>
                    <a:srgbClr val="002060"/>
                  </a:solidFill>
                  <a:latin typeface="Open Sans" panose="020B0604020202020204" charset="0"/>
                  <a:ea typeface="Open Sans" panose="020B0604020202020204" charset="0"/>
                  <a:cs typeface="Open Sans" panose="020B0604020202020204" charset="0"/>
                </a:rPr>
                <a:t>Інформаційний портал </a:t>
              </a:r>
              <a:r>
                <a:rPr lang="en-US" sz="1050" dirty="0">
                  <a:solidFill>
                    <a:srgbClr val="002060"/>
                  </a:solidFill>
                  <a:latin typeface="Open Sans" panose="020B0604020202020204" charset="0"/>
                  <a:ea typeface="Open Sans" panose="020B0604020202020204" charset="0"/>
                  <a:cs typeface="Open Sans" panose="020B0604020202020204" charset="0"/>
                </a:rPr>
                <a:t>pratsia.in.ua </a:t>
              </a:r>
              <a:endParaRPr lang="uk-UA" sz="1050" dirty="0">
                <a:solidFill>
                  <a:srgbClr val="002060"/>
                </a:solidFill>
                <a:latin typeface="Open Sans" panose="020B0604020202020204" charset="0"/>
                <a:ea typeface="Open Sans" panose="020B0604020202020204" charset="0"/>
                <a:cs typeface="Open Sans" panose="020B0604020202020204" charset="0"/>
              </a:endParaRPr>
            </a:p>
          </p:txBody>
        </p:sp>
        <p:pic>
          <p:nvPicPr>
            <p:cNvPr id="34" name="Рисунок 33">
              <a:extLst>
                <a:ext uri="{FF2B5EF4-FFF2-40B4-BE49-F238E27FC236}">
                  <a16:creationId xmlns:a16="http://schemas.microsoft.com/office/drawing/2014/main" id="{83A15B29-F5C5-498E-BF33-06CF71B908A6}"/>
                </a:ext>
              </a:extLst>
            </p:cNvPr>
            <p:cNvPicPr>
              <a:picLocks noChangeAspect="1"/>
            </p:cNvPicPr>
            <p:nvPr/>
          </p:nvPicPr>
          <p:blipFill>
            <a:blip r:embed="rId6"/>
            <a:stretch>
              <a:fillRect/>
            </a:stretch>
          </p:blipFill>
          <p:spPr>
            <a:xfrm>
              <a:off x="1262301" y="2098682"/>
              <a:ext cx="2346172" cy="1869969"/>
            </a:xfrm>
            <a:prstGeom prst="rect">
              <a:avLst/>
            </a:prstGeom>
          </p:spPr>
        </p:pic>
      </p:grpSp>
      <p:grpSp>
        <p:nvGrpSpPr>
          <p:cNvPr id="35" name="Группа 34">
            <a:extLst>
              <a:ext uri="{FF2B5EF4-FFF2-40B4-BE49-F238E27FC236}">
                <a16:creationId xmlns:a16="http://schemas.microsoft.com/office/drawing/2014/main" id="{085C83E2-726A-497B-AEDB-77535A22ADE6}"/>
              </a:ext>
            </a:extLst>
          </p:cNvPr>
          <p:cNvGrpSpPr/>
          <p:nvPr/>
        </p:nvGrpSpPr>
        <p:grpSpPr>
          <a:xfrm>
            <a:off x="3677797" y="1625312"/>
            <a:ext cx="2484770" cy="2686511"/>
            <a:chOff x="3608473" y="2098683"/>
            <a:chExt cx="2316077" cy="2504122"/>
          </a:xfrm>
        </p:grpSpPr>
        <p:sp>
          <p:nvSpPr>
            <p:cNvPr id="36" name="TextBox 35">
              <a:extLst>
                <a:ext uri="{FF2B5EF4-FFF2-40B4-BE49-F238E27FC236}">
                  <a16:creationId xmlns:a16="http://schemas.microsoft.com/office/drawing/2014/main" id="{DB8F5B7C-5D07-4592-AD9E-BF2BC08FE6EB}"/>
                </a:ext>
              </a:extLst>
            </p:cNvPr>
            <p:cNvSpPr txBox="1"/>
            <p:nvPr/>
          </p:nvSpPr>
          <p:spPr>
            <a:xfrm>
              <a:off x="3608473" y="4064902"/>
              <a:ext cx="2316077" cy="537903"/>
            </a:xfrm>
            <a:prstGeom prst="rect">
              <a:avLst/>
            </a:prstGeom>
            <a:noFill/>
          </p:spPr>
          <p:txBody>
            <a:bodyPr wrap="square" rtlCol="0">
              <a:spAutoFit/>
            </a:bodyPr>
            <a:lstStyle/>
            <a:p>
              <a:pPr algn="ctr"/>
              <a:r>
                <a:rPr lang="uk-UA" sz="1050" dirty="0">
                  <a:solidFill>
                    <a:srgbClr val="002060"/>
                  </a:solidFill>
                  <a:latin typeface="Open Sans" panose="020B0604020202020204" charset="0"/>
                  <a:ea typeface="Open Sans" panose="020B0604020202020204" charset="0"/>
                  <a:cs typeface="Open Sans" panose="020B0604020202020204" charset="0"/>
                </a:rPr>
                <a:t>Анімаційні ролики</a:t>
              </a:r>
            </a:p>
            <a:p>
              <a:pPr algn="ctr"/>
              <a:r>
                <a:rPr lang="en-US" sz="1050" dirty="0">
                  <a:solidFill>
                    <a:srgbClr val="002060"/>
                  </a:solidFill>
                  <a:latin typeface="Open Sans" panose="020B0604020202020204" charset="0"/>
                  <a:ea typeface="Open Sans" panose="020B0604020202020204" charset="0"/>
                  <a:cs typeface="Open Sans" panose="020B0604020202020204" charset="0"/>
                </a:rPr>
                <a:t>https://m.youtube.com/@user-om9dz7ey4r/videos</a:t>
              </a:r>
              <a:endParaRPr lang="uk-UA" sz="1050" dirty="0">
                <a:solidFill>
                  <a:srgbClr val="002060"/>
                </a:solidFill>
                <a:latin typeface="Open Sans" panose="020B0604020202020204" charset="0"/>
                <a:ea typeface="Open Sans" panose="020B0604020202020204" charset="0"/>
                <a:cs typeface="Open Sans" panose="020B0604020202020204" charset="0"/>
              </a:endParaRPr>
            </a:p>
          </p:txBody>
        </p:sp>
        <p:pic>
          <p:nvPicPr>
            <p:cNvPr id="37" name="Picture 6" descr="https://lh5.googleusercontent.com/KQsImu21MByBj5Ov1-7eStznLOV-9IQHZDrowS3lzsZXtZhCFoFaC4AHveibIeX-WzZ69gaEeKeBPaZbKUkdEGgp4Kf2GEgDboxP9gX2AAWcHNPnrT1dXqnWcQ-KCjPd9sZUd-7JEQGmtQjWWNXhyTjFlQ=s2048">
              <a:extLst>
                <a:ext uri="{FF2B5EF4-FFF2-40B4-BE49-F238E27FC236}">
                  <a16:creationId xmlns:a16="http://schemas.microsoft.com/office/drawing/2014/main" id="{F008D60E-F7C9-4D1B-BB62-28420F6F9F4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872" t="23416" r="22355" b="13870"/>
            <a:stretch/>
          </p:blipFill>
          <p:spPr bwMode="auto">
            <a:xfrm>
              <a:off x="3725297" y="2098683"/>
              <a:ext cx="2010651" cy="17768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518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174232" y="748241"/>
            <a:ext cx="8883254" cy="4245778"/>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t>Про</a:t>
            </a:r>
            <a:endParaRPr lang="ru-RU" sz="1050" dirty="0">
              <a:solidFill>
                <a:schemeClr val="accent1">
                  <a:lumMod val="75000"/>
                </a:schemeClr>
              </a:solidFill>
            </a:endParaRPr>
          </a:p>
        </p:txBody>
      </p:sp>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sp>
        <p:nvSpPr>
          <p:cNvPr id="3" name="TextBox 2"/>
          <p:cNvSpPr txBox="1"/>
          <p:nvPr/>
        </p:nvSpPr>
        <p:spPr>
          <a:xfrm>
            <a:off x="1212730" y="106787"/>
            <a:ext cx="7123205" cy="769441"/>
          </a:xfrm>
          <a:prstGeom prst="rect">
            <a:avLst/>
          </a:prstGeom>
          <a:noFill/>
        </p:spPr>
        <p:txBody>
          <a:bodyPr wrap="square" rtlCol="0">
            <a:spAutoFit/>
          </a:bodyPr>
          <a:lstStyle/>
          <a:p>
            <a:r>
              <a:rPr lang="ru-RU" sz="2200" b="1" dirty="0">
                <a:solidFill>
                  <a:schemeClr val="accent1">
                    <a:lumMod val="75000"/>
                  </a:schemeClr>
                </a:solidFill>
              </a:rPr>
              <a:t>ЗАКОН УКРАЇНИ «ПРО ОРГАНІЗАЦІЮ ТРУДОВИХ ВІДНОСИН В УМОВАХ ВОЄННОГО СТАНУ»</a:t>
            </a:r>
          </a:p>
        </p:txBody>
      </p:sp>
      <p:sp>
        <p:nvSpPr>
          <p:cNvPr id="7" name="TextBox 6"/>
          <p:cNvSpPr txBox="1"/>
          <p:nvPr/>
        </p:nvSpPr>
        <p:spPr>
          <a:xfrm>
            <a:off x="348907" y="1029115"/>
            <a:ext cx="8389461" cy="3693319"/>
          </a:xfrm>
          <a:prstGeom prst="rect">
            <a:avLst/>
          </a:prstGeom>
          <a:noFill/>
        </p:spPr>
        <p:txBody>
          <a:bodyPr wrap="square" rtlCol="0">
            <a:spAutoFit/>
          </a:bodyPr>
          <a:lstStyle/>
          <a:p>
            <a:pPr algn="ctr"/>
            <a:r>
              <a:rPr lang="uk-UA" sz="2000" b="1" dirty="0" smtClean="0">
                <a:solidFill>
                  <a:srgbClr val="FFC000"/>
                </a:solidFill>
              </a:rPr>
              <a:t>ОСОБЛИВОСТІ ЗАСТОСУВАННЯ</a:t>
            </a:r>
            <a:endParaRPr lang="uk-UA" sz="2400" b="1" dirty="0" smtClean="0">
              <a:solidFill>
                <a:srgbClr val="FFC000"/>
              </a:solidFill>
            </a:endParaRPr>
          </a:p>
          <a:p>
            <a:pPr algn="ctr"/>
            <a:endParaRPr lang="uk-UA" dirty="0">
              <a:solidFill>
                <a:schemeClr val="accent1">
                  <a:lumMod val="75000"/>
                </a:schemeClr>
              </a:solidFill>
            </a:endParaRPr>
          </a:p>
          <a:p>
            <a:r>
              <a:rPr lang="uk-UA" sz="2000" dirty="0" smtClean="0">
                <a:solidFill>
                  <a:schemeClr val="accent1">
                    <a:lumMod val="75000"/>
                  </a:schemeClr>
                </a:solidFill>
              </a:rPr>
              <a:t>На період дії воєнного стану вводяться обмеження конституційних прав і свобод людини і громадянина передбачених статтями 43, 44 Конституції України.</a:t>
            </a:r>
          </a:p>
          <a:p>
            <a:endParaRPr lang="uk-UA" sz="2000" dirty="0" smtClean="0">
              <a:solidFill>
                <a:schemeClr val="accent1">
                  <a:lumMod val="75000"/>
                </a:schemeClr>
              </a:solidFill>
            </a:endParaRPr>
          </a:p>
          <a:p>
            <a:r>
              <a:rPr lang="uk-UA" sz="2000" dirty="0" smtClean="0">
                <a:solidFill>
                  <a:schemeClr val="accent1">
                    <a:lumMod val="75000"/>
                  </a:schemeClr>
                </a:solidFill>
              </a:rPr>
              <a:t>У період дії воєнного стану не застосовуються норми законодавства про працю, законів України "Про державну службу", "Про службу в органах місцевого самоврядування", інших законодавчих актів, що регулюють діяльність державних службовців, посадових осіб місцевого самоврядування у частині відносин, врегульованих цим </a:t>
            </a:r>
            <a:r>
              <a:rPr lang="ru-RU" sz="2000" dirty="0" smtClean="0">
                <a:solidFill>
                  <a:schemeClr val="accent1">
                    <a:lumMod val="75000"/>
                  </a:schemeClr>
                </a:solidFill>
              </a:rPr>
              <a:t>Законом</a:t>
            </a:r>
            <a:r>
              <a:rPr lang="ru-RU" sz="2000" dirty="0">
                <a:solidFill>
                  <a:schemeClr val="accent1">
                    <a:lumMod val="75000"/>
                  </a:schemeClr>
                </a:solidFill>
              </a:rPr>
              <a:t>.</a:t>
            </a:r>
            <a:endParaRPr lang="uk-UA" sz="2000" dirty="0">
              <a:solidFill>
                <a:schemeClr val="accent1">
                  <a:lumMod val="75000"/>
                </a:schemeClr>
              </a:solidFill>
            </a:endParaRPr>
          </a:p>
        </p:txBody>
      </p:sp>
    </p:spTree>
    <p:extLst>
      <p:ext uri="{BB962C8B-B14F-4D97-AF65-F5344CB8AC3E}">
        <p14:creationId xmlns:p14="http://schemas.microsoft.com/office/powerpoint/2010/main" val="361625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810001" y="147550"/>
            <a:ext cx="6952940" cy="719400"/>
          </a:xfrm>
          <a:prstGeom prst="rect">
            <a:avLst/>
          </a:prstGeom>
        </p:spPr>
        <p:txBody>
          <a:bodyPr spcFirstLastPara="1" vert="horz" wrap="square" lIns="91425" tIns="91425" rIns="91425" bIns="91425" rtlCol="0" anchor="t" anchorCtr="0">
            <a:noAutofit/>
          </a:bodyPr>
          <a:lstStyle/>
          <a:p>
            <a:pPr>
              <a:lnSpc>
                <a:spcPct val="100000"/>
              </a:lnSpc>
              <a:buClr>
                <a:schemeClr val="dk1"/>
              </a:buClr>
              <a:buSzPts val="990"/>
            </a:pPr>
            <a:r>
              <a:rPr lang="uk-UA" sz="2400" b="1" dirty="0">
                <a:solidFill>
                  <a:schemeClr val="accent1">
                    <a:lumMod val="75000"/>
                  </a:schemeClr>
                </a:solidFill>
                <a:latin typeface="Open Sans" panose="020B0604020202020204" charset="0"/>
                <a:ea typeface="Open Sans" panose="020B0604020202020204" charset="0"/>
                <a:cs typeface="Open Sans" panose="020B0604020202020204" charset="0"/>
              </a:rPr>
              <a:t>Призупинення дії </a:t>
            </a:r>
            <a:r>
              <a:rPr lang="uk-UA" sz="2400" b="1" dirty="0" smtClean="0">
                <a:solidFill>
                  <a:schemeClr val="accent1">
                    <a:lumMod val="75000"/>
                  </a:schemeClr>
                </a:solidFill>
                <a:latin typeface="Open Sans" panose="020B0604020202020204" charset="0"/>
                <a:ea typeface="Open Sans" panose="020B0604020202020204" charset="0"/>
                <a:cs typeface="Open Sans" panose="020B0604020202020204" charset="0"/>
              </a:rPr>
              <a:t>трудового договору</a:t>
            </a:r>
            <a:r>
              <a:rPr lang="uk-UA" sz="2400" b="1" dirty="0">
                <a:solidFill>
                  <a:schemeClr val="accent1">
                    <a:lumMod val="75000"/>
                  </a:schemeClr>
                </a:solidFill>
              </a:rPr>
              <a:t>*</a:t>
            </a:r>
            <a:endParaRPr sz="2400" b="1" dirty="0">
              <a:solidFill>
                <a:schemeClr val="accent1">
                  <a:lumMod val="75000"/>
                </a:schemeClr>
              </a:solidFill>
            </a:endParaRPr>
          </a:p>
        </p:txBody>
      </p:sp>
      <p:sp>
        <p:nvSpPr>
          <p:cNvPr id="2" name="TextBox 1"/>
          <p:cNvSpPr txBox="1"/>
          <p:nvPr/>
        </p:nvSpPr>
        <p:spPr>
          <a:xfrm>
            <a:off x="810001" y="4298434"/>
            <a:ext cx="8113994" cy="646331"/>
          </a:xfrm>
          <a:prstGeom prst="rect">
            <a:avLst/>
          </a:prstGeom>
          <a:noFill/>
        </p:spPr>
        <p:txBody>
          <a:bodyPr wrap="square" rtlCol="0">
            <a:spAutoFit/>
          </a:bodyPr>
          <a:lstStyle/>
          <a:p>
            <a:r>
              <a:rPr lang="uk-UA" sz="900" i="1" dirty="0">
                <a:solidFill>
                  <a:schemeClr val="accent1">
                    <a:lumMod val="75000"/>
                  </a:schemeClr>
                </a:solidFill>
                <a:latin typeface="Open Sans" panose="020B0604020202020204" charset="0"/>
                <a:ea typeface="Open Sans" panose="020B0604020202020204" charset="0"/>
                <a:cs typeface="Open Sans" panose="020B0604020202020204" charset="0"/>
              </a:rPr>
              <a:t>*тимчасове припинення роботодавцем забезпечення працівника роботою і тимчасове припинення працівником виконання роботи за укладеним трудовим договором у зв’язку із збройною агресією проти України, що виключає можливість обох сторін трудових відносин виконувати обов’язки, передбачені трудовим договором.</a:t>
            </a:r>
          </a:p>
          <a:p>
            <a:r>
              <a:rPr lang="uk-UA" sz="900" i="1" dirty="0">
                <a:solidFill>
                  <a:schemeClr val="accent1">
                    <a:lumMod val="75000"/>
                  </a:schemeClr>
                </a:solidFill>
                <a:latin typeface="Open Sans" panose="020B0604020202020204" charset="0"/>
                <a:ea typeface="Open Sans" panose="020B0604020202020204" charset="0"/>
                <a:cs typeface="Open Sans" panose="020B0604020202020204" charset="0"/>
              </a:rPr>
              <a:t>** рішення роботодавця про поновлення дії трудового договору оформлюється розпорядчим документом</a:t>
            </a:r>
          </a:p>
        </p:txBody>
      </p:sp>
      <p:graphicFrame>
        <p:nvGraphicFramePr>
          <p:cNvPr id="3" name="Схема 2"/>
          <p:cNvGraphicFramePr/>
          <p:nvPr>
            <p:extLst>
              <p:ext uri="{D42A27DB-BD31-4B8C-83A1-F6EECF244321}">
                <p14:modId xmlns:p14="http://schemas.microsoft.com/office/powerpoint/2010/main" val="4119244167"/>
              </p:ext>
            </p:extLst>
          </p:nvPr>
        </p:nvGraphicFramePr>
        <p:xfrm>
          <a:off x="860449" y="884077"/>
          <a:ext cx="3596995" cy="308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20128" y="986954"/>
            <a:ext cx="4303868" cy="1477328"/>
          </a:xfrm>
          <a:prstGeom prst="rect">
            <a:avLst/>
          </a:prstGeom>
          <a:noFill/>
          <a:ln>
            <a:solidFill>
              <a:schemeClr val="accent1"/>
            </a:solidFill>
          </a:ln>
        </p:spPr>
        <p:txBody>
          <a:bodyPr wrap="square" rtlCol="0">
            <a:spAutoFit/>
          </a:bodyPr>
          <a:lstStyle/>
          <a:p>
            <a:pPr algn="ctr"/>
            <a:r>
              <a:rPr lang="uk-UA" sz="1000" b="1" i="1" dirty="0">
                <a:solidFill>
                  <a:schemeClr val="accent1">
                    <a:lumMod val="75000"/>
                  </a:schemeClr>
                </a:solidFill>
                <a:latin typeface="Open Sans" panose="020B0604020202020204" charset="0"/>
                <a:ea typeface="Open Sans" panose="020B0604020202020204" charset="0"/>
                <a:cs typeface="Open Sans" panose="020B0604020202020204" charset="0"/>
              </a:rPr>
              <a:t>Зміст наказу</a:t>
            </a: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a:t>
            </a:r>
          </a:p>
          <a:p>
            <a:pPr marL="171446" indent="-171446">
              <a:buFontTx/>
              <a:buChar char="-"/>
            </a:pP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інформація про причини призупинення, у тому числі про неможливість обох сторін виконувати свої обов’язки</a:t>
            </a:r>
          </a:p>
          <a:p>
            <a:pPr marL="171446" indent="-171446">
              <a:buFontTx/>
              <a:buChar char="-"/>
            </a:pP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спосіб обміну інформацією </a:t>
            </a:r>
          </a:p>
          <a:p>
            <a:pPr marL="171446" indent="-171446">
              <a:buFontTx/>
              <a:buChar char="-"/>
            </a:pP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строк призупинення дії трудового договору </a:t>
            </a:r>
          </a:p>
          <a:p>
            <a:pPr marL="171446" indent="-171446">
              <a:buFontTx/>
              <a:buChar char="-"/>
            </a:pP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кількість, категорії і прізвища, ім’я, по батькові (за наявності) реєстраційний номер облікової картки платника податків або серія та номер паспорта відповідних працівників, </a:t>
            </a:r>
          </a:p>
          <a:p>
            <a:pPr marL="171446" indent="-171446">
              <a:buFontTx/>
              <a:buChar char="-"/>
            </a:pPr>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умови відновлення дії трудового договору</a:t>
            </a:r>
          </a:p>
        </p:txBody>
      </p:sp>
      <p:sp>
        <p:nvSpPr>
          <p:cNvPr id="6" name="TextBox 5"/>
          <p:cNvSpPr txBox="1"/>
          <p:nvPr/>
        </p:nvSpPr>
        <p:spPr>
          <a:xfrm>
            <a:off x="4620128" y="3590546"/>
            <a:ext cx="4303867" cy="707886"/>
          </a:xfrm>
          <a:prstGeom prst="rect">
            <a:avLst/>
          </a:prstGeom>
          <a:noFill/>
          <a:ln>
            <a:solidFill>
              <a:schemeClr val="accent1"/>
            </a:solidFill>
          </a:ln>
        </p:spPr>
        <p:txBody>
          <a:bodyPr wrap="square" rtlCol="0">
            <a:spAutoFit/>
          </a:bodyPr>
          <a:lstStyle/>
          <a:p>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Відшкодування заробітної плати, гарантійних та компенсаційних виплат працівникам за час призупинення дії трудового договору у повному обсязі покладається на державу, що здійснює збройну агресію проти України.</a:t>
            </a:r>
          </a:p>
        </p:txBody>
      </p:sp>
      <p:sp>
        <p:nvSpPr>
          <p:cNvPr id="8" name="TextBox 7"/>
          <p:cNvSpPr txBox="1"/>
          <p:nvPr/>
        </p:nvSpPr>
        <p:spPr>
          <a:xfrm>
            <a:off x="4620128" y="2519582"/>
            <a:ext cx="4303867" cy="1015663"/>
          </a:xfrm>
          <a:prstGeom prst="rect">
            <a:avLst/>
          </a:prstGeom>
          <a:noFill/>
          <a:ln>
            <a:solidFill>
              <a:schemeClr val="accent1"/>
            </a:solidFill>
          </a:ln>
        </p:spPr>
        <p:txBody>
          <a:bodyPr wrap="square" rtlCol="0">
            <a:spAutoFit/>
          </a:bodyPr>
          <a:lstStyle/>
          <a:p>
            <a:r>
              <a:rPr lang="uk-UA" sz="1000" dirty="0">
                <a:solidFill>
                  <a:schemeClr val="accent1">
                    <a:lumMod val="75000"/>
                  </a:schemeClr>
                </a:solidFill>
                <a:latin typeface="Open Sans" panose="020B0604020202020204" charset="0"/>
                <a:ea typeface="Open Sans" panose="020B0604020202020204" charset="0"/>
                <a:cs typeface="Open Sans" panose="020B0604020202020204" charset="0"/>
              </a:rPr>
              <a:t>У разі незгоди працівника (працівників) із наказом (розпорядженням) роботодавця про призупинення дії трудового договору працівником або профспілкою за дорученням працівника (працівників) відповідний наказ (розпорядження) може бути оскаржений до Держпраці або її територіальних органів.</a:t>
            </a:r>
          </a:p>
        </p:txBody>
      </p:sp>
    </p:spTree>
    <p:extLst>
      <p:ext uri="{BB962C8B-B14F-4D97-AF65-F5344CB8AC3E}">
        <p14:creationId xmlns:p14="http://schemas.microsoft.com/office/powerpoint/2010/main" val="88030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800101" y="290604"/>
            <a:ext cx="6829425" cy="461665"/>
          </a:xfrm>
          <a:prstGeom prst="rect">
            <a:avLst/>
          </a:prstGeom>
          <a:noFill/>
        </p:spPr>
        <p:txBody>
          <a:bodyPr wrap="square" rtlCol="0">
            <a:spAutoFit/>
          </a:bodyPr>
          <a:lstStyle/>
          <a:p>
            <a:r>
              <a:rPr lang="uk-UA" sz="2400" b="1" dirty="0">
                <a:solidFill>
                  <a:schemeClr val="accent1">
                    <a:lumMod val="75000"/>
                  </a:schemeClr>
                </a:solidFill>
                <a:latin typeface="Open Sans" panose="020B0604020202020204" charset="0"/>
                <a:ea typeface="Open Sans" panose="020B0604020202020204" charset="0"/>
                <a:cs typeface="Open Sans" panose="020B0604020202020204" charset="0"/>
              </a:rPr>
              <a:t>Призупинення дії трудового договору</a:t>
            </a:r>
            <a:endParaRPr lang="uk-UA" sz="24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graphicFrame>
        <p:nvGraphicFramePr>
          <p:cNvPr id="6" name="Схема 5"/>
          <p:cNvGraphicFramePr/>
          <p:nvPr>
            <p:extLst>
              <p:ext uri="{D42A27DB-BD31-4B8C-83A1-F6EECF244321}">
                <p14:modId xmlns:p14="http://schemas.microsoft.com/office/powerpoint/2010/main" val="710737753"/>
              </p:ext>
            </p:extLst>
          </p:nvPr>
        </p:nvGraphicFramePr>
        <p:xfrm>
          <a:off x="1330730" y="8826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111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800101" y="290604"/>
            <a:ext cx="6829425" cy="461665"/>
          </a:xfrm>
          <a:prstGeom prst="rect">
            <a:avLst/>
          </a:prstGeom>
          <a:noFill/>
        </p:spPr>
        <p:txBody>
          <a:bodyPr wrap="square" rtlCol="0">
            <a:spAutoFit/>
          </a:bodyPr>
          <a:lstStyle/>
          <a:p>
            <a:r>
              <a:rPr lang="uk-UA" sz="2400" b="1" dirty="0">
                <a:solidFill>
                  <a:schemeClr val="accent1">
                    <a:lumMod val="75000"/>
                  </a:schemeClr>
                </a:solidFill>
                <a:latin typeface="Open Sans" panose="020B0604020202020204" charset="0"/>
                <a:ea typeface="Open Sans" panose="020B0604020202020204" charset="0"/>
                <a:cs typeface="Open Sans" panose="020B0604020202020204" charset="0"/>
              </a:rPr>
              <a:t>Призупинення дії трудового договору</a:t>
            </a:r>
            <a:endParaRPr lang="uk-UA" sz="24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800101" y="786989"/>
            <a:ext cx="8044131" cy="4154984"/>
          </a:xfrm>
          <a:prstGeom prst="rect">
            <a:avLst/>
          </a:prstGeom>
        </p:spPr>
        <p:txBody>
          <a:bodyPr wrap="square">
            <a:spAutoFit/>
          </a:bodyPr>
          <a:lstStyle/>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Наказ (розпорядження) про призупинення дії трудового договору, укладеного з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посадовими особами державних органів та органів місцевого самоврядування</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 роботодавець подає для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погодження до військової адміністрації</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 яка здійснює свої повноваження на відповідній території (військові адміністрації населених пунктів та районні військові адміністрації, а за їх відсутності - обласні).</a:t>
            </a:r>
          </a:p>
          <a:p>
            <a:pPr lvl="0"/>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У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разі незгоди працівника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(працівників) із наказом (розпорядженням) роботодавця про призупинення дії трудового договору працівником або профспілкою за дорученням працівника (працівників) відповідний наказ (розпорядження) може бути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оскаржений до центрального органу виконавчої влади, що реалізує державну політику з питань нагляду та контролю</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 за додержанням законодавства про працю, або його територіального органу, який, вивчивши зміст наказу (розпорядження) та підстави для його видання, за погодженням з військовою адміністрацією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може </a:t>
            </a:r>
            <a:r>
              <a:rPr lang="uk-UA" sz="1200" b="1" dirty="0" err="1">
                <a:solidFill>
                  <a:schemeClr val="accent1">
                    <a:lumMod val="75000"/>
                  </a:schemeClr>
                </a:solidFill>
                <a:latin typeface="Open Sans" panose="020B0604020202020204" charset="0"/>
                <a:ea typeface="Open Sans" panose="020B0604020202020204" charset="0"/>
                <a:cs typeface="Open Sans" panose="020B0604020202020204" charset="0"/>
              </a:rPr>
              <a:t>внести</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 роботодавцеві припис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про скасування відповідного наказу (розпорядження) або про усунення порушення законодавства про працю іншим шляхом, що є обов’язковим до виконання роботодавцем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протягом 14 календарних днів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з дня отримання такого припису.</a:t>
            </a:r>
          </a:p>
          <a:p>
            <a:pPr lvl="0"/>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Приписи у разі оскарження наказу (розпорядження) про призупинення дії трудового договору, укладеного з посадовими особами,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можуть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бути внесені роботодавцеві за погодженням з військовою адміністрацією.</a:t>
            </a:r>
          </a:p>
          <a:p>
            <a:pPr lvl="0"/>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Припис центрального органу виконавчої влади, що реалізує державну політику з питань нагляду та контролю за додержанням законодавства про працю, або його територіального органу може бути оскаржений роботодавцем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протягом 10 календарних днів у судовому порядку</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a:t>
            </a:r>
            <a:endParaRPr lang="uk-UA" sz="12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733828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800101" y="126641"/>
            <a:ext cx="6829425" cy="523220"/>
          </a:xfrm>
          <a:prstGeom prst="rect">
            <a:avLst/>
          </a:prstGeom>
          <a:noFill/>
        </p:spPr>
        <p:txBody>
          <a:bodyPr wrap="square" rtlCol="0">
            <a:spAutoFit/>
          </a:bodyPr>
          <a:lstStyle/>
          <a:p>
            <a:r>
              <a:rPr lang="uk-UA" sz="2800" b="1" dirty="0">
                <a:solidFill>
                  <a:schemeClr val="accent1">
                    <a:lumMod val="75000"/>
                  </a:schemeClr>
                </a:solidFill>
                <a:latin typeface="Open Sans" panose="020B0604020202020204" charset="0"/>
                <a:ea typeface="Open Sans" panose="020B0604020202020204" charset="0"/>
                <a:cs typeface="Open Sans" panose="020B0604020202020204" charset="0"/>
              </a:rPr>
              <a:t>Обмін документами</a:t>
            </a:r>
            <a:endParaRPr lang="uk-UA" sz="28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800101" y="706102"/>
            <a:ext cx="8044131" cy="4524315"/>
          </a:xfrm>
          <a:prstGeom prst="rect">
            <a:avLst/>
          </a:prstGeom>
        </p:spPr>
        <p:txBody>
          <a:bodyPr wrap="square">
            <a:spAutoFit/>
          </a:bodyPr>
          <a:lstStyle/>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У період дії воєнного стану сторони трудового договору можуть домовитися про альтернативні способи створення, пересилання і зберігання наказів (розпоряджень) роботодавця, повідомлень та інших документів з питань трудових відносин та про будь-який інший доступний спосіб електронної комунікації, який обрано за згодою між роботодавцем та працівником.</a:t>
            </a:r>
          </a:p>
          <a:p>
            <a:pPr lvl="0"/>
            <a:endParaRPr lang="uk-UA" sz="8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Кожна </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із сторін трудового договору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зобов’язана постійно</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 (у тому числі під час призупинення дії трудового договору) забезпечувати можливість комунікації з нею та невідкладно (у строк не більше 10 календарних днів) інформувати іншу сторону трудового договору про зміну своїх контактних даних, зокрема адреси місцезнаходження (місця проживання), адреси електронної пошти (за наявності), номерів телефону тощо. </a:t>
            </a:r>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endParaRPr lang="uk-UA" sz="800" b="1"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Виконання </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цього обов’язку забезпечується</a:t>
            </a:r>
            <a:r>
              <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rPr>
              <a:t>:</a:t>
            </a:r>
            <a:endParaRPr lang="uk-UA" sz="1200" b="1"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роботодавцем - шляхом внесення відповідних змін до відомостей про нього, що містяться в Єдиному державному реєстрі юридичних осіб, фізичних осіб - підприємців та громадських формувань</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a:t>
            </a:r>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роботодавцем - фізичною особою, яка не є підприємцем, - шляхом надсилання інформації на адресу місцезнаходження (місця проживання), адресу електронної пошти та/або за номером телефону працівника</a:t>
            </a:r>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a:t>
            </a:r>
            <a:endParaRPr lang="uk-UA" sz="12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200" dirty="0">
                <a:solidFill>
                  <a:schemeClr val="accent1">
                    <a:lumMod val="75000"/>
                  </a:schemeClr>
                </a:solidFill>
                <a:latin typeface="Open Sans" panose="020B0604020202020204" charset="0"/>
                <a:ea typeface="Open Sans" panose="020B0604020202020204" charset="0"/>
                <a:cs typeface="Open Sans" panose="020B0604020202020204" charset="0"/>
              </a:rPr>
              <a:t>працівником - шляхом надсилання інформації на адресу місцезнаходження роботодавця або адресу електронної пошти роботодавця, зазначені в Єдиному державному реєстрі юридичних осіб, фізичних осіб - підприємців та громадських формувань. У разі відсутності у працівника можливості надіслати інформацію засобами поштового зв’язку та/або технічними засобами електронних комунікацій роботодавець може бути повідомлений з використанням засобів телефонного зв’язку шляхом надсилання текстового повідомлення на офіційний номер телефону роботодавця.</a:t>
            </a:r>
          </a:p>
          <a:p>
            <a:pPr lvl="0"/>
            <a:endParaRPr lang="uk-UA" sz="1200"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26192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800101" y="290603"/>
            <a:ext cx="6829425" cy="584775"/>
          </a:xfrm>
          <a:prstGeom prst="rect">
            <a:avLst/>
          </a:prstGeom>
          <a:noFill/>
        </p:spPr>
        <p:txBody>
          <a:bodyPr wrap="square" rtlCol="0">
            <a:spAutoFit/>
          </a:bodyPr>
          <a:lstStyle/>
          <a:p>
            <a:r>
              <a:rPr lang="uk-UA" sz="3200" b="1" dirty="0">
                <a:solidFill>
                  <a:schemeClr val="accent1">
                    <a:lumMod val="75000"/>
                  </a:schemeClr>
                </a:solidFill>
                <a:latin typeface="Open Sans" panose="020B0604020202020204" charset="0"/>
                <a:ea typeface="Open Sans" panose="020B0604020202020204" charset="0"/>
                <a:cs typeface="Open Sans" panose="020B0604020202020204" charset="0"/>
              </a:rPr>
              <a:t>Обмін документами</a:t>
            </a:r>
            <a:endParaRPr lang="uk-UA" sz="32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800101" y="769523"/>
            <a:ext cx="8044131" cy="3877985"/>
          </a:xfrm>
          <a:prstGeom prst="rect">
            <a:avLst/>
          </a:prstGeom>
        </p:spPr>
        <p:txBody>
          <a:bodyPr wrap="square">
            <a:spAutoFit/>
          </a:bodyPr>
          <a:lstStyle/>
          <a:p>
            <a:pPr lvl="0"/>
            <a:endParaRPr lang="uk-UA" sz="12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1800" dirty="0">
                <a:solidFill>
                  <a:schemeClr val="accent1">
                    <a:lumMod val="75000"/>
                  </a:schemeClr>
                </a:solidFill>
                <a:latin typeface="Open Sans" panose="020B0604020202020204" charset="0"/>
                <a:ea typeface="Open Sans" panose="020B0604020202020204" charset="0"/>
                <a:cs typeface="Open Sans" panose="020B0604020202020204" charset="0"/>
              </a:rPr>
              <a:t>У </a:t>
            </a:r>
            <a:r>
              <a:rPr lang="uk-UA" sz="1800" dirty="0">
                <a:solidFill>
                  <a:schemeClr val="accent1">
                    <a:lumMod val="75000"/>
                  </a:schemeClr>
                </a:solidFill>
                <a:latin typeface="Open Sans" panose="020B0604020202020204" charset="0"/>
                <a:ea typeface="Open Sans" panose="020B0604020202020204" charset="0"/>
                <a:cs typeface="Open Sans" panose="020B0604020202020204" charset="0"/>
              </a:rPr>
              <a:t>разі якщо одна із сторін трудового договору не виконує </a:t>
            </a:r>
            <a:r>
              <a:rPr lang="uk-UA" sz="1800" dirty="0">
                <a:solidFill>
                  <a:schemeClr val="accent1">
                    <a:lumMod val="75000"/>
                  </a:schemeClr>
                </a:solidFill>
                <a:latin typeface="Open Sans" panose="020B0604020202020204" charset="0"/>
                <a:ea typeface="Open Sans" panose="020B0604020202020204" charset="0"/>
                <a:cs typeface="Open Sans" panose="020B0604020202020204" charset="0"/>
              </a:rPr>
              <a:t>вимогу, </a:t>
            </a:r>
            <a:r>
              <a:rPr lang="uk-UA" sz="1800" dirty="0">
                <a:solidFill>
                  <a:schemeClr val="accent1">
                    <a:lumMod val="75000"/>
                  </a:schemeClr>
                </a:solidFill>
                <a:latin typeface="Open Sans" panose="020B0604020202020204" charset="0"/>
                <a:ea typeface="Open Sans" panose="020B0604020202020204" charset="0"/>
                <a:cs typeface="Open Sans" panose="020B0604020202020204" charset="0"/>
              </a:rPr>
              <a:t>здійснення іншою стороною трудового договору комунікації за останніми відомими їй адресою місцезнаходження (місця проживання), адресою електронної пошти або номером телефону вважається належним виконанням такою стороною вимоги щодо повідомлення іншої сторони трудового договору.</a:t>
            </a:r>
          </a:p>
          <a:p>
            <a:pPr lvl="0"/>
            <a:endParaRPr lang="uk-UA" sz="1800" dirty="0">
              <a:solidFill>
                <a:schemeClr val="accent1">
                  <a:lumMod val="75000"/>
                </a:schemeClr>
              </a:solidFill>
              <a:latin typeface="Open Sans" panose="020B0604020202020204" charset="0"/>
              <a:ea typeface="Open Sans" panose="020B0604020202020204" charset="0"/>
              <a:cs typeface="Open Sans" panose="020B0604020202020204" charset="0"/>
            </a:endParaRPr>
          </a:p>
          <a:p>
            <a:pPr lvl="0"/>
            <a:r>
              <a:rPr lang="uk-UA" sz="1800" dirty="0">
                <a:solidFill>
                  <a:schemeClr val="accent1">
                    <a:lumMod val="75000"/>
                  </a:schemeClr>
                </a:solidFill>
                <a:latin typeface="Open Sans" panose="020B0604020202020204" charset="0"/>
                <a:ea typeface="Open Sans" panose="020B0604020202020204" charset="0"/>
                <a:cs typeface="Open Sans" panose="020B0604020202020204" charset="0"/>
              </a:rPr>
              <a:t>У разі відсутності поштового зв’язку та/або технічних засобів електронних комунікацій за останніми відомими контактними даними визначена законодавством вимога щодо повідомлення такої сторони про виникнення та/або припинення трудових прав та обов’язків та/або про припинення/розірвання трудового договору не застосовується.</a:t>
            </a:r>
            <a:endParaRPr lang="uk-UA" sz="1800" i="1"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93032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a16="http://schemas.microsoft.com/office/drawing/2014/main" id="{4D3A1005-69F2-490B-8F17-3A53E3F320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flipH="1">
            <a:off x="116683" y="0"/>
            <a:ext cx="10693400" cy="6015038"/>
          </a:xfrm>
          <a:prstGeom prst="rect">
            <a:avLst/>
          </a:prstGeom>
        </p:spPr>
      </p:pic>
      <p:grpSp>
        <p:nvGrpSpPr>
          <p:cNvPr id="29" name="Группа 28">
            <a:extLst>
              <a:ext uri="{FF2B5EF4-FFF2-40B4-BE49-F238E27FC236}">
                <a16:creationId xmlns:a16="http://schemas.microsoft.com/office/drawing/2014/main" id="{F19EA0D7-E9E6-4262-8C91-ED517DC380C0}"/>
              </a:ext>
            </a:extLst>
          </p:cNvPr>
          <p:cNvGrpSpPr/>
          <p:nvPr/>
        </p:nvGrpSpPr>
        <p:grpSpPr>
          <a:xfrm>
            <a:off x="-13723" y="-36747"/>
            <a:ext cx="9245291" cy="717206"/>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52712"/>
              <a:chOff x="10956143" y="253873"/>
              <a:chExt cx="1319276" cy="452712"/>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52712"/>
                <a:chOff x="10470561" y="6300510"/>
                <a:chExt cx="1315200" cy="452712"/>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2" y="6300510"/>
                  <a:ext cx="1243211"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www.dsp.gov.ua</a:t>
                  </a:r>
                  <a:endParaRPr lang="LID4096" sz="6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1"/>
                  <a:ext cx="1315200" cy="246221"/>
                </a:xfrm>
                <a:prstGeom prst="rect">
                  <a:avLst/>
                </a:prstGeom>
                <a:noFill/>
              </p:spPr>
              <p:txBody>
                <a:bodyPr wrap="square" rtlCol="0">
                  <a:spAutoFit/>
                </a:bodyPr>
                <a:lstStyle/>
                <a:p>
                  <a:r>
                    <a:rPr lang="en-US" sz="600" u="sng">
                      <a:solidFill>
                        <a:srgbClr val="2C64DF"/>
                      </a:solidFill>
                      <a:latin typeface="Rubik" panose="02000604000000020004" pitchFamily="2" charset="-79"/>
                      <a:cs typeface="Rubik" panose="02000604000000020004" pitchFamily="2" charset="-79"/>
                    </a:rPr>
                    <a:t>www.pratsia.in.ua</a:t>
                  </a:r>
                  <a:endParaRPr lang="LID4096" sz="6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pic>
        <p:nvPicPr>
          <p:cNvPr id="2" name="Рисунок 1"/>
          <p:cNvPicPr>
            <a:picLocks noChangeAspect="1"/>
          </p:cNvPicPr>
          <p:nvPr/>
        </p:nvPicPr>
        <p:blipFill>
          <a:blip r:embed="rId5"/>
          <a:stretch>
            <a:fillRect/>
          </a:stretch>
        </p:blipFill>
        <p:spPr>
          <a:xfrm>
            <a:off x="704010" y="4251700"/>
            <a:ext cx="7815749" cy="554784"/>
          </a:xfrm>
          <a:prstGeom prst="rect">
            <a:avLst/>
          </a:prstGeom>
        </p:spPr>
      </p:pic>
      <p:sp>
        <p:nvSpPr>
          <p:cNvPr id="3" name="TextBox 2"/>
          <p:cNvSpPr txBox="1"/>
          <p:nvPr/>
        </p:nvSpPr>
        <p:spPr>
          <a:xfrm>
            <a:off x="1346629" y="55086"/>
            <a:ext cx="5281779" cy="523220"/>
          </a:xfrm>
          <a:prstGeom prst="rect">
            <a:avLst/>
          </a:prstGeom>
          <a:noFill/>
        </p:spPr>
        <p:txBody>
          <a:bodyPr wrap="square" rtlCol="0">
            <a:spAutoFit/>
          </a:bodyPr>
          <a:lstStyle/>
          <a:p>
            <a:r>
              <a:rPr lang="uk-UA" sz="2800" b="1" dirty="0" smtClean="0">
                <a:solidFill>
                  <a:schemeClr val="accent1">
                    <a:lumMod val="75000"/>
                  </a:schemeClr>
                </a:solidFill>
              </a:rPr>
              <a:t>Трудовий договір</a:t>
            </a:r>
            <a:endParaRPr lang="uk-UA" sz="2800" b="1" dirty="0">
              <a:solidFill>
                <a:schemeClr val="accent1">
                  <a:lumMod val="75000"/>
                </a:schemeClr>
              </a:solidFill>
            </a:endParaRPr>
          </a:p>
        </p:txBody>
      </p:sp>
      <p:sp>
        <p:nvSpPr>
          <p:cNvPr id="53" name="Прямоугольник: скругленные углы 52">
            <a:extLst>
              <a:ext uri="{FF2B5EF4-FFF2-40B4-BE49-F238E27FC236}">
                <a16:creationId xmlns:a16="http://schemas.microsoft.com/office/drawing/2014/main" id="{665AAD03-6589-472A-B739-6D34E97B46EA}"/>
              </a:ext>
            </a:extLst>
          </p:cNvPr>
          <p:cNvSpPr/>
          <p:nvPr/>
        </p:nvSpPr>
        <p:spPr>
          <a:xfrm>
            <a:off x="260746" y="680459"/>
            <a:ext cx="8883254" cy="3897064"/>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solidFill>
                  <a:schemeClr val="accent1">
                    <a:lumMod val="75000"/>
                  </a:schemeClr>
                </a:solidFill>
              </a:rPr>
              <a:t>У період дії воєнного стану сторони за згодою визначають форму трудового договору.</a:t>
            </a:r>
          </a:p>
          <a:p>
            <a:pPr algn="just"/>
            <a:endParaRPr lang="uk-UA" sz="1700" dirty="0">
              <a:solidFill>
                <a:schemeClr val="accent1">
                  <a:lumMod val="75000"/>
                </a:schemeClr>
              </a:solidFill>
            </a:endParaRPr>
          </a:p>
          <a:p>
            <a:pPr algn="just"/>
            <a:r>
              <a:rPr lang="uk-UA" sz="1700" dirty="0" smtClean="0">
                <a:solidFill>
                  <a:schemeClr val="accent1">
                    <a:lumMod val="75000"/>
                  </a:schemeClr>
                </a:solidFill>
              </a:rPr>
              <a:t>При </a:t>
            </a:r>
            <a:r>
              <a:rPr lang="uk-UA" sz="1700" dirty="0">
                <a:solidFill>
                  <a:schemeClr val="accent1">
                    <a:lumMod val="75000"/>
                  </a:schemeClr>
                </a:solidFill>
              </a:rPr>
              <a:t>укладенні трудового договору в період дії воєнного стану умова про випробування працівника під час прийняття на роботу може встановлюватися для будь-якої категорії працівників.</a:t>
            </a:r>
          </a:p>
          <a:p>
            <a:pPr algn="just"/>
            <a:endParaRPr lang="uk-UA" sz="1700" dirty="0">
              <a:solidFill>
                <a:schemeClr val="accent1">
                  <a:lumMod val="75000"/>
                </a:schemeClr>
              </a:solidFill>
            </a:endParaRPr>
          </a:p>
          <a:p>
            <a:pPr algn="just"/>
            <a:r>
              <a:rPr lang="uk-UA" sz="1700" dirty="0">
                <a:solidFill>
                  <a:schemeClr val="accent1">
                    <a:lumMod val="75000"/>
                  </a:schemeClr>
                </a:solidFill>
              </a:rPr>
              <a:t>З метою оперативного залучення до виконання роботи нових працівників, а також усунення кадрового дефіциту та браку робочої сили, у тому числі внаслідок фактичної відсутності працівників, які евакуювалися в іншу місцевість, перебувають у відпустці, простої, тимчасово втратили працездатність або місцезнаходження яких тимчасово невідоме, роботодавець можуть укладати з новими працівниками строкові трудові договори у період дії воєнного стану або на період заміщення тимчасово відсутнього працівника.</a:t>
            </a:r>
            <a:endParaRPr lang="uk-UA" sz="1600" dirty="0">
              <a:solidFill>
                <a:schemeClr val="accent1">
                  <a:lumMod val="75000"/>
                </a:schemeClr>
              </a:solidFill>
            </a:endParaRPr>
          </a:p>
        </p:txBody>
      </p:sp>
    </p:spTree>
    <p:extLst>
      <p:ext uri="{BB962C8B-B14F-4D97-AF65-F5344CB8AC3E}">
        <p14:creationId xmlns:p14="http://schemas.microsoft.com/office/powerpoint/2010/main" val="351159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Держпраці">
  <a:themeElements>
    <a:clrScheme name="Simple Light">
      <a:dk1>
        <a:srgbClr val="000000"/>
      </a:dk1>
      <a:lt1>
        <a:srgbClr val="FFFFFF"/>
      </a:lt1>
      <a:dk2>
        <a:srgbClr val="595959"/>
      </a:dk2>
      <a:lt2>
        <a:srgbClr val="EEEEEE"/>
      </a:lt2>
      <a:accent1>
        <a:srgbClr val="3F81EE"/>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7275</TotalTime>
  <Words>3216</Words>
  <Application>Microsoft Office PowerPoint</Application>
  <PresentationFormat>Экран (16:9)</PresentationFormat>
  <Paragraphs>246</Paragraphs>
  <Slides>23</Slides>
  <Notes>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Open Sans</vt:lpstr>
      <vt:lpstr>Rubik</vt:lpstr>
      <vt:lpstr>Держпраці</vt:lpstr>
      <vt:lpstr>Презентация PowerPoint</vt:lpstr>
      <vt:lpstr>Презентация PowerPoint</vt:lpstr>
      <vt:lpstr>Презентация PowerPoint</vt:lpstr>
      <vt:lpstr>Призупинення дії трудового договору*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трудових відносин в умовах воєнного стану</dc:title>
  <dc:creator>Елена Коновалова</dc:creator>
  <cp:lastModifiedBy>user</cp:lastModifiedBy>
  <cp:revision>241</cp:revision>
  <dcterms:modified xsi:type="dcterms:W3CDTF">2026-04-13T10:36:27Z</dcterms:modified>
</cp:coreProperties>
</file>