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ungee" panose="020B0604020202020204" charset="0"/>
      <p:regular r:id="rId21"/>
    </p:embeddedFont>
    <p:embeddedFont>
      <p:font typeface="Open Sauce" panose="020B0604020202020204" charset="0"/>
      <p:regular r:id="rId22"/>
    </p:embeddedFont>
    <p:embeddedFont>
      <p:font typeface="Open Sauce Bold" panose="020B0604020202020204" charset="0"/>
      <p:regular r:id="rId23"/>
    </p:embeddedFont>
    <p:embeddedFont>
      <p:font typeface="Open Sauce Heavy" panose="020B0604020202020204" charset="0"/>
      <p:regular r:id="rId24"/>
    </p:embeddedFont>
    <p:embeddedFont>
      <p:font typeface="Open Sauce Ligh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3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77201">
            <a:off x="8302125" y="-801031"/>
            <a:ext cx="12791303" cy="9442307"/>
          </a:xfrm>
          <a:custGeom>
            <a:avLst/>
            <a:gdLst/>
            <a:ahLst/>
            <a:cxnLst/>
            <a:rect l="l" t="t" r="r" b="b"/>
            <a:pathLst>
              <a:path w="12791303" h="9442307">
                <a:moveTo>
                  <a:pt x="0" y="0"/>
                </a:moveTo>
                <a:lnTo>
                  <a:pt x="12791302" y="0"/>
                </a:lnTo>
                <a:lnTo>
                  <a:pt x="12791302" y="9442307"/>
                </a:lnTo>
                <a:lnTo>
                  <a:pt x="0" y="94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659522">
            <a:off x="-620822" y="-860582"/>
            <a:ext cx="6017764" cy="3599717"/>
          </a:xfrm>
          <a:custGeom>
            <a:avLst/>
            <a:gdLst/>
            <a:ahLst/>
            <a:cxnLst/>
            <a:rect l="l" t="t" r="r" b="b"/>
            <a:pathLst>
              <a:path w="6017764" h="3599717">
                <a:moveTo>
                  <a:pt x="0" y="0"/>
                </a:moveTo>
                <a:lnTo>
                  <a:pt x="6017764" y="0"/>
                </a:lnTo>
                <a:lnTo>
                  <a:pt x="6017764" y="3599717"/>
                </a:lnTo>
                <a:lnTo>
                  <a:pt x="0" y="3599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45163" y="1480091"/>
            <a:ext cx="16214137" cy="0"/>
          </a:xfrm>
          <a:prstGeom prst="line">
            <a:avLst/>
          </a:prstGeom>
          <a:ln w="19050" cap="flat">
            <a:solidFill>
              <a:srgbClr val="42424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86775" y="562878"/>
            <a:ext cx="3076378" cy="673236"/>
          </a:xfrm>
          <a:custGeom>
            <a:avLst/>
            <a:gdLst/>
            <a:ahLst/>
            <a:cxnLst/>
            <a:rect l="l" t="t" r="r" b="b"/>
            <a:pathLst>
              <a:path w="3076378" h="673236">
                <a:moveTo>
                  <a:pt x="0" y="0"/>
                </a:moveTo>
                <a:lnTo>
                  <a:pt x="3076377" y="0"/>
                </a:lnTo>
                <a:lnTo>
                  <a:pt x="3076377" y="673236"/>
                </a:lnTo>
                <a:lnTo>
                  <a:pt x="0" y="673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73551" y="543773"/>
            <a:ext cx="2453502" cy="692342"/>
          </a:xfrm>
          <a:custGeom>
            <a:avLst/>
            <a:gdLst/>
            <a:ahLst/>
            <a:cxnLst/>
            <a:rect l="l" t="t" r="r" b="b"/>
            <a:pathLst>
              <a:path w="2453502" h="692342">
                <a:moveTo>
                  <a:pt x="0" y="0"/>
                </a:moveTo>
                <a:lnTo>
                  <a:pt x="2453502" y="0"/>
                </a:lnTo>
                <a:lnTo>
                  <a:pt x="2453502" y="692341"/>
                </a:lnTo>
                <a:lnTo>
                  <a:pt x="0" y="692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8" r="-2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11330" y="3415406"/>
            <a:ext cx="15265340" cy="335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 spc="-451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Державне регулювання кібербезпеки на місцях</a:t>
            </a:r>
          </a:p>
        </p:txBody>
      </p:sp>
      <p:sp>
        <p:nvSpPr>
          <p:cNvPr id="9" name="Freeform 9"/>
          <p:cNvSpPr/>
          <p:nvPr/>
        </p:nvSpPr>
        <p:spPr>
          <a:xfrm>
            <a:off x="7410809" y="562878"/>
            <a:ext cx="2299868" cy="767581"/>
          </a:xfrm>
          <a:custGeom>
            <a:avLst/>
            <a:gdLst/>
            <a:ahLst/>
            <a:cxnLst/>
            <a:rect l="l" t="t" r="r" b="b"/>
            <a:pathLst>
              <a:path w="2299868" h="767581">
                <a:moveTo>
                  <a:pt x="0" y="0"/>
                </a:moveTo>
                <a:lnTo>
                  <a:pt x="2299869" y="0"/>
                </a:lnTo>
                <a:lnTo>
                  <a:pt x="2299869" y="767581"/>
                </a:lnTo>
                <a:lnTo>
                  <a:pt x="0" y="767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96453" y="472688"/>
            <a:ext cx="3332781" cy="933179"/>
          </a:xfrm>
          <a:custGeom>
            <a:avLst/>
            <a:gdLst/>
            <a:ahLst/>
            <a:cxnLst/>
            <a:rect l="l" t="t" r="r" b="b"/>
            <a:pathLst>
              <a:path w="3332781" h="933179">
                <a:moveTo>
                  <a:pt x="0" y="0"/>
                </a:moveTo>
                <a:lnTo>
                  <a:pt x="3332780" y="0"/>
                </a:lnTo>
                <a:lnTo>
                  <a:pt x="3332780" y="933178"/>
                </a:lnTo>
                <a:lnTo>
                  <a:pt x="0" y="933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7134" y="1943564"/>
            <a:ext cx="16714740" cy="10818995"/>
          </a:xfrm>
          <a:custGeom>
            <a:avLst/>
            <a:gdLst/>
            <a:ahLst/>
            <a:cxnLst/>
            <a:rect l="l" t="t" r="r" b="b"/>
            <a:pathLst>
              <a:path w="16714740" h="10818995">
                <a:moveTo>
                  <a:pt x="0" y="0"/>
                </a:moveTo>
                <a:lnTo>
                  <a:pt x="16714740" y="0"/>
                </a:lnTo>
                <a:lnTo>
                  <a:pt x="16714740" y="10818995"/>
                </a:lnTo>
                <a:lnTo>
                  <a:pt x="0" y="1081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65021"/>
            <a:ext cx="16386468" cy="2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0"/>
              </a:lnSpc>
            </a:pPr>
            <a:r>
              <a:rPr lang="en-US" sz="6500" b="1" spc="-305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Основні повноваження органів місцевого самоврядування  </a:t>
            </a:r>
          </a:p>
          <a:p>
            <a:pPr algn="l">
              <a:lnSpc>
                <a:spcPts val="6110"/>
              </a:lnSpc>
            </a:pPr>
            <a:endParaRPr lang="en-US" sz="6500" b="1" spc="-305">
              <a:solidFill>
                <a:srgbClr val="424242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70837" y="2932301"/>
            <a:ext cx="12236780" cy="2472064"/>
            <a:chOff x="0" y="0"/>
            <a:chExt cx="16315706" cy="329608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315706" cy="3296086"/>
              <a:chOff x="0" y="0"/>
              <a:chExt cx="3222856" cy="6510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22856" cy="651079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651079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609322"/>
                    </a:lnTo>
                    <a:cubicBezTo>
                      <a:pt x="3222856" y="632384"/>
                      <a:pt x="3204161" y="651079"/>
                      <a:pt x="3181099" y="651079"/>
                    </a:cubicBezTo>
                    <a:lnTo>
                      <a:pt x="41757" y="651079"/>
                    </a:lnTo>
                    <a:cubicBezTo>
                      <a:pt x="30682" y="651079"/>
                      <a:pt x="20061" y="646679"/>
                      <a:pt x="12230" y="638848"/>
                    </a:cubicBezTo>
                    <a:cubicBezTo>
                      <a:pt x="4399" y="631017"/>
                      <a:pt x="0" y="620397"/>
                      <a:pt x="0" y="609322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22856" cy="679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21590" y="253799"/>
              <a:ext cx="11222140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Кадрова політика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721590" y="1196607"/>
              <a:ext cx="13364068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Призначати відповідальних осіб або створювати окремі структурні підрозділи з питань кібербезпеки.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22520" y="6772636"/>
            <a:ext cx="12236780" cy="2209561"/>
            <a:chOff x="0" y="0"/>
            <a:chExt cx="16315706" cy="294608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6315706" cy="2946082"/>
              <a:chOff x="0" y="0"/>
              <a:chExt cx="3222856" cy="58194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222856" cy="581942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581942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540185"/>
                    </a:lnTo>
                    <a:cubicBezTo>
                      <a:pt x="3222856" y="563247"/>
                      <a:pt x="3204161" y="581942"/>
                      <a:pt x="3181099" y="581942"/>
                    </a:cubicBezTo>
                    <a:lnTo>
                      <a:pt x="41757" y="581942"/>
                    </a:lnTo>
                    <a:cubicBezTo>
                      <a:pt x="18695" y="581942"/>
                      <a:pt x="0" y="563247"/>
                      <a:pt x="0" y="540185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solidFill>
                <a:srgbClr val="D0D7DD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222856" cy="610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80064" y="421275"/>
              <a:ext cx="1994527" cy="1072477"/>
              <a:chOff x="0" y="0"/>
              <a:chExt cx="393981" cy="2118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9398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393981" h="211847">
                    <a:moveTo>
                      <a:pt x="105924" y="0"/>
                    </a:moveTo>
                    <a:lnTo>
                      <a:pt x="288057" y="0"/>
                    </a:lnTo>
                    <a:cubicBezTo>
                      <a:pt x="346557" y="0"/>
                      <a:pt x="393981" y="47424"/>
                      <a:pt x="393981" y="105924"/>
                    </a:cubicBezTo>
                    <a:lnTo>
                      <a:pt x="393981" y="105924"/>
                    </a:lnTo>
                    <a:cubicBezTo>
                      <a:pt x="393981" y="134016"/>
                      <a:pt x="382821" y="160958"/>
                      <a:pt x="362956" y="180823"/>
                    </a:cubicBezTo>
                    <a:cubicBezTo>
                      <a:pt x="343092" y="200687"/>
                      <a:pt x="316150" y="211847"/>
                      <a:pt x="28805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39398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2666" y="694124"/>
              <a:ext cx="1416186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720498" y="414639"/>
              <a:ext cx="832119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Взаємодія з CERT-UA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20498" y="1167235"/>
              <a:ext cx="13343451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Надавати та отримувати інформацію про кіберзагрози через національну систему обміну даними.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25852">
            <a:off x="-2854527" y="2096227"/>
            <a:ext cx="10675823" cy="12007572"/>
          </a:xfrm>
          <a:custGeom>
            <a:avLst/>
            <a:gdLst/>
            <a:ahLst/>
            <a:cxnLst/>
            <a:rect l="l" t="t" r="r" b="b"/>
            <a:pathLst>
              <a:path w="10675823" h="12007572">
                <a:moveTo>
                  <a:pt x="0" y="0"/>
                </a:moveTo>
                <a:lnTo>
                  <a:pt x="10675822" y="0"/>
                </a:lnTo>
                <a:lnTo>
                  <a:pt x="10675822" y="12007571"/>
                </a:lnTo>
                <a:lnTo>
                  <a:pt x="0" y="1200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2141" y="3446431"/>
            <a:ext cx="6934579" cy="293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109" b="1" spc="-240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Сфери відповідальності органів місцевого самоврядування </a:t>
            </a:r>
          </a:p>
        </p:txBody>
      </p:sp>
      <p:sp>
        <p:nvSpPr>
          <p:cNvPr id="5" name="AutoShape 5"/>
          <p:cNvSpPr/>
          <p:nvPr/>
        </p:nvSpPr>
        <p:spPr>
          <a:xfrm flipH="1">
            <a:off x="7165517" y="-171086"/>
            <a:ext cx="0" cy="917090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165517" y="9908609"/>
            <a:ext cx="0" cy="110820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536720" y="177572"/>
            <a:ext cx="10379878" cy="3372868"/>
            <a:chOff x="0" y="0"/>
            <a:chExt cx="13839837" cy="4497158"/>
          </a:xfrm>
        </p:grpSpPr>
        <p:sp>
          <p:nvSpPr>
            <p:cNvPr id="8" name="TextBox 8"/>
            <p:cNvSpPr txBox="1"/>
            <p:nvPr/>
          </p:nvSpPr>
          <p:spPr>
            <a:xfrm>
              <a:off x="202503" y="1614088"/>
              <a:ext cx="13637334" cy="2883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Якщо у власності громади є водоканали, підприємства тепломереж або лікарні, які визнані об’єктами критичної інфраструктури, ОМС несуть відповідальність за:</a:t>
              </a:r>
            </a:p>
            <a:p>
              <a:pPr marL="561341" lvl="1" indent="-280670" algn="l">
                <a:lnSpc>
                  <a:spcPts val="2444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Проведення регулярного кібераудиту (не рідше одного разу на два роки).</a:t>
              </a:r>
            </a:p>
            <a:p>
              <a:pPr marL="561341" lvl="1" indent="-280670" algn="l">
                <a:lnSpc>
                  <a:spcPts val="2444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Розробку планів відновлення роботи після можливих кібератак.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2487315" cy="1204581"/>
              <a:chOff x="0" y="0"/>
              <a:chExt cx="1927055" cy="185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5345" y="0"/>
                <a:ext cx="1921710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921710" h="185892">
                    <a:moveTo>
                      <a:pt x="1877935" y="0"/>
                    </a:moveTo>
                    <a:lnTo>
                      <a:pt x="172618" y="0"/>
                    </a:lnTo>
                    <a:cubicBezTo>
                      <a:pt x="166687" y="0"/>
                      <a:pt x="160852" y="1499"/>
                      <a:pt x="155655" y="4359"/>
                    </a:cubicBezTo>
                    <a:lnTo>
                      <a:pt x="2576" y="88587"/>
                    </a:lnTo>
                    <a:cubicBezTo>
                      <a:pt x="987" y="89462"/>
                      <a:pt x="0" y="91132"/>
                      <a:pt x="0" y="92946"/>
                    </a:cubicBezTo>
                    <a:cubicBezTo>
                      <a:pt x="0" y="94760"/>
                      <a:pt x="987" y="96430"/>
                      <a:pt x="2576" y="97305"/>
                    </a:cubicBezTo>
                    <a:lnTo>
                      <a:pt x="155655" y="181534"/>
                    </a:lnTo>
                    <a:cubicBezTo>
                      <a:pt x="160852" y="184393"/>
                      <a:pt x="166687" y="185892"/>
                      <a:pt x="172618" y="185892"/>
                    </a:cubicBezTo>
                    <a:lnTo>
                      <a:pt x="1877935" y="185892"/>
                    </a:lnTo>
                    <a:cubicBezTo>
                      <a:pt x="1877935" y="185892"/>
                      <a:pt x="1921710" y="158431"/>
                      <a:pt x="1921710" y="92946"/>
                    </a:cubicBezTo>
                    <a:cubicBezTo>
                      <a:pt x="1921710" y="27461"/>
                      <a:pt x="1877935" y="0"/>
                      <a:pt x="187793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84150" y="66675"/>
                <a:ext cx="1698455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22004" y="418056"/>
              <a:ext cx="9935439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Захист об’єктів критичної інфраструктури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36720" y="3617700"/>
            <a:ext cx="10379878" cy="2763268"/>
            <a:chOff x="0" y="0"/>
            <a:chExt cx="13839837" cy="3684358"/>
          </a:xfrm>
        </p:grpSpPr>
        <p:sp>
          <p:nvSpPr>
            <p:cNvPr id="14" name="TextBox 14"/>
            <p:cNvSpPr txBox="1"/>
            <p:nvPr/>
          </p:nvSpPr>
          <p:spPr>
            <a:xfrm>
              <a:off x="202503" y="1614088"/>
              <a:ext cx="13637334" cy="2070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ОМС є розпорядниками величезних масивів даних мешканців (реєстри громад, дані про пільги, медичні картки). Вони відповідають за те, щоб ці дані не потрапили до рук зловмисників через вразливості систем.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 rot="-10800000">
              <a:off x="0" y="0"/>
              <a:ext cx="12487315" cy="1204581"/>
              <a:chOff x="0" y="0"/>
              <a:chExt cx="1927055" cy="18589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5345" y="0"/>
                <a:ext cx="1921710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921710" h="185892">
                    <a:moveTo>
                      <a:pt x="1877935" y="0"/>
                    </a:moveTo>
                    <a:lnTo>
                      <a:pt x="172618" y="0"/>
                    </a:lnTo>
                    <a:cubicBezTo>
                      <a:pt x="166687" y="0"/>
                      <a:pt x="160852" y="1499"/>
                      <a:pt x="155655" y="4359"/>
                    </a:cubicBezTo>
                    <a:lnTo>
                      <a:pt x="2576" y="88587"/>
                    </a:lnTo>
                    <a:cubicBezTo>
                      <a:pt x="987" y="89462"/>
                      <a:pt x="0" y="91132"/>
                      <a:pt x="0" y="92946"/>
                    </a:cubicBezTo>
                    <a:cubicBezTo>
                      <a:pt x="0" y="94760"/>
                      <a:pt x="987" y="96430"/>
                      <a:pt x="2576" y="97305"/>
                    </a:cubicBezTo>
                    <a:lnTo>
                      <a:pt x="155655" y="181534"/>
                    </a:lnTo>
                    <a:cubicBezTo>
                      <a:pt x="160852" y="184393"/>
                      <a:pt x="166687" y="185892"/>
                      <a:pt x="172618" y="185892"/>
                    </a:cubicBezTo>
                    <a:lnTo>
                      <a:pt x="1877935" y="185892"/>
                    </a:lnTo>
                    <a:cubicBezTo>
                      <a:pt x="1877935" y="185892"/>
                      <a:pt x="1921710" y="158431"/>
                      <a:pt x="1921710" y="92946"/>
                    </a:cubicBezTo>
                    <a:cubicBezTo>
                      <a:pt x="1921710" y="27461"/>
                      <a:pt x="1877935" y="0"/>
                      <a:pt x="187793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84150" y="66675"/>
                <a:ext cx="1698455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22004" y="353512"/>
              <a:ext cx="9935439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Захист персональних даних</a:t>
              </a:r>
            </a:p>
            <a:p>
              <a:pPr algn="l">
                <a:lnSpc>
                  <a:spcPts val="2444"/>
                </a:lnSpc>
              </a:pPr>
              <a:endParaRPr lang="en-US" sz="2600" b="1" spc="-122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36720" y="6565979"/>
            <a:ext cx="10379878" cy="3068068"/>
            <a:chOff x="0" y="0"/>
            <a:chExt cx="13839837" cy="4090758"/>
          </a:xfrm>
        </p:grpSpPr>
        <p:sp>
          <p:nvSpPr>
            <p:cNvPr id="20" name="TextBox 20"/>
            <p:cNvSpPr txBox="1"/>
            <p:nvPr/>
          </p:nvSpPr>
          <p:spPr>
            <a:xfrm>
              <a:off x="202503" y="1614088"/>
              <a:ext cx="13637334" cy="247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Місцева влада зобов’язана:</a:t>
              </a:r>
            </a:p>
            <a:p>
              <a:pPr marL="561341" lvl="1" indent="-280670" algn="l">
                <a:lnSpc>
                  <a:spcPts val="2444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Сприяти СБУ та Держспецзв’язку у проведенні заходів з протидії кібертероризму.</a:t>
              </a:r>
            </a:p>
            <a:p>
              <a:pPr marL="561341" lvl="1" indent="-280670" algn="l">
                <a:lnSpc>
                  <a:spcPts val="2444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Негайно повідомляти про виявлені кіберінциденти відповідні центри реагування.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 rot="-10800000">
              <a:off x="0" y="0"/>
              <a:ext cx="12487315" cy="1204581"/>
              <a:chOff x="0" y="0"/>
              <a:chExt cx="1927055" cy="18589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5345" y="0"/>
                <a:ext cx="1921710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921710" h="185892">
                    <a:moveTo>
                      <a:pt x="1877935" y="0"/>
                    </a:moveTo>
                    <a:lnTo>
                      <a:pt x="172618" y="0"/>
                    </a:lnTo>
                    <a:cubicBezTo>
                      <a:pt x="166687" y="0"/>
                      <a:pt x="160852" y="1499"/>
                      <a:pt x="155655" y="4359"/>
                    </a:cubicBezTo>
                    <a:lnTo>
                      <a:pt x="2576" y="88587"/>
                    </a:lnTo>
                    <a:cubicBezTo>
                      <a:pt x="987" y="89462"/>
                      <a:pt x="0" y="91132"/>
                      <a:pt x="0" y="92946"/>
                    </a:cubicBezTo>
                    <a:cubicBezTo>
                      <a:pt x="0" y="94760"/>
                      <a:pt x="987" y="96430"/>
                      <a:pt x="2576" y="97305"/>
                    </a:cubicBezTo>
                    <a:lnTo>
                      <a:pt x="155655" y="181534"/>
                    </a:lnTo>
                    <a:cubicBezTo>
                      <a:pt x="160852" y="184393"/>
                      <a:pt x="166687" y="185892"/>
                      <a:pt x="172618" y="185892"/>
                    </a:cubicBezTo>
                    <a:lnTo>
                      <a:pt x="1877935" y="185892"/>
                    </a:lnTo>
                    <a:cubicBezTo>
                      <a:pt x="1877935" y="185892"/>
                      <a:pt x="1921710" y="158431"/>
                      <a:pt x="1921710" y="92946"/>
                    </a:cubicBezTo>
                    <a:cubicBezTo>
                      <a:pt x="1921710" y="27461"/>
                      <a:pt x="1877935" y="0"/>
                      <a:pt x="187793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84150" y="66675"/>
                <a:ext cx="1698455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22004" y="353512"/>
              <a:ext cx="9935439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Сприяння державним органам</a:t>
              </a:r>
            </a:p>
            <a:p>
              <a:pPr algn="l">
                <a:lnSpc>
                  <a:spcPts val="2444"/>
                </a:lnSpc>
              </a:pPr>
              <a:endParaRPr lang="en-US" sz="2600" b="1" spc="-122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59996" y="1364558"/>
            <a:ext cx="10815443" cy="8090725"/>
            <a:chOff x="0" y="0"/>
            <a:chExt cx="2848512" cy="21308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48512" cy="2130891"/>
            </a:xfrm>
            <a:custGeom>
              <a:avLst/>
              <a:gdLst/>
              <a:ahLst/>
              <a:cxnLst/>
              <a:rect l="l" t="t" r="r" b="b"/>
              <a:pathLst>
                <a:path w="2848512" h="2130891">
                  <a:moveTo>
                    <a:pt x="66571" y="0"/>
                  </a:moveTo>
                  <a:lnTo>
                    <a:pt x="2781940" y="0"/>
                  </a:lnTo>
                  <a:cubicBezTo>
                    <a:pt x="2799596" y="0"/>
                    <a:pt x="2816529" y="7014"/>
                    <a:pt x="2829014" y="19498"/>
                  </a:cubicBezTo>
                  <a:cubicBezTo>
                    <a:pt x="2841498" y="31983"/>
                    <a:pt x="2848512" y="48916"/>
                    <a:pt x="2848512" y="66571"/>
                  </a:cubicBezTo>
                  <a:lnTo>
                    <a:pt x="2848512" y="2064319"/>
                  </a:lnTo>
                  <a:cubicBezTo>
                    <a:pt x="2848512" y="2101086"/>
                    <a:pt x="2818707" y="2130891"/>
                    <a:pt x="2781940" y="2130891"/>
                  </a:cubicBezTo>
                  <a:lnTo>
                    <a:pt x="66571" y="2130891"/>
                  </a:lnTo>
                  <a:cubicBezTo>
                    <a:pt x="29805" y="2130891"/>
                    <a:pt x="0" y="2101086"/>
                    <a:pt x="0" y="2064319"/>
                  </a:cubicBezTo>
                  <a:lnTo>
                    <a:pt x="0" y="66571"/>
                  </a:lnTo>
                  <a:cubicBezTo>
                    <a:pt x="0" y="29805"/>
                    <a:pt x="29805" y="0"/>
                    <a:pt x="665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DFFF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5400000"/>
            </a:gradFill>
            <a:ln w="19050" cap="rnd">
              <a:solidFill>
                <a:srgbClr val="D0D7D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48512" cy="2149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70"/>
                </a:lnSpc>
              </a:pPr>
              <a:endParaRPr/>
            </a:p>
            <a:p>
              <a:pPr algn="ctr">
                <a:lnSpc>
                  <a:spcPts val="5670"/>
                </a:lnSpc>
              </a:pPr>
              <a:r>
                <a:rPr lang="en-US" sz="4500" spc="-252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у 2026 році головний акцент робиться на превентивності. Органам місцевого самоврядування рекомендується не чекати перевірок, а самостійно впроваджувати стандарти (наприклад, ISO/IEC 27001), оскільки відповідальність за «впавшу» цифрову інфраструктуру міста тепер повністю лежить на місцевому керівництві.</a:t>
              </a:r>
            </a:p>
            <a:p>
              <a:pPr algn="ctr">
                <a:lnSpc>
                  <a:spcPts val="5670"/>
                </a:lnSpc>
              </a:pPr>
              <a:endParaRPr lang="en-US" sz="4500" spc="-252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925852">
            <a:off x="-4228335" y="4283214"/>
            <a:ext cx="10675823" cy="12007572"/>
          </a:xfrm>
          <a:custGeom>
            <a:avLst/>
            <a:gdLst/>
            <a:ahLst/>
            <a:cxnLst/>
            <a:rect l="l" t="t" r="r" b="b"/>
            <a:pathLst>
              <a:path w="10675823" h="12007572">
                <a:moveTo>
                  <a:pt x="0" y="0"/>
                </a:moveTo>
                <a:lnTo>
                  <a:pt x="10675823" y="0"/>
                </a:lnTo>
                <a:lnTo>
                  <a:pt x="10675823" y="12007572"/>
                </a:lnTo>
                <a:lnTo>
                  <a:pt x="0" y="1200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38075" y="-1102002"/>
            <a:ext cx="12858845" cy="4933121"/>
          </a:xfrm>
          <a:custGeom>
            <a:avLst/>
            <a:gdLst/>
            <a:ahLst/>
            <a:cxnLst/>
            <a:rect l="l" t="t" r="r" b="b"/>
            <a:pathLst>
              <a:path w="12858845" h="4933121">
                <a:moveTo>
                  <a:pt x="0" y="0"/>
                </a:moveTo>
                <a:lnTo>
                  <a:pt x="12858845" y="0"/>
                </a:lnTo>
                <a:lnTo>
                  <a:pt x="12858845" y="4933120"/>
                </a:lnTo>
                <a:lnTo>
                  <a:pt x="0" y="493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5842706" y="-754332"/>
            <a:ext cx="0" cy="917090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5847469" y="9389142"/>
            <a:ext cx="0" cy="283387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434469" y="2518316"/>
            <a:ext cx="2358490" cy="563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48"/>
              </a:lnSpc>
              <a:spcBef>
                <a:spcPct val="0"/>
              </a:spcBef>
            </a:pPr>
            <a:r>
              <a:rPr lang="en-US" sz="43797" i="1">
                <a:solidFill>
                  <a:srgbClr val="7843E6"/>
                </a:solidFill>
                <a:latin typeface="Bungee"/>
                <a:ea typeface="Bungee"/>
                <a:cs typeface="Bungee"/>
                <a:sym typeface="Bungee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90483" y="0"/>
            <a:ext cx="12734137" cy="1273413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50000"/>
                  </a:srgbClr>
                </a:gs>
                <a:gs pos="100000">
                  <a:srgbClr val="E4F2FF">
                    <a:alpha val="50000"/>
                  </a:srgbClr>
                </a:gs>
              </a:gsLst>
              <a:lin ang="0"/>
            </a:gradFill>
            <a:ln w="38100" cap="sq">
              <a:solidFill>
                <a:srgbClr val="FFFFFF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81694" y="3839443"/>
            <a:ext cx="18339515" cy="9403170"/>
          </a:xfrm>
          <a:custGeom>
            <a:avLst/>
            <a:gdLst/>
            <a:ahLst/>
            <a:cxnLst/>
            <a:rect l="l" t="t" r="r" b="b"/>
            <a:pathLst>
              <a:path w="18339515" h="9403170">
                <a:moveTo>
                  <a:pt x="0" y="0"/>
                </a:moveTo>
                <a:lnTo>
                  <a:pt x="18339515" y="0"/>
                </a:lnTo>
                <a:lnTo>
                  <a:pt x="18339515" y="9403169"/>
                </a:lnTo>
                <a:lnTo>
                  <a:pt x="0" y="940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9425" y="746957"/>
            <a:ext cx="5396639" cy="907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Станом на 2026 рік взаємодія держави з територіальними громадами перейшла від «наказів зверху» до моделі партнерства та спільної стійкості. Основні інструменти цієї взаємодії:</a:t>
            </a:r>
          </a:p>
          <a:p>
            <a:pPr algn="l">
              <a:lnSpc>
                <a:spcPts val="5130"/>
              </a:lnSpc>
            </a:pPr>
            <a:endParaRPr lang="en-US" sz="4500" b="1">
              <a:solidFill>
                <a:srgbClr val="FFFF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005948" y="714881"/>
            <a:ext cx="12065119" cy="3291646"/>
            <a:chOff x="0" y="0"/>
            <a:chExt cx="16086825" cy="4388861"/>
          </a:xfrm>
        </p:grpSpPr>
        <p:sp>
          <p:nvSpPr>
            <p:cNvPr id="8" name="TextBox 8"/>
            <p:cNvSpPr txBox="1"/>
            <p:nvPr/>
          </p:nvSpPr>
          <p:spPr>
            <a:xfrm>
              <a:off x="1442760" y="-38100"/>
              <a:ext cx="11163616" cy="116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Цифрові платформи та «Супермаркет рішень»</a:t>
              </a:r>
            </a:p>
            <a:p>
              <a:pPr algn="l">
                <a:lnSpc>
                  <a:spcPts val="3640"/>
                </a:lnSpc>
              </a:pPr>
              <a:endParaRPr lang="en-US" sz="2600" b="1" spc="-122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189508" cy="1046444"/>
              <a:chOff x="0" y="0"/>
              <a:chExt cx="923922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2392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23922" h="812800">
                    <a:moveTo>
                      <a:pt x="461961" y="0"/>
                    </a:moveTo>
                    <a:cubicBezTo>
                      <a:pt x="206827" y="0"/>
                      <a:pt x="0" y="181951"/>
                      <a:pt x="0" y="406400"/>
                    </a:cubicBezTo>
                    <a:cubicBezTo>
                      <a:pt x="0" y="630849"/>
                      <a:pt x="206827" y="812800"/>
                      <a:pt x="461961" y="812800"/>
                    </a:cubicBezTo>
                    <a:cubicBezTo>
                      <a:pt x="717095" y="812800"/>
                      <a:pt x="923922" y="630849"/>
                      <a:pt x="923922" y="406400"/>
                    </a:cubicBezTo>
                    <a:cubicBezTo>
                      <a:pt x="923922" y="181951"/>
                      <a:pt x="717095" y="0"/>
                      <a:pt x="46196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86618" y="142875"/>
                <a:ext cx="750687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442760" y="781214"/>
              <a:ext cx="14644066" cy="3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Це цифрова платформа, де ОМС можуть: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Отримувати готові технічні рішення для захисту своїх мереж.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Координувати дії через спеціальну секцію «Кібербезпека».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Завантажувати актуальні інструкції з кібергігієни для працівників ЦНАПів та лікарень.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05948" y="3839443"/>
            <a:ext cx="12282052" cy="3748846"/>
            <a:chOff x="0" y="0"/>
            <a:chExt cx="16376069" cy="4998461"/>
          </a:xfrm>
        </p:grpSpPr>
        <p:sp>
          <p:nvSpPr>
            <p:cNvPr id="14" name="TextBox 14"/>
            <p:cNvSpPr txBox="1"/>
            <p:nvPr/>
          </p:nvSpPr>
          <p:spPr>
            <a:xfrm>
              <a:off x="1468701" y="-38100"/>
              <a:ext cx="11364340" cy="116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Регіональні центри кіберкомпетентностей</a:t>
              </a:r>
            </a:p>
            <a:p>
              <a:pPr algn="l">
                <a:lnSpc>
                  <a:spcPts val="3640"/>
                </a:lnSpc>
              </a:pPr>
              <a:endParaRPr lang="en-US" sz="2600" b="1" spc="-122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1210896" cy="1046444"/>
              <a:chOff x="0" y="0"/>
              <a:chExt cx="940534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4053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40534" h="812800">
                    <a:moveTo>
                      <a:pt x="470267" y="0"/>
                    </a:moveTo>
                    <a:cubicBezTo>
                      <a:pt x="210546" y="0"/>
                      <a:pt x="0" y="181951"/>
                      <a:pt x="0" y="406400"/>
                    </a:cubicBezTo>
                    <a:cubicBezTo>
                      <a:pt x="0" y="630849"/>
                      <a:pt x="210546" y="812800"/>
                      <a:pt x="470267" y="812800"/>
                    </a:cubicBezTo>
                    <a:cubicBezTo>
                      <a:pt x="729988" y="812800"/>
                      <a:pt x="940534" y="630849"/>
                      <a:pt x="940534" y="406400"/>
                    </a:cubicBezTo>
                    <a:cubicBezTo>
                      <a:pt x="940534" y="181951"/>
                      <a:pt x="729988" y="0"/>
                      <a:pt x="47026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88175" y="142875"/>
                <a:ext cx="764184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468701" y="781214"/>
              <a:ext cx="14907369" cy="4217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Замість того, щоб кожне село шукало дорогого спеціаліста, створюються регіональні хаби (на базі обласних центрів або університетів). Вони: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Надають консультаційну підтримку прифронтовим громадам.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Проводять кібернавчання для місцевих чиновників.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Допомагають впроваджувати стандарти безпеки в комунальних підприємствах.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005948" y="7387499"/>
            <a:ext cx="12065119" cy="2789061"/>
            <a:chOff x="0" y="0"/>
            <a:chExt cx="16086825" cy="3718749"/>
          </a:xfrm>
        </p:grpSpPr>
        <p:sp>
          <p:nvSpPr>
            <p:cNvPr id="20" name="TextBox 20"/>
            <p:cNvSpPr txBox="1"/>
            <p:nvPr/>
          </p:nvSpPr>
          <p:spPr>
            <a:xfrm>
              <a:off x="1442760" y="-38100"/>
              <a:ext cx="11163616" cy="116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Моніторинг та CERT-UA</a:t>
              </a:r>
            </a:p>
            <a:p>
              <a:pPr algn="l">
                <a:lnSpc>
                  <a:spcPts val="3640"/>
                </a:lnSpc>
              </a:pPr>
              <a:endParaRPr lang="en-US" sz="2600" b="1" spc="-122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1189508" cy="1046444"/>
              <a:chOff x="0" y="0"/>
              <a:chExt cx="923922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2392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23922" h="812800">
                    <a:moveTo>
                      <a:pt x="461961" y="0"/>
                    </a:moveTo>
                    <a:cubicBezTo>
                      <a:pt x="206827" y="0"/>
                      <a:pt x="0" y="181951"/>
                      <a:pt x="0" y="406400"/>
                    </a:cubicBezTo>
                    <a:cubicBezTo>
                      <a:pt x="0" y="630849"/>
                      <a:pt x="206827" y="812800"/>
                      <a:pt x="461961" y="812800"/>
                    </a:cubicBezTo>
                    <a:cubicBezTo>
                      <a:pt x="717095" y="812800"/>
                      <a:pt x="923922" y="630849"/>
                      <a:pt x="923922" y="406400"/>
                    </a:cubicBezTo>
                    <a:cubicBezTo>
                      <a:pt x="923922" y="181951"/>
                      <a:pt x="717095" y="0"/>
                      <a:pt x="46196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86618" y="142875"/>
                <a:ext cx="750687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1442760" y="720702"/>
              <a:ext cx="14644066" cy="2998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Громади тепер інтегровані в єдину систему обміну даними про загрози. Якщо в одній ОТГ зафіксовано новий вірус-шифрувальник, інформація миттєво передається до CERT-UA, а звідти — попередження всім іншим громадам через автоматизовані канали зв'язку.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23318" y="565021"/>
            <a:ext cx="12241364" cy="159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0"/>
              </a:lnSpc>
            </a:pPr>
            <a:r>
              <a:rPr lang="en-US" sz="6500" b="1" spc="-305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Цикл впровадження (5 стадій)</a:t>
            </a:r>
          </a:p>
          <a:p>
            <a:pPr algn="l">
              <a:lnSpc>
                <a:spcPts val="6110"/>
              </a:lnSpc>
            </a:pPr>
            <a:endParaRPr lang="en-US" sz="6500" b="1" spc="-305">
              <a:solidFill>
                <a:srgbClr val="424242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37189" y="1856796"/>
            <a:ext cx="16714740" cy="10818995"/>
          </a:xfrm>
          <a:custGeom>
            <a:avLst/>
            <a:gdLst/>
            <a:ahLst/>
            <a:cxnLst/>
            <a:rect l="l" t="t" r="r" b="b"/>
            <a:pathLst>
              <a:path w="16714740" h="10818995">
                <a:moveTo>
                  <a:pt x="0" y="0"/>
                </a:moveTo>
                <a:lnTo>
                  <a:pt x="16714740" y="0"/>
                </a:lnTo>
                <a:lnTo>
                  <a:pt x="16714740" y="10818995"/>
                </a:lnTo>
                <a:lnTo>
                  <a:pt x="0" y="1081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40379" y="2735636"/>
            <a:ext cx="12236780" cy="1125662"/>
            <a:chOff x="0" y="0"/>
            <a:chExt cx="16315706" cy="150088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315706" cy="1500883"/>
              <a:chOff x="0" y="0"/>
              <a:chExt cx="3222856" cy="2964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22856" cy="296471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296471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254714"/>
                    </a:lnTo>
                    <a:cubicBezTo>
                      <a:pt x="3222856" y="277776"/>
                      <a:pt x="3204161" y="296471"/>
                      <a:pt x="3181099" y="296471"/>
                    </a:cubicBezTo>
                    <a:lnTo>
                      <a:pt x="41757" y="296471"/>
                    </a:lnTo>
                    <a:cubicBezTo>
                      <a:pt x="18695" y="296471"/>
                      <a:pt x="0" y="277776"/>
                      <a:pt x="0" y="254714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22856" cy="3250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41760" y="428729"/>
              <a:ext cx="11222140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Ініціювання: </a:t>
              </a:r>
              <a:r>
                <a:rPr lang="en-US" sz="2600" spc="-122">
                  <a:solidFill>
                    <a:srgbClr val="42424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Визначення бюджету та потреби.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42424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0379" y="1441991"/>
            <a:ext cx="17647621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Згідно з постановою КМУ від 2025 року, процес впровадження систем захисту в держсекторі тепер має чіткий цикл:</a:t>
            </a:r>
          </a:p>
          <a:p>
            <a:pPr algn="l">
              <a:lnSpc>
                <a:spcPts val="3640"/>
              </a:lnSpc>
            </a:pPr>
            <a:endParaRPr lang="en-US" sz="2600" spc="-122">
              <a:solidFill>
                <a:srgbClr val="424242"/>
              </a:solidFill>
              <a:latin typeface="Open Sauce Light"/>
              <a:ea typeface="Open Sauce Light"/>
              <a:cs typeface="Open Sauce Light"/>
              <a:sym typeface="Open Sauce Ligh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237189" y="4115965"/>
            <a:ext cx="12236780" cy="1143028"/>
            <a:chOff x="0" y="0"/>
            <a:chExt cx="16315706" cy="152403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6315706" cy="1524037"/>
              <a:chOff x="0" y="0"/>
              <a:chExt cx="3222856" cy="30104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222856" cy="301044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301044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259288"/>
                    </a:lnTo>
                    <a:cubicBezTo>
                      <a:pt x="3222856" y="270362"/>
                      <a:pt x="3218456" y="280983"/>
                      <a:pt x="3210625" y="288814"/>
                    </a:cubicBezTo>
                    <a:cubicBezTo>
                      <a:pt x="3202794" y="296645"/>
                      <a:pt x="3192174" y="301044"/>
                      <a:pt x="3181099" y="301044"/>
                    </a:cubicBezTo>
                    <a:lnTo>
                      <a:pt x="41757" y="301044"/>
                    </a:lnTo>
                    <a:cubicBezTo>
                      <a:pt x="18695" y="301044"/>
                      <a:pt x="0" y="282349"/>
                      <a:pt x="0" y="259288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222856" cy="3296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741760" y="428729"/>
              <a:ext cx="13319905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Проєктування: </a:t>
              </a:r>
              <a:r>
                <a:rPr lang="en-US" sz="2600" spc="-122">
                  <a:solidFill>
                    <a:srgbClr val="42424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Розробка технічного завдання на систему захисту.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42424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009841" y="5516168"/>
            <a:ext cx="12454708" cy="1264649"/>
            <a:chOff x="0" y="0"/>
            <a:chExt cx="16606278" cy="168619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6315706" cy="1446337"/>
              <a:chOff x="0" y="0"/>
              <a:chExt cx="3222856" cy="28569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222856" cy="285696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285696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243940"/>
                    </a:lnTo>
                    <a:cubicBezTo>
                      <a:pt x="3222856" y="267001"/>
                      <a:pt x="3204161" y="285696"/>
                      <a:pt x="3181099" y="285696"/>
                    </a:cubicBezTo>
                    <a:lnTo>
                      <a:pt x="41757" y="285696"/>
                    </a:lnTo>
                    <a:cubicBezTo>
                      <a:pt x="30682" y="285696"/>
                      <a:pt x="20061" y="281297"/>
                      <a:pt x="12230" y="273466"/>
                    </a:cubicBezTo>
                    <a:cubicBezTo>
                      <a:pt x="4399" y="265635"/>
                      <a:pt x="0" y="255014"/>
                      <a:pt x="0" y="243940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3222856" cy="314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03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741760" y="428729"/>
              <a:ext cx="13864517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Створення та впровадження: </a:t>
              </a:r>
              <a:r>
                <a:rPr lang="en-US" sz="2600" spc="-122">
                  <a:solidFill>
                    <a:srgbClr val="42424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Закупівля обладнання та налаштування ПЗ.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42424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646341" y="6933216"/>
            <a:ext cx="12454708" cy="1264649"/>
            <a:chOff x="0" y="0"/>
            <a:chExt cx="16606278" cy="168619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6315706" cy="1446337"/>
              <a:chOff x="0" y="0"/>
              <a:chExt cx="3222856" cy="28569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222856" cy="285696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285696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243940"/>
                    </a:lnTo>
                    <a:cubicBezTo>
                      <a:pt x="3222856" y="267001"/>
                      <a:pt x="3204161" y="285696"/>
                      <a:pt x="3181099" y="285696"/>
                    </a:cubicBezTo>
                    <a:lnTo>
                      <a:pt x="41757" y="285696"/>
                    </a:lnTo>
                    <a:cubicBezTo>
                      <a:pt x="30682" y="285696"/>
                      <a:pt x="20061" y="281297"/>
                      <a:pt x="12230" y="273466"/>
                    </a:cubicBezTo>
                    <a:cubicBezTo>
                      <a:pt x="4399" y="265635"/>
                      <a:pt x="0" y="255014"/>
                      <a:pt x="0" y="243940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3222856" cy="314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45644" y="428720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04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741760" y="428729"/>
              <a:ext cx="13864517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Експлуатація: </a:t>
              </a:r>
              <a:r>
                <a:rPr lang="en-US" sz="2600" spc="-122">
                  <a:solidFill>
                    <a:srgbClr val="42424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Постійний моніторинг (24/7) та реагування на дрібні інциденти.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42424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236835" y="8455040"/>
            <a:ext cx="12454708" cy="1264649"/>
            <a:chOff x="0" y="0"/>
            <a:chExt cx="16606278" cy="1686198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16315706" cy="1446337"/>
              <a:chOff x="0" y="0"/>
              <a:chExt cx="3222856" cy="28569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3222856" cy="285696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285696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243940"/>
                    </a:lnTo>
                    <a:cubicBezTo>
                      <a:pt x="3222856" y="267001"/>
                      <a:pt x="3204161" y="285696"/>
                      <a:pt x="3181099" y="285696"/>
                    </a:cubicBezTo>
                    <a:lnTo>
                      <a:pt x="41757" y="285696"/>
                    </a:lnTo>
                    <a:cubicBezTo>
                      <a:pt x="30682" y="285696"/>
                      <a:pt x="20061" y="281297"/>
                      <a:pt x="12230" y="273466"/>
                    </a:cubicBezTo>
                    <a:cubicBezTo>
                      <a:pt x="4399" y="265635"/>
                      <a:pt x="0" y="255014"/>
                      <a:pt x="0" y="243940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3222856" cy="314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45644" y="428720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05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741760" y="428729"/>
              <a:ext cx="13864517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Аудит та оновлення: </a:t>
              </a:r>
              <a:r>
                <a:rPr lang="en-US" sz="2600" spc="-122">
                  <a:solidFill>
                    <a:srgbClr val="424242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Періодична перевірка відповідності стандартам (наприклад, ISO/IEC 27001).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424242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90483" y="0"/>
            <a:ext cx="12734137" cy="1273413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50000"/>
                  </a:srgbClr>
                </a:gs>
                <a:gs pos="100000">
                  <a:srgbClr val="E4F2FF">
                    <a:alpha val="50000"/>
                  </a:srgbClr>
                </a:gs>
              </a:gsLst>
              <a:lin ang="0"/>
            </a:gradFill>
            <a:ln w="38100" cap="sq">
              <a:solidFill>
                <a:srgbClr val="FFFFFF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81694" y="3839443"/>
            <a:ext cx="18339515" cy="9403170"/>
          </a:xfrm>
          <a:custGeom>
            <a:avLst/>
            <a:gdLst/>
            <a:ahLst/>
            <a:cxnLst/>
            <a:rect l="l" t="t" r="r" b="b"/>
            <a:pathLst>
              <a:path w="18339515" h="9403170">
                <a:moveTo>
                  <a:pt x="0" y="0"/>
                </a:moveTo>
                <a:lnTo>
                  <a:pt x="18339515" y="0"/>
                </a:lnTo>
                <a:lnTo>
                  <a:pt x="18339515" y="9403169"/>
                </a:lnTo>
                <a:lnTo>
                  <a:pt x="0" y="940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8144" y="1321259"/>
            <a:ext cx="5396639" cy="13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Політика безпеки</a:t>
            </a:r>
          </a:p>
          <a:p>
            <a:pPr algn="l">
              <a:lnSpc>
                <a:spcPts val="5130"/>
              </a:lnSpc>
            </a:pPr>
            <a:endParaRPr lang="en-US" sz="4500" b="1">
              <a:solidFill>
                <a:srgbClr val="FFFF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998370" y="1357422"/>
            <a:ext cx="11918657" cy="1920046"/>
            <a:chOff x="0" y="0"/>
            <a:chExt cx="15891542" cy="2560061"/>
          </a:xfrm>
        </p:grpSpPr>
        <p:sp>
          <p:nvSpPr>
            <p:cNvPr id="8" name="TextBox 8"/>
            <p:cNvSpPr txBox="1"/>
            <p:nvPr/>
          </p:nvSpPr>
          <p:spPr>
            <a:xfrm>
              <a:off x="1247476" y="-38100"/>
              <a:ext cx="11163616" cy="559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Zero Trust (Нульова довіра)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878089" cy="819314"/>
              <a:chOff x="0" y="0"/>
              <a:chExt cx="871108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711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1107" h="812800">
                    <a:moveTo>
                      <a:pt x="435554" y="0"/>
                    </a:moveTo>
                    <a:cubicBezTo>
                      <a:pt x="195004" y="0"/>
                      <a:pt x="0" y="181951"/>
                      <a:pt x="0" y="406400"/>
                    </a:cubicBezTo>
                    <a:cubicBezTo>
                      <a:pt x="0" y="630849"/>
                      <a:pt x="195004" y="812800"/>
                      <a:pt x="435554" y="812800"/>
                    </a:cubicBezTo>
                    <a:cubicBezTo>
                      <a:pt x="676103" y="812800"/>
                      <a:pt x="871107" y="630849"/>
                      <a:pt x="871107" y="406400"/>
                    </a:cubicBezTo>
                    <a:cubicBezTo>
                      <a:pt x="871107" y="181951"/>
                      <a:pt x="676103" y="0"/>
                      <a:pt x="43555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81666" y="142875"/>
                <a:ext cx="707775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47476" y="781214"/>
              <a:ext cx="14644066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Принцип, за якого жоден користувач чи пристрій усередині мережі не вважається безпечним за замовчуванням.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65994" y="4191654"/>
            <a:ext cx="9308320" cy="1920046"/>
            <a:chOff x="0" y="0"/>
            <a:chExt cx="12411093" cy="2560061"/>
          </a:xfrm>
        </p:grpSpPr>
        <p:sp>
          <p:nvSpPr>
            <p:cNvPr id="14" name="TextBox 14"/>
            <p:cNvSpPr txBox="1"/>
            <p:nvPr/>
          </p:nvSpPr>
          <p:spPr>
            <a:xfrm>
              <a:off x="1247476" y="-38100"/>
              <a:ext cx="11163616" cy="559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Оцінювання активів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878089" cy="819314"/>
              <a:chOff x="0" y="0"/>
              <a:chExt cx="871108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711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1107" h="812800">
                    <a:moveTo>
                      <a:pt x="435554" y="0"/>
                    </a:moveTo>
                    <a:cubicBezTo>
                      <a:pt x="195004" y="0"/>
                      <a:pt x="0" y="181951"/>
                      <a:pt x="0" y="406400"/>
                    </a:cubicBezTo>
                    <a:cubicBezTo>
                      <a:pt x="0" y="630849"/>
                      <a:pt x="195004" y="812800"/>
                      <a:pt x="435554" y="812800"/>
                    </a:cubicBezTo>
                    <a:cubicBezTo>
                      <a:pt x="676103" y="812800"/>
                      <a:pt x="871107" y="630849"/>
                      <a:pt x="871107" y="406400"/>
                    </a:cubicBezTo>
                    <a:cubicBezTo>
                      <a:pt x="871107" y="181951"/>
                      <a:pt x="676103" y="0"/>
                      <a:pt x="43555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81666" y="142875"/>
                <a:ext cx="707775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247476" y="781214"/>
              <a:ext cx="10327510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Визначення того, які дані є найбільш критичними (наприклад, реєстр виборців чи система керування енергомережею).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8144" y="4050347"/>
            <a:ext cx="6833810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4500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Управління ризиками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7165994" y="6445074"/>
            <a:ext cx="9308320" cy="1462846"/>
            <a:chOff x="0" y="0"/>
            <a:chExt cx="12411093" cy="1950461"/>
          </a:xfrm>
        </p:grpSpPr>
        <p:sp>
          <p:nvSpPr>
            <p:cNvPr id="21" name="TextBox 21"/>
            <p:cNvSpPr txBox="1"/>
            <p:nvPr/>
          </p:nvSpPr>
          <p:spPr>
            <a:xfrm>
              <a:off x="1247476" y="-38100"/>
              <a:ext cx="11163616" cy="559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Аналіз загроз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878089" cy="819314"/>
              <a:chOff x="0" y="0"/>
              <a:chExt cx="871108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711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1107" h="812800">
                    <a:moveTo>
                      <a:pt x="435554" y="0"/>
                    </a:moveTo>
                    <a:cubicBezTo>
                      <a:pt x="195004" y="0"/>
                      <a:pt x="0" y="181951"/>
                      <a:pt x="0" y="406400"/>
                    </a:cubicBezTo>
                    <a:cubicBezTo>
                      <a:pt x="0" y="630849"/>
                      <a:pt x="195004" y="812800"/>
                      <a:pt x="435554" y="812800"/>
                    </a:cubicBezTo>
                    <a:cubicBezTo>
                      <a:pt x="676103" y="812800"/>
                      <a:pt x="871107" y="630849"/>
                      <a:pt x="871107" y="406400"/>
                    </a:cubicBezTo>
                    <a:cubicBezTo>
                      <a:pt x="871107" y="181951"/>
                      <a:pt x="676103" y="0"/>
                      <a:pt x="43555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81666" y="142875"/>
                <a:ext cx="707775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247476" y="781214"/>
              <a:ext cx="10327510" cy="116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Постійний моніторинг актуальних векторів атак (зокрема з боку РФ).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165994" y="8473361"/>
            <a:ext cx="9573799" cy="1462846"/>
            <a:chOff x="0" y="0"/>
            <a:chExt cx="12765065" cy="1950461"/>
          </a:xfrm>
        </p:grpSpPr>
        <p:sp>
          <p:nvSpPr>
            <p:cNvPr id="27" name="TextBox 27"/>
            <p:cNvSpPr txBox="1"/>
            <p:nvPr/>
          </p:nvSpPr>
          <p:spPr>
            <a:xfrm>
              <a:off x="1247476" y="-38100"/>
              <a:ext cx="11163616" cy="559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FFFFF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План кіберзахисту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0" y="0"/>
              <a:ext cx="878089" cy="819314"/>
              <a:chOff x="0" y="0"/>
              <a:chExt cx="871108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711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1107" h="812800">
                    <a:moveTo>
                      <a:pt x="435554" y="0"/>
                    </a:moveTo>
                    <a:cubicBezTo>
                      <a:pt x="195004" y="0"/>
                      <a:pt x="0" y="181951"/>
                      <a:pt x="0" y="406400"/>
                    </a:cubicBezTo>
                    <a:cubicBezTo>
                      <a:pt x="0" y="630849"/>
                      <a:pt x="195004" y="812800"/>
                      <a:pt x="435554" y="812800"/>
                    </a:cubicBezTo>
                    <a:cubicBezTo>
                      <a:pt x="676103" y="812800"/>
                      <a:pt x="871107" y="630849"/>
                      <a:pt x="871107" y="406400"/>
                    </a:cubicBezTo>
                    <a:cubicBezTo>
                      <a:pt x="871107" y="181951"/>
                      <a:pt x="676103" y="0"/>
                      <a:pt x="43555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81666" y="142875"/>
                <a:ext cx="707775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247476" y="781214"/>
              <a:ext cx="11517589" cy="116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Документ, що визначає, які заходи впроваджуються для мінімізації ризиків до прийнятного рівня.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59996" y="522508"/>
            <a:ext cx="11632361" cy="9618665"/>
            <a:chOff x="0" y="0"/>
            <a:chExt cx="3063667" cy="25333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63667" cy="2533311"/>
            </a:xfrm>
            <a:custGeom>
              <a:avLst/>
              <a:gdLst/>
              <a:ahLst/>
              <a:cxnLst/>
              <a:rect l="l" t="t" r="r" b="b"/>
              <a:pathLst>
                <a:path w="3063667" h="2533311">
                  <a:moveTo>
                    <a:pt x="61896" y="0"/>
                  </a:moveTo>
                  <a:lnTo>
                    <a:pt x="3001771" y="0"/>
                  </a:lnTo>
                  <a:cubicBezTo>
                    <a:pt x="3035955" y="0"/>
                    <a:pt x="3063667" y="27712"/>
                    <a:pt x="3063667" y="61896"/>
                  </a:cubicBezTo>
                  <a:lnTo>
                    <a:pt x="3063667" y="2471415"/>
                  </a:lnTo>
                  <a:cubicBezTo>
                    <a:pt x="3063667" y="2505599"/>
                    <a:pt x="3035955" y="2533311"/>
                    <a:pt x="3001771" y="2533311"/>
                  </a:cubicBezTo>
                  <a:lnTo>
                    <a:pt x="61896" y="2533311"/>
                  </a:lnTo>
                  <a:cubicBezTo>
                    <a:pt x="27712" y="2533311"/>
                    <a:pt x="0" y="2505599"/>
                    <a:pt x="0" y="2471415"/>
                  </a:cubicBezTo>
                  <a:lnTo>
                    <a:pt x="0" y="61896"/>
                  </a:lnTo>
                  <a:cubicBezTo>
                    <a:pt x="0" y="27712"/>
                    <a:pt x="27712" y="0"/>
                    <a:pt x="618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DFFF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5400000"/>
            </a:gradFill>
            <a:ln w="19050" cap="rnd">
              <a:solidFill>
                <a:srgbClr val="D0D7D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063667" cy="2552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7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925852">
            <a:off x="-4228335" y="4283214"/>
            <a:ext cx="10675823" cy="12007572"/>
          </a:xfrm>
          <a:custGeom>
            <a:avLst/>
            <a:gdLst/>
            <a:ahLst/>
            <a:cxnLst/>
            <a:rect l="l" t="t" r="r" b="b"/>
            <a:pathLst>
              <a:path w="10675823" h="12007572">
                <a:moveTo>
                  <a:pt x="0" y="0"/>
                </a:moveTo>
                <a:lnTo>
                  <a:pt x="10675823" y="0"/>
                </a:lnTo>
                <a:lnTo>
                  <a:pt x="10675823" y="12007572"/>
                </a:lnTo>
                <a:lnTo>
                  <a:pt x="0" y="1200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38075" y="-1102002"/>
            <a:ext cx="12858845" cy="4933121"/>
          </a:xfrm>
          <a:custGeom>
            <a:avLst/>
            <a:gdLst/>
            <a:ahLst/>
            <a:cxnLst/>
            <a:rect l="l" t="t" r="r" b="b"/>
            <a:pathLst>
              <a:path w="12858845" h="4933121">
                <a:moveTo>
                  <a:pt x="0" y="0"/>
                </a:moveTo>
                <a:lnTo>
                  <a:pt x="12858845" y="0"/>
                </a:lnTo>
                <a:lnTo>
                  <a:pt x="12858845" y="4933120"/>
                </a:lnTo>
                <a:lnTo>
                  <a:pt x="0" y="493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6130140" y="-754332"/>
            <a:ext cx="0" cy="917090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6134903" y="9389142"/>
            <a:ext cx="0" cy="283387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18745" y="769491"/>
            <a:ext cx="5941251" cy="2596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4500" b="1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Перехід від «антивірусу для галочки» до реального захисту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28770" y="943056"/>
            <a:ext cx="10721735" cy="184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 b="1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Впровадження MFA (Багатофакторна автентифікація): </a:t>
            </a:r>
          </a:p>
          <a:p>
            <a:pPr algn="l">
              <a:lnSpc>
                <a:spcPts val="2964"/>
              </a:lnSpc>
            </a:pPr>
            <a:endParaRPr lang="en-US" sz="2600" b="1">
              <a:solidFill>
                <a:srgbClr val="000000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Це найдешевший і найефективніший крок. Кожен вхід у пошту чи робочу систему має підтверджуватися через телефон.</a:t>
            </a:r>
          </a:p>
          <a:p>
            <a:pPr algn="l">
              <a:lnSpc>
                <a:spcPts val="2964"/>
              </a:lnSpc>
            </a:pPr>
            <a:endParaRPr lang="en-US" sz="26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28770" y="3589126"/>
            <a:ext cx="10721735" cy="222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 b="1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Сегментація мережі: </a:t>
            </a:r>
          </a:p>
          <a:p>
            <a:pPr algn="l">
              <a:lnSpc>
                <a:spcPts val="2964"/>
              </a:lnSpc>
            </a:pPr>
            <a:endParaRPr lang="en-US" sz="2600" b="1">
              <a:solidFill>
                <a:srgbClr val="000000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Не дозволяйте комп'ютеру в бухгалтерії бути в тій самій мережі, що й гостьовий Wi-Fi у ЦНАПі. Це обмежить розповсюдження вірусу у разі зараження одного пристрою.</a:t>
            </a:r>
          </a:p>
          <a:p>
            <a:pPr algn="l">
              <a:lnSpc>
                <a:spcPts val="2964"/>
              </a:lnSpc>
            </a:pPr>
            <a:endParaRPr lang="en-US" sz="26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715309" y="6398641"/>
            <a:ext cx="10721735" cy="333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 b="1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Резервне копіювання (3-2-1): </a:t>
            </a:r>
          </a:p>
          <a:p>
            <a:pPr algn="l">
              <a:lnSpc>
                <a:spcPts val="2964"/>
              </a:lnSpc>
            </a:pPr>
            <a:endParaRPr lang="en-US" sz="2600" b="1">
              <a:solidFill>
                <a:srgbClr val="000000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  <a:p>
            <a:pPr algn="l">
              <a:lnSpc>
                <a:spcPts val="2964"/>
              </a:lnSpc>
            </a:pPr>
            <a:r>
              <a:rPr lang="en-US" sz="2600" b="1">
                <a:solidFill>
                  <a:srgbClr val="000000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             </a:t>
            </a:r>
            <a:r>
              <a:rPr lang="en-US" sz="2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- 3 копії даних;</a:t>
            </a:r>
          </a:p>
          <a:p>
            <a:pPr algn="l">
              <a:lnSpc>
                <a:spcPts val="2964"/>
              </a:lnSpc>
            </a:pPr>
            <a:endParaRPr lang="en-US" sz="26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     - на 2 різних носіях;</a:t>
            </a:r>
          </a:p>
          <a:p>
            <a:pPr algn="l">
              <a:lnSpc>
                <a:spcPts val="2964"/>
              </a:lnSpc>
            </a:pPr>
            <a:endParaRPr lang="en-US" sz="26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     - 1 копія — поза межами офісу (у хмарі або іншому фізичному місці).</a:t>
            </a:r>
          </a:p>
          <a:p>
            <a:pPr algn="l">
              <a:lnSpc>
                <a:spcPts val="2964"/>
              </a:lnSpc>
            </a:pPr>
            <a:endParaRPr lang="en-US" sz="26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3623">
            <a:off x="6474265" y="-1664078"/>
            <a:ext cx="14118808" cy="9138719"/>
          </a:xfrm>
          <a:custGeom>
            <a:avLst/>
            <a:gdLst/>
            <a:ahLst/>
            <a:cxnLst/>
            <a:rect l="l" t="t" r="r" b="b"/>
            <a:pathLst>
              <a:path w="14118808" h="9138719">
                <a:moveTo>
                  <a:pt x="0" y="0"/>
                </a:moveTo>
                <a:lnTo>
                  <a:pt x="14118808" y="0"/>
                </a:lnTo>
                <a:lnTo>
                  <a:pt x="14118808" y="9138720"/>
                </a:lnTo>
                <a:lnTo>
                  <a:pt x="0" y="913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4040" y="4873357"/>
            <a:ext cx="16495548" cy="4547013"/>
            <a:chOff x="0" y="0"/>
            <a:chExt cx="4344507" cy="1197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4507" cy="1197567"/>
            </a:xfrm>
            <a:custGeom>
              <a:avLst/>
              <a:gdLst/>
              <a:ahLst/>
              <a:cxnLst/>
              <a:rect l="l" t="t" r="r" b="b"/>
              <a:pathLst>
                <a:path w="4344507" h="1197567">
                  <a:moveTo>
                    <a:pt x="37547" y="0"/>
                  </a:moveTo>
                  <a:lnTo>
                    <a:pt x="4306960" y="0"/>
                  </a:lnTo>
                  <a:cubicBezTo>
                    <a:pt x="4316918" y="0"/>
                    <a:pt x="4326468" y="3956"/>
                    <a:pt x="4333510" y="10997"/>
                  </a:cubicBezTo>
                  <a:cubicBezTo>
                    <a:pt x="4340551" y="18039"/>
                    <a:pt x="4344507" y="27589"/>
                    <a:pt x="4344507" y="37547"/>
                  </a:cubicBezTo>
                  <a:lnTo>
                    <a:pt x="4344507" y="1160021"/>
                  </a:lnTo>
                  <a:cubicBezTo>
                    <a:pt x="4344507" y="1169979"/>
                    <a:pt x="4340551" y="1179529"/>
                    <a:pt x="4333510" y="1186570"/>
                  </a:cubicBezTo>
                  <a:cubicBezTo>
                    <a:pt x="4326468" y="1193612"/>
                    <a:pt x="4316918" y="1197567"/>
                    <a:pt x="4306960" y="1197567"/>
                  </a:cubicBezTo>
                  <a:lnTo>
                    <a:pt x="37547" y="1197567"/>
                  </a:lnTo>
                  <a:cubicBezTo>
                    <a:pt x="27589" y="1197567"/>
                    <a:pt x="18039" y="1193612"/>
                    <a:pt x="10997" y="1186570"/>
                  </a:cubicBezTo>
                  <a:cubicBezTo>
                    <a:pt x="3956" y="1179529"/>
                    <a:pt x="0" y="1169979"/>
                    <a:pt x="0" y="1160021"/>
                  </a:cubicBezTo>
                  <a:lnTo>
                    <a:pt x="0" y="37547"/>
                  </a:lnTo>
                  <a:cubicBezTo>
                    <a:pt x="0" y="27589"/>
                    <a:pt x="3956" y="18039"/>
                    <a:pt x="10997" y="10997"/>
                  </a:cubicBezTo>
                  <a:cubicBezTo>
                    <a:pt x="18039" y="3956"/>
                    <a:pt x="27589" y="0"/>
                    <a:pt x="37547" y="0"/>
                  </a:cubicBezTo>
                  <a:close/>
                </a:path>
              </a:pathLst>
            </a:custGeom>
            <a:solidFill>
              <a:srgbClr val="424242"/>
            </a:solidFill>
            <a:ln w="19050" cap="rnd">
              <a:solidFill>
                <a:srgbClr val="D0D7D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344507" cy="122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154" y="3430921"/>
            <a:ext cx="2894965" cy="941546"/>
            <a:chOff x="0" y="0"/>
            <a:chExt cx="3859953" cy="125539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859953" cy="1255395"/>
              <a:chOff x="0" y="0"/>
              <a:chExt cx="762460" cy="24797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443463"/>
              <a:ext cx="385081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Паролі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55577" y="3430921"/>
            <a:ext cx="2894965" cy="941546"/>
            <a:chOff x="0" y="0"/>
            <a:chExt cx="3859953" cy="125539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859953" cy="1255395"/>
              <a:chOff x="0" y="0"/>
              <a:chExt cx="762460" cy="24797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443463"/>
              <a:ext cx="385081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Оновлення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7098" y="697547"/>
            <a:ext cx="17410593" cy="82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500" b="1" spc="-305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Чек-лист «Мінімум 2026» для громади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3400" y="6558524"/>
            <a:ext cx="3242472" cy="134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Заборона простих паролів + зміна раз на 90 днів.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89144" y="6558524"/>
            <a:ext cx="3389913" cy="134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Автоматичне оновлення ОС та ПЗ на всіх ПК.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21982" y="6558524"/>
            <a:ext cx="3564613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MFA для всіх адмін-панелей та пошт.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67907" y="6558524"/>
            <a:ext cx="3723843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Налагоджений канал зв'язку з CERT-UA.</a:t>
            </a:r>
          </a:p>
        </p:txBody>
      </p:sp>
      <p:sp>
        <p:nvSpPr>
          <p:cNvPr id="21" name="AutoShape 21"/>
          <p:cNvSpPr/>
          <p:nvPr/>
        </p:nvSpPr>
        <p:spPr>
          <a:xfrm flipH="1">
            <a:off x="8726707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H="1">
            <a:off x="4731147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2724982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9247038" y="3430921"/>
            <a:ext cx="2894965" cy="941546"/>
            <a:chOff x="0" y="0"/>
            <a:chExt cx="3859953" cy="125539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859953" cy="1255395"/>
              <a:chOff x="0" y="0"/>
              <a:chExt cx="762460" cy="24797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443463"/>
              <a:ext cx="385081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Автентифікація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434317" y="3430921"/>
            <a:ext cx="2894965" cy="941546"/>
            <a:chOff x="0" y="0"/>
            <a:chExt cx="3859953" cy="125539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859953" cy="1255395"/>
              <a:chOff x="0" y="0"/>
              <a:chExt cx="762460" cy="24797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0" y="443463"/>
              <a:ext cx="385081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Звітність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 flipH="1">
            <a:off x="-2109444" y="5046072"/>
            <a:ext cx="9290530" cy="6858100"/>
          </a:xfrm>
          <a:custGeom>
            <a:avLst/>
            <a:gdLst/>
            <a:ahLst/>
            <a:cxnLst/>
            <a:rect l="l" t="t" r="r" b="b"/>
            <a:pathLst>
              <a:path w="9290530" h="6858100">
                <a:moveTo>
                  <a:pt x="9290530" y="0"/>
                </a:moveTo>
                <a:lnTo>
                  <a:pt x="0" y="0"/>
                </a:lnTo>
                <a:lnTo>
                  <a:pt x="0" y="6858101"/>
                </a:lnTo>
                <a:lnTo>
                  <a:pt x="9290530" y="6858101"/>
                </a:lnTo>
                <a:lnTo>
                  <a:pt x="929053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92054" y="970292"/>
            <a:ext cx="8797534" cy="8385207"/>
            <a:chOff x="0" y="0"/>
            <a:chExt cx="2317046" cy="2208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7046" cy="2208450"/>
            </a:xfrm>
            <a:custGeom>
              <a:avLst/>
              <a:gdLst/>
              <a:ahLst/>
              <a:cxnLst/>
              <a:rect l="l" t="t" r="r" b="b"/>
              <a:pathLst>
                <a:path w="2317046" h="2208450">
                  <a:moveTo>
                    <a:pt x="81841" y="0"/>
                  </a:moveTo>
                  <a:lnTo>
                    <a:pt x="2235205" y="0"/>
                  </a:lnTo>
                  <a:cubicBezTo>
                    <a:pt x="2280405" y="0"/>
                    <a:pt x="2317046" y="36641"/>
                    <a:pt x="2317046" y="81841"/>
                  </a:cubicBezTo>
                  <a:lnTo>
                    <a:pt x="2317046" y="2126609"/>
                  </a:lnTo>
                  <a:cubicBezTo>
                    <a:pt x="2317046" y="2171808"/>
                    <a:pt x="2280405" y="2208450"/>
                    <a:pt x="2235205" y="2208450"/>
                  </a:cubicBezTo>
                  <a:lnTo>
                    <a:pt x="81841" y="2208450"/>
                  </a:lnTo>
                  <a:cubicBezTo>
                    <a:pt x="36641" y="2208450"/>
                    <a:pt x="0" y="2171808"/>
                    <a:pt x="0" y="2126609"/>
                  </a:cubicBezTo>
                  <a:lnTo>
                    <a:pt x="0" y="81841"/>
                  </a:lnTo>
                  <a:cubicBezTo>
                    <a:pt x="0" y="36641"/>
                    <a:pt x="36641" y="0"/>
                    <a:pt x="81841" y="0"/>
                  </a:cubicBezTo>
                  <a:close/>
                </a:path>
              </a:pathLst>
            </a:custGeom>
            <a:solidFill>
              <a:srgbClr val="D0D7DD"/>
            </a:solidFill>
            <a:ln w="19050" cap="rnd">
              <a:solidFill>
                <a:srgbClr val="424242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317046" cy="2237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293670" y="3292913"/>
            <a:ext cx="1415273" cy="1258306"/>
          </a:xfrm>
          <a:custGeom>
            <a:avLst/>
            <a:gdLst/>
            <a:ahLst/>
            <a:cxnLst/>
            <a:rect l="l" t="t" r="r" b="b"/>
            <a:pathLst>
              <a:path w="1415273" h="1258306">
                <a:moveTo>
                  <a:pt x="0" y="0"/>
                </a:moveTo>
                <a:lnTo>
                  <a:pt x="1415273" y="0"/>
                </a:lnTo>
                <a:lnTo>
                  <a:pt x="1415273" y="1258306"/>
                </a:lnTo>
                <a:lnTo>
                  <a:pt x="0" y="1258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93670" y="6088911"/>
            <a:ext cx="1415273" cy="1415273"/>
          </a:xfrm>
          <a:custGeom>
            <a:avLst/>
            <a:gdLst/>
            <a:ahLst/>
            <a:cxnLst/>
            <a:rect l="l" t="t" r="r" b="b"/>
            <a:pathLst>
              <a:path w="1415273" h="1415273">
                <a:moveTo>
                  <a:pt x="0" y="0"/>
                </a:moveTo>
                <a:lnTo>
                  <a:pt x="1415273" y="0"/>
                </a:lnTo>
                <a:lnTo>
                  <a:pt x="1415273" y="1415273"/>
                </a:lnTo>
                <a:lnTo>
                  <a:pt x="0" y="14152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1869" y="2243961"/>
            <a:ext cx="7563354" cy="372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8"/>
              </a:lnSpc>
            </a:pPr>
            <a:r>
              <a:rPr lang="en-US" sz="7700" b="1" spc="-361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Як звернутися до служби підтримки кібербезпеки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57389" y="2911967"/>
            <a:ext cx="5140506" cy="116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 spc="-122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Заповнити звернення на сайті Супермаркет рішень для громад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7389" y="6610810"/>
            <a:ext cx="5140506" cy="38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 spc="-122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Отримати зворотній зв’язок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57389" y="4192063"/>
            <a:ext cx="4985294" cy="118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-108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через кнопку «Звернутися до служби підтримки» на сайті</a:t>
            </a:r>
          </a:p>
          <a:p>
            <a:pPr algn="l">
              <a:lnSpc>
                <a:spcPts val="3219"/>
              </a:lnSpc>
            </a:pPr>
            <a:r>
              <a:rPr lang="en-US" sz="2299" spc="-108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supersolution.net.ua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1869" y="6534610"/>
            <a:ext cx="6994866" cy="167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spc="-150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Служба підтримки - це швидкий доступ до фахової допомоги у сфері кібербезпеки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25852">
            <a:off x="11466076" y="-4040445"/>
            <a:ext cx="9386678" cy="10557613"/>
          </a:xfrm>
          <a:custGeom>
            <a:avLst/>
            <a:gdLst/>
            <a:ahLst/>
            <a:cxnLst/>
            <a:rect l="l" t="t" r="r" b="b"/>
            <a:pathLst>
              <a:path w="9386678" h="10557613">
                <a:moveTo>
                  <a:pt x="0" y="0"/>
                </a:moveTo>
                <a:lnTo>
                  <a:pt x="9386678" y="0"/>
                </a:lnTo>
                <a:lnTo>
                  <a:pt x="9386678" y="10557613"/>
                </a:lnTo>
                <a:lnTo>
                  <a:pt x="0" y="10557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4581" y="6163012"/>
            <a:ext cx="12299674" cy="5143500"/>
          </a:xfrm>
          <a:custGeom>
            <a:avLst/>
            <a:gdLst/>
            <a:ahLst/>
            <a:cxnLst/>
            <a:rect l="l" t="t" r="r" b="b"/>
            <a:pathLst>
              <a:path w="12299674" h="5143500">
                <a:moveTo>
                  <a:pt x="0" y="0"/>
                </a:moveTo>
                <a:lnTo>
                  <a:pt x="12299674" y="0"/>
                </a:lnTo>
                <a:lnTo>
                  <a:pt x="1229967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5819" y="387846"/>
            <a:ext cx="1689002" cy="1340645"/>
          </a:xfrm>
          <a:custGeom>
            <a:avLst/>
            <a:gdLst/>
            <a:ahLst/>
            <a:cxnLst/>
            <a:rect l="l" t="t" r="r" b="b"/>
            <a:pathLst>
              <a:path w="1689002" h="1340645">
                <a:moveTo>
                  <a:pt x="0" y="0"/>
                </a:moveTo>
                <a:lnTo>
                  <a:pt x="1689002" y="0"/>
                </a:lnTo>
                <a:lnTo>
                  <a:pt x="1689002" y="1340645"/>
                </a:lnTo>
                <a:lnTo>
                  <a:pt x="0" y="1340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8756" y="546020"/>
            <a:ext cx="2453502" cy="692342"/>
          </a:xfrm>
          <a:custGeom>
            <a:avLst/>
            <a:gdLst/>
            <a:ahLst/>
            <a:cxnLst/>
            <a:rect l="l" t="t" r="r" b="b"/>
            <a:pathLst>
              <a:path w="2453502" h="692342">
                <a:moveTo>
                  <a:pt x="0" y="0"/>
                </a:moveTo>
                <a:lnTo>
                  <a:pt x="2453502" y="0"/>
                </a:lnTo>
                <a:lnTo>
                  <a:pt x="2453502" y="692342"/>
                </a:lnTo>
                <a:lnTo>
                  <a:pt x="0" y="692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" r="-2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3783" y="546020"/>
            <a:ext cx="2255572" cy="752797"/>
          </a:xfrm>
          <a:custGeom>
            <a:avLst/>
            <a:gdLst/>
            <a:ahLst/>
            <a:cxnLst/>
            <a:rect l="l" t="t" r="r" b="b"/>
            <a:pathLst>
              <a:path w="2255572" h="752797">
                <a:moveTo>
                  <a:pt x="0" y="0"/>
                </a:moveTo>
                <a:lnTo>
                  <a:pt x="2255572" y="0"/>
                </a:lnTo>
                <a:lnTo>
                  <a:pt x="2255572" y="752797"/>
                </a:lnTo>
                <a:lnTo>
                  <a:pt x="0" y="752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79458" y="8497600"/>
            <a:ext cx="474324" cy="474324"/>
          </a:xfrm>
          <a:custGeom>
            <a:avLst/>
            <a:gdLst/>
            <a:ahLst/>
            <a:cxnLst/>
            <a:rect l="l" t="t" r="r" b="b"/>
            <a:pathLst>
              <a:path w="474324" h="474324">
                <a:moveTo>
                  <a:pt x="0" y="0"/>
                </a:moveTo>
                <a:lnTo>
                  <a:pt x="474325" y="0"/>
                </a:lnTo>
                <a:lnTo>
                  <a:pt x="474325" y="474325"/>
                </a:lnTo>
                <a:lnTo>
                  <a:pt x="0" y="4743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53783" y="8508938"/>
            <a:ext cx="4880857" cy="576531"/>
          </a:xfrm>
          <a:custGeom>
            <a:avLst/>
            <a:gdLst/>
            <a:ahLst/>
            <a:cxnLst/>
            <a:rect l="l" t="t" r="r" b="b"/>
            <a:pathLst>
              <a:path w="4880857" h="576531">
                <a:moveTo>
                  <a:pt x="0" y="0"/>
                </a:moveTo>
                <a:lnTo>
                  <a:pt x="4880857" y="0"/>
                </a:lnTo>
                <a:lnTo>
                  <a:pt x="4880857" y="576531"/>
                </a:lnTo>
                <a:lnTo>
                  <a:pt x="0" y="576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35671" y="2857296"/>
            <a:ext cx="4081826" cy="4081826"/>
          </a:xfrm>
          <a:custGeom>
            <a:avLst/>
            <a:gdLst/>
            <a:ahLst/>
            <a:cxnLst/>
            <a:rect l="l" t="t" r="r" b="b"/>
            <a:pathLst>
              <a:path w="4081826" h="4081826">
                <a:moveTo>
                  <a:pt x="0" y="0"/>
                </a:moveTo>
                <a:lnTo>
                  <a:pt x="4081825" y="0"/>
                </a:lnTo>
                <a:lnTo>
                  <a:pt x="4081825" y="4081826"/>
                </a:lnTo>
                <a:lnTo>
                  <a:pt x="0" y="40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80880" y="472650"/>
            <a:ext cx="3212633" cy="899537"/>
          </a:xfrm>
          <a:custGeom>
            <a:avLst/>
            <a:gdLst/>
            <a:ahLst/>
            <a:cxnLst/>
            <a:rect l="l" t="t" r="r" b="b"/>
            <a:pathLst>
              <a:path w="3212633" h="899537">
                <a:moveTo>
                  <a:pt x="0" y="0"/>
                </a:moveTo>
                <a:lnTo>
                  <a:pt x="3212633" y="0"/>
                </a:lnTo>
                <a:lnTo>
                  <a:pt x="3212633" y="899537"/>
                </a:lnTo>
                <a:lnTo>
                  <a:pt x="0" y="899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1399" y="7081740"/>
            <a:ext cx="3226745" cy="43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9"/>
              </a:lnSpc>
            </a:pPr>
            <a:r>
              <a:rPr lang="en-US" sz="2614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Служба підтримки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3623">
            <a:off x="6474265" y="-1664078"/>
            <a:ext cx="14118808" cy="9138719"/>
          </a:xfrm>
          <a:custGeom>
            <a:avLst/>
            <a:gdLst/>
            <a:ahLst/>
            <a:cxnLst/>
            <a:rect l="l" t="t" r="r" b="b"/>
            <a:pathLst>
              <a:path w="14118808" h="9138719">
                <a:moveTo>
                  <a:pt x="0" y="0"/>
                </a:moveTo>
                <a:lnTo>
                  <a:pt x="14118808" y="0"/>
                </a:lnTo>
                <a:lnTo>
                  <a:pt x="14118808" y="9138720"/>
                </a:lnTo>
                <a:lnTo>
                  <a:pt x="0" y="9138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8620" y="3578182"/>
            <a:ext cx="2894965" cy="941546"/>
            <a:chOff x="0" y="0"/>
            <a:chExt cx="762460" cy="2479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2460" cy="247979"/>
            </a:xfrm>
            <a:custGeom>
              <a:avLst/>
              <a:gdLst/>
              <a:ahLst/>
              <a:cxnLst/>
              <a:rect l="l" t="t" r="r" b="b"/>
              <a:pathLst>
                <a:path w="762460" h="247979">
                  <a:moveTo>
                    <a:pt x="123990" y="0"/>
                  </a:moveTo>
                  <a:lnTo>
                    <a:pt x="638470" y="0"/>
                  </a:lnTo>
                  <a:cubicBezTo>
                    <a:pt x="706948" y="0"/>
                    <a:pt x="762460" y="55512"/>
                    <a:pt x="762460" y="123990"/>
                  </a:cubicBezTo>
                  <a:lnTo>
                    <a:pt x="762460" y="123990"/>
                  </a:lnTo>
                  <a:cubicBezTo>
                    <a:pt x="762460" y="156874"/>
                    <a:pt x="749397" y="188411"/>
                    <a:pt x="726144" y="211663"/>
                  </a:cubicBezTo>
                  <a:cubicBezTo>
                    <a:pt x="702892" y="234916"/>
                    <a:pt x="671354" y="247979"/>
                    <a:pt x="638470" y="247979"/>
                  </a:cubicBezTo>
                  <a:lnTo>
                    <a:pt x="123990" y="247979"/>
                  </a:lnTo>
                  <a:cubicBezTo>
                    <a:pt x="91106" y="247979"/>
                    <a:pt x="59568" y="234916"/>
                    <a:pt x="36316" y="211663"/>
                  </a:cubicBezTo>
                  <a:cubicBezTo>
                    <a:pt x="13063" y="188411"/>
                    <a:pt x="0" y="156874"/>
                    <a:pt x="0" y="123990"/>
                  </a:cubicBezTo>
                  <a:lnTo>
                    <a:pt x="0" y="123990"/>
                  </a:lnTo>
                  <a:cubicBezTo>
                    <a:pt x="0" y="91106"/>
                    <a:pt x="13063" y="59568"/>
                    <a:pt x="36316" y="36316"/>
                  </a:cubicBezTo>
                  <a:cubicBezTo>
                    <a:pt x="59568" y="13063"/>
                    <a:pt x="91106" y="0"/>
                    <a:pt x="1239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762460" cy="276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52564" y="3626247"/>
            <a:ext cx="2894965" cy="941546"/>
            <a:chOff x="0" y="0"/>
            <a:chExt cx="762460" cy="2479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460" cy="247979"/>
            </a:xfrm>
            <a:custGeom>
              <a:avLst/>
              <a:gdLst/>
              <a:ahLst/>
              <a:cxnLst/>
              <a:rect l="l" t="t" r="r" b="b"/>
              <a:pathLst>
                <a:path w="762460" h="247979">
                  <a:moveTo>
                    <a:pt x="123990" y="0"/>
                  </a:moveTo>
                  <a:lnTo>
                    <a:pt x="638470" y="0"/>
                  </a:lnTo>
                  <a:cubicBezTo>
                    <a:pt x="706948" y="0"/>
                    <a:pt x="762460" y="55512"/>
                    <a:pt x="762460" y="123990"/>
                  </a:cubicBezTo>
                  <a:lnTo>
                    <a:pt x="762460" y="123990"/>
                  </a:lnTo>
                  <a:cubicBezTo>
                    <a:pt x="762460" y="156874"/>
                    <a:pt x="749397" y="188411"/>
                    <a:pt x="726144" y="211663"/>
                  </a:cubicBezTo>
                  <a:cubicBezTo>
                    <a:pt x="702892" y="234916"/>
                    <a:pt x="671354" y="247979"/>
                    <a:pt x="638470" y="247979"/>
                  </a:cubicBezTo>
                  <a:lnTo>
                    <a:pt x="123990" y="247979"/>
                  </a:lnTo>
                  <a:cubicBezTo>
                    <a:pt x="91106" y="247979"/>
                    <a:pt x="59568" y="234916"/>
                    <a:pt x="36316" y="211663"/>
                  </a:cubicBezTo>
                  <a:cubicBezTo>
                    <a:pt x="13063" y="188411"/>
                    <a:pt x="0" y="156874"/>
                    <a:pt x="0" y="123990"/>
                  </a:cubicBezTo>
                  <a:lnTo>
                    <a:pt x="0" y="123990"/>
                  </a:lnTo>
                  <a:cubicBezTo>
                    <a:pt x="0" y="91106"/>
                    <a:pt x="13063" y="59568"/>
                    <a:pt x="36316" y="36316"/>
                  </a:cubicBezTo>
                  <a:cubicBezTo>
                    <a:pt x="59568" y="13063"/>
                    <a:pt x="91106" y="0"/>
                    <a:pt x="1239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762460" cy="276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4040" y="4873357"/>
            <a:ext cx="16495548" cy="4547013"/>
            <a:chOff x="0" y="0"/>
            <a:chExt cx="4344507" cy="11975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44507" cy="1197567"/>
            </a:xfrm>
            <a:custGeom>
              <a:avLst/>
              <a:gdLst/>
              <a:ahLst/>
              <a:cxnLst/>
              <a:rect l="l" t="t" r="r" b="b"/>
              <a:pathLst>
                <a:path w="4344507" h="1197567">
                  <a:moveTo>
                    <a:pt x="37547" y="0"/>
                  </a:moveTo>
                  <a:lnTo>
                    <a:pt x="4306960" y="0"/>
                  </a:lnTo>
                  <a:cubicBezTo>
                    <a:pt x="4316918" y="0"/>
                    <a:pt x="4326468" y="3956"/>
                    <a:pt x="4333510" y="10997"/>
                  </a:cubicBezTo>
                  <a:cubicBezTo>
                    <a:pt x="4340551" y="18039"/>
                    <a:pt x="4344507" y="27589"/>
                    <a:pt x="4344507" y="37547"/>
                  </a:cubicBezTo>
                  <a:lnTo>
                    <a:pt x="4344507" y="1160021"/>
                  </a:lnTo>
                  <a:cubicBezTo>
                    <a:pt x="4344507" y="1169979"/>
                    <a:pt x="4340551" y="1179529"/>
                    <a:pt x="4333510" y="1186570"/>
                  </a:cubicBezTo>
                  <a:cubicBezTo>
                    <a:pt x="4326468" y="1193612"/>
                    <a:pt x="4316918" y="1197567"/>
                    <a:pt x="4306960" y="1197567"/>
                  </a:cubicBezTo>
                  <a:lnTo>
                    <a:pt x="37547" y="1197567"/>
                  </a:lnTo>
                  <a:cubicBezTo>
                    <a:pt x="27589" y="1197567"/>
                    <a:pt x="18039" y="1193612"/>
                    <a:pt x="10997" y="1186570"/>
                  </a:cubicBezTo>
                  <a:cubicBezTo>
                    <a:pt x="3956" y="1179529"/>
                    <a:pt x="0" y="1169979"/>
                    <a:pt x="0" y="1160021"/>
                  </a:cubicBezTo>
                  <a:lnTo>
                    <a:pt x="0" y="37547"/>
                  </a:lnTo>
                  <a:cubicBezTo>
                    <a:pt x="0" y="27589"/>
                    <a:pt x="3956" y="18039"/>
                    <a:pt x="10997" y="10997"/>
                  </a:cubicBezTo>
                  <a:cubicBezTo>
                    <a:pt x="18039" y="3956"/>
                    <a:pt x="27589" y="0"/>
                    <a:pt x="37547" y="0"/>
                  </a:cubicBezTo>
                  <a:close/>
                </a:path>
              </a:pathLst>
            </a:custGeom>
            <a:solidFill>
              <a:srgbClr val="424242"/>
            </a:solidFill>
            <a:ln w="19050" cap="rnd">
              <a:solidFill>
                <a:srgbClr val="D0D7DD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344507" cy="1226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22046" y="3777429"/>
            <a:ext cx="2888111" cy="61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600" b="1" spc="-122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Нормативно-правовий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2564" y="3977894"/>
            <a:ext cx="2888111" cy="31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</a:pPr>
            <a:r>
              <a:rPr lang="en-US" sz="2600" b="1" spc="-122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Інституційний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144000" y="3578182"/>
            <a:ext cx="2898391" cy="941546"/>
            <a:chOff x="0" y="0"/>
            <a:chExt cx="3864522" cy="1255395"/>
          </a:xfrm>
        </p:grpSpPr>
        <p:grpSp>
          <p:nvGrpSpPr>
            <p:cNvPr id="15" name="Group 15"/>
            <p:cNvGrpSpPr/>
            <p:nvPr/>
          </p:nvGrpSpPr>
          <p:grpSpPr>
            <a:xfrm>
              <a:off x="4569" y="0"/>
              <a:ext cx="3859953" cy="1255395"/>
              <a:chOff x="0" y="0"/>
              <a:chExt cx="762460" cy="2479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40263"/>
              <a:ext cx="3850814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Контрольно-наглядовий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533669" y="3578182"/>
            <a:ext cx="2901818" cy="941546"/>
            <a:chOff x="0" y="0"/>
            <a:chExt cx="3869091" cy="1255395"/>
          </a:xfrm>
        </p:grpSpPr>
        <p:grpSp>
          <p:nvGrpSpPr>
            <p:cNvPr id="20" name="Group 20"/>
            <p:cNvGrpSpPr/>
            <p:nvPr/>
          </p:nvGrpSpPr>
          <p:grpSpPr>
            <a:xfrm>
              <a:off x="9138" y="0"/>
              <a:ext cx="3859953" cy="1255395"/>
              <a:chOff x="0" y="0"/>
              <a:chExt cx="762460" cy="24797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62460" cy="247979"/>
              </a:xfrm>
              <a:custGeom>
                <a:avLst/>
                <a:gdLst/>
                <a:ahLst/>
                <a:cxnLst/>
                <a:rect l="l" t="t" r="r" b="b"/>
                <a:pathLst>
                  <a:path w="762460" h="247979">
                    <a:moveTo>
                      <a:pt x="123990" y="0"/>
                    </a:moveTo>
                    <a:lnTo>
                      <a:pt x="638470" y="0"/>
                    </a:lnTo>
                    <a:cubicBezTo>
                      <a:pt x="706948" y="0"/>
                      <a:pt x="762460" y="55512"/>
                      <a:pt x="762460" y="123990"/>
                    </a:cubicBezTo>
                    <a:lnTo>
                      <a:pt x="762460" y="123990"/>
                    </a:lnTo>
                    <a:cubicBezTo>
                      <a:pt x="762460" y="156874"/>
                      <a:pt x="749397" y="188411"/>
                      <a:pt x="726144" y="211663"/>
                    </a:cubicBezTo>
                    <a:cubicBezTo>
                      <a:pt x="702892" y="234916"/>
                      <a:pt x="671354" y="247979"/>
                      <a:pt x="638470" y="247979"/>
                    </a:cubicBezTo>
                    <a:lnTo>
                      <a:pt x="123990" y="247979"/>
                    </a:lnTo>
                    <a:cubicBezTo>
                      <a:pt x="91106" y="247979"/>
                      <a:pt x="59568" y="234916"/>
                      <a:pt x="36316" y="211663"/>
                    </a:cubicBezTo>
                    <a:cubicBezTo>
                      <a:pt x="13063" y="188411"/>
                      <a:pt x="0" y="156874"/>
                      <a:pt x="0" y="123990"/>
                    </a:cubicBezTo>
                    <a:lnTo>
                      <a:pt x="0" y="123990"/>
                    </a:lnTo>
                    <a:cubicBezTo>
                      <a:pt x="0" y="91106"/>
                      <a:pt x="13063" y="59568"/>
                      <a:pt x="36316" y="36316"/>
                    </a:cubicBezTo>
                    <a:cubicBezTo>
                      <a:pt x="59568" y="13063"/>
                      <a:pt x="91106" y="0"/>
                      <a:pt x="12399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762460" cy="2765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443463"/>
              <a:ext cx="385081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Операційний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21457" y="1058502"/>
            <a:ext cx="17410593" cy="159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500" b="1" spc="-305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Держава діє через чотири основні механізми: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4866" y="5998784"/>
            <a:ext cx="3242472" cy="225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Встановлення законів </a:t>
            </a:r>
          </a:p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(Закон «Про основні засади забезпечення кібербезпеки»).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25140" y="5998784"/>
            <a:ext cx="3389913" cy="271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Створення спеціальних органів (НКЦК, Держспецзв’язку, СБУ, Кіберполіція).</a:t>
            </a:r>
          </a:p>
          <a:p>
            <a:pPr algn="l">
              <a:lnSpc>
                <a:spcPts val="3640"/>
              </a:lnSpc>
            </a:pPr>
            <a:endParaRPr lang="en-US" sz="2600" spc="-122">
              <a:solidFill>
                <a:srgbClr val="FFFFFF"/>
              </a:solidFill>
              <a:latin typeface="Open Sauce Light"/>
              <a:ea typeface="Open Sauce Light"/>
              <a:cs typeface="Open Sauce Light"/>
              <a:sym typeface="Open Sauce Ligh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974357" y="5770184"/>
            <a:ext cx="3564613" cy="317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Проведення державних аудитів, перевірка систем захисту інформації (КСЗІ) та сертифікація засобів захисту.</a:t>
            </a:r>
          </a:p>
          <a:p>
            <a:pPr algn="l">
              <a:lnSpc>
                <a:spcPts val="3640"/>
              </a:lnSpc>
            </a:pPr>
            <a:endParaRPr lang="en-US" sz="2600" spc="-122">
              <a:solidFill>
                <a:srgbClr val="FFFFFF"/>
              </a:solidFill>
              <a:latin typeface="Open Sauce Light"/>
              <a:ea typeface="Open Sauce Light"/>
              <a:cs typeface="Open Sauce Light"/>
              <a:sym typeface="Open Sauce Ligh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267907" y="5998784"/>
            <a:ext cx="3723843" cy="225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 Light"/>
                <a:ea typeface="Open Sauce Light"/>
                <a:cs typeface="Open Sauce Light"/>
                <a:sym typeface="Open Sauce Light"/>
              </a:rPr>
              <a:t>Реагування на інциденти через центри CERT-UA та обмін даними про загрози.</a:t>
            </a:r>
          </a:p>
          <a:p>
            <a:pPr algn="l">
              <a:lnSpc>
                <a:spcPts val="3640"/>
              </a:lnSpc>
            </a:pPr>
            <a:endParaRPr lang="en-US" sz="2600" spc="-122">
              <a:solidFill>
                <a:srgbClr val="FFFFFF"/>
              </a:solidFill>
              <a:latin typeface="Open Sauce Light"/>
              <a:ea typeface="Open Sauce Light"/>
              <a:cs typeface="Open Sauce Light"/>
              <a:sym typeface="Open Sauce Light"/>
            </a:endParaRPr>
          </a:p>
        </p:txBody>
      </p:sp>
      <p:sp>
        <p:nvSpPr>
          <p:cNvPr id="29" name="AutoShape 29"/>
          <p:cNvSpPr/>
          <p:nvPr/>
        </p:nvSpPr>
        <p:spPr>
          <a:xfrm flipH="1">
            <a:off x="8726707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H="1">
            <a:off x="4731147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2724982" y="5490280"/>
            <a:ext cx="0" cy="3462212"/>
          </a:xfrm>
          <a:prstGeom prst="line">
            <a:avLst/>
          </a:prstGeom>
          <a:ln w="19050" cap="flat">
            <a:solidFill>
              <a:srgbClr val="D0D7D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98235"/>
            <a:ext cx="18339515" cy="9403170"/>
          </a:xfrm>
          <a:custGeom>
            <a:avLst/>
            <a:gdLst/>
            <a:ahLst/>
            <a:cxnLst/>
            <a:rect l="l" t="t" r="r" b="b"/>
            <a:pathLst>
              <a:path w="18339515" h="9403170">
                <a:moveTo>
                  <a:pt x="0" y="0"/>
                </a:moveTo>
                <a:lnTo>
                  <a:pt x="18339515" y="0"/>
                </a:lnTo>
                <a:lnTo>
                  <a:pt x="18339515" y="9403170"/>
                </a:lnTo>
                <a:lnTo>
                  <a:pt x="0" y="9403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8116" y="502474"/>
            <a:ext cx="8485884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spc="-30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Роль місцевих держадміністрацій та рад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0517" y="3991399"/>
            <a:ext cx="8355807" cy="2304201"/>
            <a:chOff x="0" y="0"/>
            <a:chExt cx="11141076" cy="307226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492117" cy="2896232"/>
              <a:chOff x="0" y="0"/>
              <a:chExt cx="2072517" cy="57209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72517" cy="572095"/>
              </a:xfrm>
              <a:custGeom>
                <a:avLst/>
                <a:gdLst/>
                <a:ahLst/>
                <a:cxnLst/>
                <a:rect l="l" t="t" r="r" b="b"/>
                <a:pathLst>
                  <a:path w="2072517" h="572095">
                    <a:moveTo>
                      <a:pt x="64933" y="0"/>
                    </a:moveTo>
                    <a:lnTo>
                      <a:pt x="2007584" y="0"/>
                    </a:lnTo>
                    <a:cubicBezTo>
                      <a:pt x="2024805" y="0"/>
                      <a:pt x="2041321" y="6841"/>
                      <a:pt x="2053498" y="19019"/>
                    </a:cubicBezTo>
                    <a:cubicBezTo>
                      <a:pt x="2065676" y="31196"/>
                      <a:pt x="2072517" y="47712"/>
                      <a:pt x="2072517" y="64933"/>
                    </a:cubicBezTo>
                    <a:lnTo>
                      <a:pt x="2072517" y="507162"/>
                    </a:lnTo>
                    <a:cubicBezTo>
                      <a:pt x="2072517" y="543024"/>
                      <a:pt x="2043445" y="572095"/>
                      <a:pt x="2007584" y="572095"/>
                    </a:cubicBezTo>
                    <a:lnTo>
                      <a:pt x="64933" y="572095"/>
                    </a:lnTo>
                    <a:cubicBezTo>
                      <a:pt x="29072" y="572095"/>
                      <a:pt x="0" y="543024"/>
                      <a:pt x="0" y="507162"/>
                    </a:cubicBezTo>
                    <a:lnTo>
                      <a:pt x="0" y="64933"/>
                    </a:lnTo>
                    <a:cubicBezTo>
                      <a:pt x="0" y="29072"/>
                      <a:pt x="29072" y="0"/>
                      <a:pt x="6493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2072517" cy="6006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18680" y="259045"/>
              <a:ext cx="1336969" cy="1072477"/>
              <a:chOff x="0" y="0"/>
              <a:chExt cx="264093" cy="2118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4093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264093" h="211847">
                    <a:moveTo>
                      <a:pt x="105924" y="0"/>
                    </a:moveTo>
                    <a:lnTo>
                      <a:pt x="158169" y="0"/>
                    </a:lnTo>
                    <a:cubicBezTo>
                      <a:pt x="186262" y="0"/>
                      <a:pt x="213204" y="11160"/>
                      <a:pt x="233068" y="31024"/>
                    </a:cubicBezTo>
                    <a:cubicBezTo>
                      <a:pt x="252933" y="50889"/>
                      <a:pt x="264093" y="77831"/>
                      <a:pt x="264093" y="105924"/>
                    </a:cubicBezTo>
                    <a:lnTo>
                      <a:pt x="264093" y="105924"/>
                    </a:lnTo>
                    <a:cubicBezTo>
                      <a:pt x="264093" y="164424"/>
                      <a:pt x="216669" y="211847"/>
                      <a:pt x="158169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264093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94707" y="531894"/>
              <a:ext cx="949295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78120" y="335245"/>
              <a:ext cx="9362956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Створення підрозділів </a:t>
              </a:r>
            </a:p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(або призначення відповідальних):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78120" y="1293422"/>
              <a:ext cx="8066207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У штаті кожної великої ради має бути фахівець з питань захисту інформації.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0517" y="6455079"/>
            <a:ext cx="9635486" cy="3314178"/>
            <a:chOff x="0" y="0"/>
            <a:chExt cx="12847315" cy="441890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554219" cy="4103430"/>
              <a:chOff x="0" y="0"/>
              <a:chExt cx="1967664" cy="76501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67664" cy="765019"/>
              </a:xfrm>
              <a:custGeom>
                <a:avLst/>
                <a:gdLst/>
                <a:ahLst/>
                <a:cxnLst/>
                <a:rect l="l" t="t" r="r" b="b"/>
                <a:pathLst>
                  <a:path w="1967664" h="765019">
                    <a:moveTo>
                      <a:pt x="68394" y="0"/>
                    </a:moveTo>
                    <a:lnTo>
                      <a:pt x="1899271" y="0"/>
                    </a:lnTo>
                    <a:cubicBezTo>
                      <a:pt x="1917410" y="0"/>
                      <a:pt x="1934806" y="7206"/>
                      <a:pt x="1947632" y="20032"/>
                    </a:cubicBezTo>
                    <a:cubicBezTo>
                      <a:pt x="1960459" y="32858"/>
                      <a:pt x="1967664" y="50254"/>
                      <a:pt x="1967664" y="68394"/>
                    </a:cubicBezTo>
                    <a:lnTo>
                      <a:pt x="1967664" y="696625"/>
                    </a:lnTo>
                    <a:cubicBezTo>
                      <a:pt x="1967664" y="714764"/>
                      <a:pt x="1960459" y="732160"/>
                      <a:pt x="1947632" y="744987"/>
                    </a:cubicBezTo>
                    <a:cubicBezTo>
                      <a:pt x="1934806" y="757813"/>
                      <a:pt x="1917410" y="765019"/>
                      <a:pt x="1899271" y="765019"/>
                    </a:cubicBezTo>
                    <a:lnTo>
                      <a:pt x="68394" y="765019"/>
                    </a:lnTo>
                    <a:cubicBezTo>
                      <a:pt x="50254" y="765019"/>
                      <a:pt x="32858" y="757813"/>
                      <a:pt x="20032" y="744987"/>
                    </a:cubicBezTo>
                    <a:cubicBezTo>
                      <a:pt x="7206" y="732160"/>
                      <a:pt x="0" y="714764"/>
                      <a:pt x="0" y="696625"/>
                    </a:cubicBezTo>
                    <a:lnTo>
                      <a:pt x="0" y="68394"/>
                    </a:lnTo>
                    <a:cubicBezTo>
                      <a:pt x="0" y="50254"/>
                      <a:pt x="7206" y="32858"/>
                      <a:pt x="20032" y="20032"/>
                    </a:cubicBezTo>
                    <a:cubicBezTo>
                      <a:pt x="32858" y="7206"/>
                      <a:pt x="50254" y="0"/>
                      <a:pt x="6839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967664" cy="7935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910" y="274464"/>
              <a:ext cx="1566378" cy="1136313"/>
              <a:chOff x="0" y="0"/>
              <a:chExt cx="292026" cy="2118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2026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292026" h="211847">
                    <a:moveTo>
                      <a:pt x="105924" y="0"/>
                    </a:moveTo>
                    <a:lnTo>
                      <a:pt x="186102" y="0"/>
                    </a:lnTo>
                    <a:cubicBezTo>
                      <a:pt x="214195" y="0"/>
                      <a:pt x="241137" y="11160"/>
                      <a:pt x="261002" y="31024"/>
                    </a:cubicBezTo>
                    <a:cubicBezTo>
                      <a:pt x="280866" y="50889"/>
                      <a:pt x="292026" y="77831"/>
                      <a:pt x="292026" y="105924"/>
                    </a:cubicBezTo>
                    <a:lnTo>
                      <a:pt x="292026" y="105924"/>
                    </a:lnTo>
                    <a:cubicBezTo>
                      <a:pt x="292026" y="164424"/>
                      <a:pt x="244602" y="211847"/>
                      <a:pt x="186102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292026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74141" y="567409"/>
              <a:ext cx="1112184" cy="668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5"/>
                </a:lnSpc>
              </a:pPr>
              <a:r>
                <a:rPr lang="en-US" sz="3814" b="1" spc="-17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877774" y="350664"/>
              <a:ext cx="10969541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Фінансування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77774" y="811258"/>
              <a:ext cx="8004661" cy="3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Розробка та виконання місцевих програм цифровізації («Цифрова громада»), де окремим пунктом йде закупівля ліцензійного ПЗ, антивірусів та серверного обладнання.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46324" y="3939483"/>
            <a:ext cx="7869088" cy="5613890"/>
            <a:chOff x="0" y="0"/>
            <a:chExt cx="10492117" cy="748518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0492117" cy="7485187"/>
              <a:chOff x="0" y="0"/>
              <a:chExt cx="2072517" cy="14785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072517" cy="1478555"/>
              </a:xfrm>
              <a:custGeom>
                <a:avLst/>
                <a:gdLst/>
                <a:ahLst/>
                <a:cxnLst/>
                <a:rect l="l" t="t" r="r" b="b"/>
                <a:pathLst>
                  <a:path w="2072517" h="1478555">
                    <a:moveTo>
                      <a:pt x="64933" y="0"/>
                    </a:moveTo>
                    <a:lnTo>
                      <a:pt x="2007584" y="0"/>
                    </a:lnTo>
                    <a:cubicBezTo>
                      <a:pt x="2024805" y="0"/>
                      <a:pt x="2041321" y="6841"/>
                      <a:pt x="2053498" y="19019"/>
                    </a:cubicBezTo>
                    <a:cubicBezTo>
                      <a:pt x="2065676" y="31196"/>
                      <a:pt x="2072517" y="47712"/>
                      <a:pt x="2072517" y="64933"/>
                    </a:cubicBezTo>
                    <a:lnTo>
                      <a:pt x="2072517" y="1413622"/>
                    </a:lnTo>
                    <a:cubicBezTo>
                      <a:pt x="2072517" y="1449484"/>
                      <a:pt x="2043445" y="1478555"/>
                      <a:pt x="2007584" y="1478555"/>
                    </a:cubicBezTo>
                    <a:lnTo>
                      <a:pt x="64933" y="1478555"/>
                    </a:lnTo>
                    <a:cubicBezTo>
                      <a:pt x="29072" y="1478555"/>
                      <a:pt x="0" y="1449484"/>
                      <a:pt x="0" y="1413622"/>
                    </a:cubicBezTo>
                    <a:lnTo>
                      <a:pt x="0" y="64933"/>
                    </a:lnTo>
                    <a:cubicBezTo>
                      <a:pt x="0" y="29072"/>
                      <a:pt x="29072" y="0"/>
                      <a:pt x="6493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2072517" cy="15071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18680" y="259045"/>
              <a:ext cx="1336969" cy="1072477"/>
              <a:chOff x="0" y="0"/>
              <a:chExt cx="264093" cy="21184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64093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264093" h="211847">
                    <a:moveTo>
                      <a:pt x="105924" y="0"/>
                    </a:moveTo>
                    <a:lnTo>
                      <a:pt x="158169" y="0"/>
                    </a:lnTo>
                    <a:cubicBezTo>
                      <a:pt x="186262" y="0"/>
                      <a:pt x="213204" y="11160"/>
                      <a:pt x="233068" y="31024"/>
                    </a:cubicBezTo>
                    <a:cubicBezTo>
                      <a:pt x="252933" y="50889"/>
                      <a:pt x="264093" y="77831"/>
                      <a:pt x="264093" y="105924"/>
                    </a:cubicBezTo>
                    <a:lnTo>
                      <a:pt x="264093" y="105924"/>
                    </a:lnTo>
                    <a:cubicBezTo>
                      <a:pt x="264093" y="164424"/>
                      <a:pt x="216669" y="211847"/>
                      <a:pt x="158169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264093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494707" y="531894"/>
              <a:ext cx="949295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1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823558" y="539643"/>
              <a:ext cx="8450000" cy="6655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На місцях державне регулювання стосується підприємств, що забезпечують життєдіяльність громади: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Водоканали, теплокомуненерго, лікарні.</a:t>
              </a:r>
            </a:p>
            <a:p>
              <a:pPr marL="561341" lvl="1" indent="-280670" algn="l">
                <a:lnSpc>
                  <a:spcPts val="3640"/>
                </a:lnSpc>
                <a:buFont typeface="Arial"/>
                <a:buChar char="•"/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Вони підпадають під вимоги Постанови КМУ №518 і зобов'язані проводити самооцінку стану кіберзахисту та звітувати перед Держспецзв’язку.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646324" y="313058"/>
            <a:ext cx="8485884" cy="410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sz="6500" spc="-30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Захист критичної інфраструктури громад</a:t>
            </a:r>
          </a:p>
          <a:p>
            <a:pPr algn="l">
              <a:lnSpc>
                <a:spcPts val="8125"/>
              </a:lnSpc>
            </a:pPr>
            <a:endParaRPr lang="en-US" sz="6500" spc="-305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7090" y="2231409"/>
            <a:ext cx="16714740" cy="10818995"/>
          </a:xfrm>
          <a:custGeom>
            <a:avLst/>
            <a:gdLst/>
            <a:ahLst/>
            <a:cxnLst/>
            <a:rect l="l" t="t" r="r" b="b"/>
            <a:pathLst>
              <a:path w="16714740" h="10818995">
                <a:moveTo>
                  <a:pt x="0" y="0"/>
                </a:moveTo>
                <a:lnTo>
                  <a:pt x="16714740" y="0"/>
                </a:lnTo>
                <a:lnTo>
                  <a:pt x="16714740" y="10818995"/>
                </a:lnTo>
                <a:lnTo>
                  <a:pt x="0" y="1081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17473" y="457706"/>
            <a:ext cx="12146798" cy="159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0"/>
              </a:lnSpc>
            </a:pPr>
            <a:r>
              <a:rPr lang="en-US" sz="6500" b="1" spc="-305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Регіональні вузли взаємодії</a:t>
            </a:r>
          </a:p>
          <a:p>
            <a:pPr algn="l">
              <a:lnSpc>
                <a:spcPts val="6110"/>
              </a:lnSpc>
            </a:pPr>
            <a:endParaRPr lang="en-US" sz="6500" b="1" spc="-305">
              <a:solidFill>
                <a:srgbClr val="424242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65325" y="1590180"/>
            <a:ext cx="7428904" cy="3094940"/>
            <a:chOff x="0" y="0"/>
            <a:chExt cx="9905205" cy="412658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905205" cy="3997777"/>
              <a:chOff x="0" y="0"/>
              <a:chExt cx="1956584" cy="7896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6584" cy="789684"/>
              </a:xfrm>
              <a:custGeom>
                <a:avLst/>
                <a:gdLst/>
                <a:ahLst/>
                <a:cxnLst/>
                <a:rect l="l" t="t" r="r" b="b"/>
                <a:pathLst>
                  <a:path w="1956584" h="789684">
                    <a:moveTo>
                      <a:pt x="68781" y="0"/>
                    </a:moveTo>
                    <a:lnTo>
                      <a:pt x="1887803" y="0"/>
                    </a:lnTo>
                    <a:cubicBezTo>
                      <a:pt x="1925790" y="0"/>
                      <a:pt x="1956584" y="30794"/>
                      <a:pt x="1956584" y="68781"/>
                    </a:cubicBezTo>
                    <a:lnTo>
                      <a:pt x="1956584" y="720904"/>
                    </a:lnTo>
                    <a:cubicBezTo>
                      <a:pt x="1956584" y="758890"/>
                      <a:pt x="1925790" y="789684"/>
                      <a:pt x="1887803" y="789684"/>
                    </a:cubicBezTo>
                    <a:lnTo>
                      <a:pt x="68781" y="789684"/>
                    </a:lnTo>
                    <a:cubicBezTo>
                      <a:pt x="30794" y="789684"/>
                      <a:pt x="0" y="758890"/>
                      <a:pt x="0" y="720904"/>
                    </a:cubicBezTo>
                    <a:lnTo>
                      <a:pt x="0" y="68781"/>
                    </a:lnTo>
                    <a:cubicBezTo>
                      <a:pt x="0" y="30794"/>
                      <a:pt x="30794" y="0"/>
                      <a:pt x="6878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956584" cy="8182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66821" y="259045"/>
              <a:ext cx="1538935" cy="1072477"/>
              <a:chOff x="0" y="0"/>
              <a:chExt cx="303987" cy="2118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3987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303987" h="211847">
                    <a:moveTo>
                      <a:pt x="105924" y="0"/>
                    </a:moveTo>
                    <a:lnTo>
                      <a:pt x="198064" y="0"/>
                    </a:lnTo>
                    <a:cubicBezTo>
                      <a:pt x="256564" y="0"/>
                      <a:pt x="303987" y="47424"/>
                      <a:pt x="303987" y="105924"/>
                    </a:cubicBezTo>
                    <a:lnTo>
                      <a:pt x="303987" y="105924"/>
                    </a:lnTo>
                    <a:cubicBezTo>
                      <a:pt x="303987" y="134016"/>
                      <a:pt x="292827" y="160958"/>
                      <a:pt x="272963" y="180823"/>
                    </a:cubicBezTo>
                    <a:cubicBezTo>
                      <a:pt x="253098" y="200687"/>
                      <a:pt x="226156" y="211847"/>
                      <a:pt x="198064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303987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69439" y="531894"/>
              <a:ext cx="1092699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349291" y="500136"/>
              <a:ext cx="6420458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Обмін інформацією: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49291" y="1128540"/>
              <a:ext cx="7164058" cy="2998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Місцеві органи інтегруються в загальнонаціональну систему обміну даними про кібератаки (MISP-UA).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18628" y="1590180"/>
            <a:ext cx="9773203" cy="3318814"/>
            <a:chOff x="0" y="0"/>
            <a:chExt cx="13030937" cy="442508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030937" cy="4045752"/>
              <a:chOff x="0" y="0"/>
              <a:chExt cx="2574012" cy="79916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74012" cy="799161"/>
              </a:xfrm>
              <a:custGeom>
                <a:avLst/>
                <a:gdLst/>
                <a:ahLst/>
                <a:cxnLst/>
                <a:rect l="l" t="t" r="r" b="b"/>
                <a:pathLst>
                  <a:path w="2574012" h="799161">
                    <a:moveTo>
                      <a:pt x="52282" y="0"/>
                    </a:moveTo>
                    <a:lnTo>
                      <a:pt x="2521730" y="0"/>
                    </a:lnTo>
                    <a:cubicBezTo>
                      <a:pt x="2550605" y="0"/>
                      <a:pt x="2574012" y="23408"/>
                      <a:pt x="2574012" y="52282"/>
                    </a:cubicBezTo>
                    <a:lnTo>
                      <a:pt x="2574012" y="746878"/>
                    </a:lnTo>
                    <a:cubicBezTo>
                      <a:pt x="2574012" y="760745"/>
                      <a:pt x="2568504" y="774043"/>
                      <a:pt x="2558699" y="783848"/>
                    </a:cubicBezTo>
                    <a:cubicBezTo>
                      <a:pt x="2548894" y="793653"/>
                      <a:pt x="2535596" y="799161"/>
                      <a:pt x="2521730" y="799161"/>
                    </a:cubicBezTo>
                    <a:lnTo>
                      <a:pt x="52282" y="799161"/>
                    </a:lnTo>
                    <a:cubicBezTo>
                      <a:pt x="23408" y="799161"/>
                      <a:pt x="0" y="775753"/>
                      <a:pt x="0" y="746878"/>
                    </a:cubicBezTo>
                    <a:lnTo>
                      <a:pt x="0" y="52282"/>
                    </a:lnTo>
                    <a:cubicBezTo>
                      <a:pt x="0" y="38416"/>
                      <a:pt x="5508" y="25118"/>
                      <a:pt x="15313" y="15313"/>
                    </a:cubicBezTo>
                    <a:cubicBezTo>
                      <a:pt x="25118" y="5508"/>
                      <a:pt x="38416" y="0"/>
                      <a:pt x="52282" y="0"/>
                    </a:cubicBezTo>
                    <a:close/>
                  </a:path>
                </a:pathLst>
              </a:custGeom>
              <a:solidFill>
                <a:srgbClr val="D0D7DD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2574012" cy="8277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87295" y="259045"/>
              <a:ext cx="2024569" cy="1072477"/>
              <a:chOff x="0" y="0"/>
              <a:chExt cx="399915" cy="2118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99915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399915" h="211847">
                    <a:moveTo>
                      <a:pt x="105924" y="0"/>
                    </a:moveTo>
                    <a:lnTo>
                      <a:pt x="293991" y="0"/>
                    </a:lnTo>
                    <a:cubicBezTo>
                      <a:pt x="352491" y="0"/>
                      <a:pt x="399915" y="47424"/>
                      <a:pt x="399915" y="105924"/>
                    </a:cubicBezTo>
                    <a:lnTo>
                      <a:pt x="399915" y="105924"/>
                    </a:lnTo>
                    <a:cubicBezTo>
                      <a:pt x="399915" y="134016"/>
                      <a:pt x="388755" y="160958"/>
                      <a:pt x="368891" y="180823"/>
                    </a:cubicBezTo>
                    <a:cubicBezTo>
                      <a:pt x="349026" y="200687"/>
                      <a:pt x="322084" y="211847"/>
                      <a:pt x="293991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399915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53852" y="531894"/>
              <a:ext cx="1437516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95363" y="500136"/>
              <a:ext cx="8446527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Навчання персоналу: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095363" y="1427039"/>
              <a:ext cx="9298554" cy="2998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Проведення тренінгів для працівників ЦНАПів та комунальних підприємств щодо «цифрової гігієни», оскільки людський фактор залишається головною вразливістю на місцях.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070601" y="5305425"/>
            <a:ext cx="12632537" cy="82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0"/>
              </a:lnSpc>
            </a:pPr>
            <a:r>
              <a:rPr lang="en-US" sz="6500" b="1" spc="-305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Взаємодія з правоохоронцями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65325" y="6367780"/>
            <a:ext cx="9515781" cy="2837747"/>
            <a:chOff x="0" y="0"/>
            <a:chExt cx="12687708" cy="378366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687708" cy="3422087"/>
              <a:chOff x="0" y="0"/>
              <a:chExt cx="2506214" cy="67596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506214" cy="675968"/>
              </a:xfrm>
              <a:custGeom>
                <a:avLst/>
                <a:gdLst/>
                <a:ahLst/>
                <a:cxnLst/>
                <a:rect l="l" t="t" r="r" b="b"/>
                <a:pathLst>
                  <a:path w="2506214" h="675968">
                    <a:moveTo>
                      <a:pt x="53697" y="0"/>
                    </a:moveTo>
                    <a:lnTo>
                      <a:pt x="2452517" y="0"/>
                    </a:lnTo>
                    <a:cubicBezTo>
                      <a:pt x="2482173" y="0"/>
                      <a:pt x="2506214" y="24041"/>
                      <a:pt x="2506214" y="53697"/>
                    </a:cubicBezTo>
                    <a:lnTo>
                      <a:pt x="2506214" y="622271"/>
                    </a:lnTo>
                    <a:cubicBezTo>
                      <a:pt x="2506214" y="651927"/>
                      <a:pt x="2482173" y="675968"/>
                      <a:pt x="2452517" y="675968"/>
                    </a:cubicBezTo>
                    <a:lnTo>
                      <a:pt x="53697" y="675968"/>
                    </a:lnTo>
                    <a:cubicBezTo>
                      <a:pt x="24041" y="675968"/>
                      <a:pt x="0" y="651927"/>
                      <a:pt x="0" y="622271"/>
                    </a:cubicBezTo>
                    <a:lnTo>
                      <a:pt x="0" y="53697"/>
                    </a:lnTo>
                    <a:cubicBezTo>
                      <a:pt x="0" y="24041"/>
                      <a:pt x="24041" y="0"/>
                      <a:pt x="536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506214" cy="7045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22221" y="176015"/>
              <a:ext cx="11485452" cy="3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На місцевому рівні активно працюють регіональні управління Кіберполіції та СБУ. Вони консультують місцеву владу у разі виявлення фішингових атак або спроб втручання в електронні системи голосування місцевих рад.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83406" y="6222033"/>
            <a:ext cx="7500483" cy="3752147"/>
            <a:chOff x="0" y="0"/>
            <a:chExt cx="10000644" cy="5002862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0000644" cy="5002862"/>
              <a:chOff x="0" y="0"/>
              <a:chExt cx="1975436" cy="98822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75436" cy="988220"/>
              </a:xfrm>
              <a:custGeom>
                <a:avLst/>
                <a:gdLst/>
                <a:ahLst/>
                <a:cxnLst/>
                <a:rect l="l" t="t" r="r" b="b"/>
                <a:pathLst>
                  <a:path w="1975436" h="988220">
                    <a:moveTo>
                      <a:pt x="68125" y="0"/>
                    </a:moveTo>
                    <a:lnTo>
                      <a:pt x="1907311" y="0"/>
                    </a:lnTo>
                    <a:cubicBezTo>
                      <a:pt x="1944935" y="0"/>
                      <a:pt x="1975436" y="30500"/>
                      <a:pt x="1975436" y="68125"/>
                    </a:cubicBezTo>
                    <a:lnTo>
                      <a:pt x="1975436" y="920095"/>
                    </a:lnTo>
                    <a:cubicBezTo>
                      <a:pt x="1975436" y="957719"/>
                      <a:pt x="1944935" y="988220"/>
                      <a:pt x="1907311" y="988220"/>
                    </a:cubicBezTo>
                    <a:lnTo>
                      <a:pt x="68125" y="988220"/>
                    </a:lnTo>
                    <a:cubicBezTo>
                      <a:pt x="30500" y="988220"/>
                      <a:pt x="0" y="957719"/>
                      <a:pt x="0" y="920095"/>
                    </a:cubicBezTo>
                    <a:lnTo>
                      <a:pt x="0" y="68125"/>
                    </a:lnTo>
                    <a:cubicBezTo>
                      <a:pt x="0" y="30500"/>
                      <a:pt x="30500" y="0"/>
                      <a:pt x="6812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1975436" cy="10167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90444" y="535822"/>
              <a:ext cx="9510200" cy="4217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Ключовий виклик 2026 року:</a:t>
              </a:r>
            </a:p>
            <a:p>
              <a:pPr algn="l">
                <a:lnSpc>
                  <a:spcPts val="3640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Основною проблемою на місцях залишається дефіцит кваліфікованих кадрів, через що громади залучають зовнішніх підрядників для налаштування систем захисту.</a:t>
              </a:r>
            </a:p>
            <a:p>
              <a:pPr algn="l">
                <a:lnSpc>
                  <a:spcPts val="3640"/>
                </a:lnSpc>
              </a:pPr>
              <a:endParaRPr lang="en-US" sz="2600" b="1" spc="-122">
                <a:solidFill>
                  <a:srgbClr val="424242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84975" y="444248"/>
            <a:ext cx="12734137" cy="1273413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  <a:ln w="38100" cap="sq">
              <a:solidFill>
                <a:srgbClr val="A6A6A6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81694" y="3839443"/>
            <a:ext cx="18339515" cy="9403170"/>
          </a:xfrm>
          <a:custGeom>
            <a:avLst/>
            <a:gdLst/>
            <a:ahLst/>
            <a:cxnLst/>
            <a:rect l="l" t="t" r="r" b="b"/>
            <a:pathLst>
              <a:path w="18339515" h="9403170">
                <a:moveTo>
                  <a:pt x="0" y="0"/>
                </a:moveTo>
                <a:lnTo>
                  <a:pt x="18339515" y="0"/>
                </a:lnTo>
                <a:lnTo>
                  <a:pt x="18339515" y="9403169"/>
                </a:lnTo>
                <a:lnTo>
                  <a:pt x="0" y="940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0204" y="3758087"/>
            <a:ext cx="7063615" cy="281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0"/>
              </a:lnSpc>
            </a:pPr>
            <a:r>
              <a:rPr lang="en-US" sz="6500" b="1">
                <a:solidFill>
                  <a:srgbClr val="42424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Законодавчий рівень </a:t>
            </a:r>
          </a:p>
          <a:p>
            <a:pPr algn="l">
              <a:lnSpc>
                <a:spcPts val="7410"/>
              </a:lnSpc>
            </a:pPr>
            <a:endParaRPr lang="en-US" sz="6500" b="1">
              <a:solidFill>
                <a:srgbClr val="424242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92402" y="1306573"/>
            <a:ext cx="8401433" cy="271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Закон України «Про основні засади забезпечення кібербезпеки України»  Визначає понятійний апарат (що таке кіберінцидент, кібератака, об'єкт критичної інфраструктури), повноваження державних органів та обов’язки приватного сектору.</a:t>
            </a:r>
          </a:p>
          <a:p>
            <a:pPr algn="l">
              <a:lnSpc>
                <a:spcPts val="3640"/>
              </a:lnSpc>
            </a:pPr>
            <a:endParaRPr lang="en-US" sz="2600" spc="-122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269932" y="1344673"/>
            <a:ext cx="784833" cy="7848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0"/>
            </a:gra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23820" y="4021833"/>
            <a:ext cx="11003025" cy="1762760"/>
            <a:chOff x="0" y="0"/>
            <a:chExt cx="14670699" cy="2350347"/>
          </a:xfrm>
        </p:grpSpPr>
        <p:sp>
          <p:nvSpPr>
            <p:cNvPr id="12" name="TextBox 12"/>
            <p:cNvSpPr txBox="1"/>
            <p:nvPr/>
          </p:nvSpPr>
          <p:spPr>
            <a:xfrm>
              <a:off x="1177332" y="-38100"/>
              <a:ext cx="13493368" cy="238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Закон України «Про захист інформації в інформаційно-комунікаційних системах» — регулює питання технічного захисту інформації (ТЗІ) та створення комплексних систем захисту інформації (КСЗІ).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0"/>
              <a:ext cx="1046444" cy="1046444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7149530" y="5976186"/>
            <a:ext cx="11138470" cy="1971161"/>
            <a:chOff x="0" y="0"/>
            <a:chExt cx="14851293" cy="2628214"/>
          </a:xfrm>
        </p:grpSpPr>
        <p:sp>
          <p:nvSpPr>
            <p:cNvPr id="17" name="TextBox 17"/>
            <p:cNvSpPr txBox="1"/>
            <p:nvPr/>
          </p:nvSpPr>
          <p:spPr>
            <a:xfrm>
              <a:off x="1357925" y="239767"/>
              <a:ext cx="13493368" cy="238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Закон України «Про критичну інфраструктуру» — визначає критерії віднесення підприємств до критично важливих та встановлює особливі вимоги до їхньої безпеки.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1046444" cy="104644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7491346" y="7729725"/>
            <a:ext cx="10652731" cy="2428361"/>
            <a:chOff x="0" y="0"/>
            <a:chExt cx="14203642" cy="3237814"/>
          </a:xfrm>
        </p:grpSpPr>
        <p:sp>
          <p:nvSpPr>
            <p:cNvPr id="22" name="TextBox 22"/>
            <p:cNvSpPr txBox="1"/>
            <p:nvPr/>
          </p:nvSpPr>
          <p:spPr>
            <a:xfrm>
              <a:off x="1357925" y="239767"/>
              <a:ext cx="12845716" cy="2998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Кримінальний кодекс України (Розділ XVI) — передбачає відповідальність за кіберзлочини (ст. 361–363-1), такі як несанкціоноване втручання в роботу комп'ютерних мереж або розповсюдження шкідливого ПЗ.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0"/>
              <a:ext cx="1046444" cy="104644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90483" y="0"/>
            <a:ext cx="12734137" cy="1273413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0CEFD">
                    <a:alpha val="50000"/>
                  </a:srgbClr>
                </a:gs>
                <a:gs pos="100000">
                  <a:srgbClr val="E4F2FF">
                    <a:alpha val="50000"/>
                  </a:srgbClr>
                </a:gs>
              </a:gsLst>
              <a:lin ang="0"/>
            </a:gradFill>
            <a:ln w="38100" cap="sq">
              <a:solidFill>
                <a:srgbClr val="FFFFFF">
                  <a:alpha val="49804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142875"/>
              <a:ext cx="660400" cy="593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81694" y="3839443"/>
            <a:ext cx="18339515" cy="9403170"/>
          </a:xfrm>
          <a:custGeom>
            <a:avLst/>
            <a:gdLst/>
            <a:ahLst/>
            <a:cxnLst/>
            <a:rect l="l" t="t" r="r" b="b"/>
            <a:pathLst>
              <a:path w="18339515" h="9403170">
                <a:moveTo>
                  <a:pt x="0" y="0"/>
                </a:moveTo>
                <a:lnTo>
                  <a:pt x="18339515" y="0"/>
                </a:lnTo>
                <a:lnTo>
                  <a:pt x="18339515" y="9403169"/>
                </a:lnTo>
                <a:lnTo>
                  <a:pt x="0" y="9403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9280" y="4488943"/>
            <a:ext cx="5396639" cy="244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614" b="1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Стратегічний рівень</a:t>
            </a:r>
          </a:p>
          <a:p>
            <a:pPr algn="l">
              <a:lnSpc>
                <a:spcPts val="6400"/>
              </a:lnSpc>
            </a:pPr>
            <a:endParaRPr lang="en-US" sz="5614" b="1">
              <a:solidFill>
                <a:srgbClr val="FFFFFF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622002" y="2286937"/>
            <a:ext cx="8124574" cy="2677160"/>
            <a:chOff x="0" y="0"/>
            <a:chExt cx="10832765" cy="3569547"/>
          </a:xfrm>
        </p:grpSpPr>
        <p:sp>
          <p:nvSpPr>
            <p:cNvPr id="8" name="TextBox 8"/>
            <p:cNvSpPr txBox="1"/>
            <p:nvPr/>
          </p:nvSpPr>
          <p:spPr>
            <a:xfrm>
              <a:off x="1240510" y="-38100"/>
              <a:ext cx="9592256" cy="3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Стратегія кібербезпеки України (2021–2025 та оновлена версія до 2026 року) — затверджується Указом Президента. Вона визначає пріоритети: від розбудови національної системи кібербезпеки до активної протидії кіберагресії. 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1102598" cy="1046444"/>
              <a:chOff x="0" y="0"/>
              <a:chExt cx="856417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641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6417" h="812800">
                    <a:moveTo>
                      <a:pt x="428208" y="0"/>
                    </a:moveTo>
                    <a:cubicBezTo>
                      <a:pt x="191715" y="0"/>
                      <a:pt x="0" y="181951"/>
                      <a:pt x="0" y="406400"/>
                    </a:cubicBezTo>
                    <a:cubicBezTo>
                      <a:pt x="0" y="630849"/>
                      <a:pt x="191715" y="812800"/>
                      <a:pt x="428208" y="812800"/>
                    </a:cubicBezTo>
                    <a:cubicBezTo>
                      <a:pt x="664701" y="812800"/>
                      <a:pt x="856417" y="630849"/>
                      <a:pt x="856417" y="406400"/>
                    </a:cubicBezTo>
                    <a:cubicBezTo>
                      <a:pt x="856417" y="181951"/>
                      <a:pt x="664701" y="0"/>
                      <a:pt x="42820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80289" y="142875"/>
                <a:ext cx="695838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9429222" y="6931917"/>
            <a:ext cx="8124574" cy="2677160"/>
            <a:chOff x="0" y="0"/>
            <a:chExt cx="10832765" cy="3569547"/>
          </a:xfrm>
        </p:grpSpPr>
        <p:sp>
          <p:nvSpPr>
            <p:cNvPr id="13" name="TextBox 13"/>
            <p:cNvSpPr txBox="1"/>
            <p:nvPr/>
          </p:nvSpPr>
          <p:spPr>
            <a:xfrm>
              <a:off x="1240510" y="-38100"/>
              <a:ext cx="9592256" cy="3607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Рішення РНБО — Рада національної безпеки і оборони є ключовим координаційним органом, чиї рішення вводяться в дію указами Президента і часто містять конкретні плани дій на поточний рік.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1102598" cy="1046444"/>
              <a:chOff x="0" y="0"/>
              <a:chExt cx="856417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5641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56417" h="812800">
                    <a:moveTo>
                      <a:pt x="428208" y="0"/>
                    </a:moveTo>
                    <a:cubicBezTo>
                      <a:pt x="191715" y="0"/>
                      <a:pt x="0" y="181951"/>
                      <a:pt x="0" y="406400"/>
                    </a:cubicBezTo>
                    <a:cubicBezTo>
                      <a:pt x="0" y="630849"/>
                      <a:pt x="191715" y="812800"/>
                      <a:pt x="428208" y="812800"/>
                    </a:cubicBezTo>
                    <a:cubicBezTo>
                      <a:pt x="664701" y="812800"/>
                      <a:pt x="856417" y="630849"/>
                      <a:pt x="856417" y="406400"/>
                    </a:cubicBezTo>
                    <a:cubicBezTo>
                      <a:pt x="856417" y="181951"/>
                      <a:pt x="664701" y="0"/>
                      <a:pt x="42820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952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80289" y="142875"/>
                <a:ext cx="695838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26122" y="0"/>
            <a:ext cx="12020794" cy="9722796"/>
            <a:chOff x="0" y="0"/>
            <a:chExt cx="3165970" cy="2560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5971" cy="2560737"/>
            </a:xfrm>
            <a:custGeom>
              <a:avLst/>
              <a:gdLst/>
              <a:ahLst/>
              <a:cxnLst/>
              <a:rect l="l" t="t" r="r" b="b"/>
              <a:pathLst>
                <a:path w="3165971" h="2560737">
                  <a:moveTo>
                    <a:pt x="59896" y="0"/>
                  </a:moveTo>
                  <a:lnTo>
                    <a:pt x="3106074" y="0"/>
                  </a:lnTo>
                  <a:cubicBezTo>
                    <a:pt x="3139154" y="0"/>
                    <a:pt x="3165971" y="26816"/>
                    <a:pt x="3165971" y="59896"/>
                  </a:cubicBezTo>
                  <a:lnTo>
                    <a:pt x="3165971" y="2500840"/>
                  </a:lnTo>
                  <a:cubicBezTo>
                    <a:pt x="3165971" y="2516726"/>
                    <a:pt x="3159660" y="2531961"/>
                    <a:pt x="3148427" y="2543193"/>
                  </a:cubicBezTo>
                  <a:cubicBezTo>
                    <a:pt x="3137195" y="2554426"/>
                    <a:pt x="3121960" y="2560737"/>
                    <a:pt x="3106074" y="2560737"/>
                  </a:cubicBezTo>
                  <a:lnTo>
                    <a:pt x="59896" y="2560737"/>
                  </a:lnTo>
                  <a:cubicBezTo>
                    <a:pt x="44011" y="2560737"/>
                    <a:pt x="28776" y="2554426"/>
                    <a:pt x="17543" y="2543193"/>
                  </a:cubicBezTo>
                  <a:cubicBezTo>
                    <a:pt x="6310" y="2531961"/>
                    <a:pt x="0" y="2516726"/>
                    <a:pt x="0" y="2500840"/>
                  </a:cubicBezTo>
                  <a:lnTo>
                    <a:pt x="0" y="59896"/>
                  </a:lnTo>
                  <a:cubicBezTo>
                    <a:pt x="0" y="44011"/>
                    <a:pt x="6310" y="28776"/>
                    <a:pt x="17543" y="17543"/>
                  </a:cubicBezTo>
                  <a:cubicBezTo>
                    <a:pt x="28776" y="6310"/>
                    <a:pt x="44011" y="0"/>
                    <a:pt x="598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DFFF">
                    <a:alpha val="100000"/>
                  </a:srgbClr>
                </a:gs>
                <a:gs pos="100000">
                  <a:srgbClr val="E4F2FF">
                    <a:alpha val="100000"/>
                  </a:srgbClr>
                </a:gs>
              </a:gsLst>
              <a:lin ang="5400000"/>
            </a:gradFill>
            <a:ln w="19050" cap="rnd">
              <a:solidFill>
                <a:srgbClr val="D0D7DD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165970" cy="2589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925852">
            <a:off x="-4228335" y="4283214"/>
            <a:ext cx="10675823" cy="12007572"/>
          </a:xfrm>
          <a:custGeom>
            <a:avLst/>
            <a:gdLst/>
            <a:ahLst/>
            <a:cxnLst/>
            <a:rect l="l" t="t" r="r" b="b"/>
            <a:pathLst>
              <a:path w="10675823" h="12007572">
                <a:moveTo>
                  <a:pt x="0" y="0"/>
                </a:moveTo>
                <a:lnTo>
                  <a:pt x="10675823" y="0"/>
                </a:lnTo>
                <a:lnTo>
                  <a:pt x="10675823" y="12007572"/>
                </a:lnTo>
                <a:lnTo>
                  <a:pt x="0" y="12007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38075" y="-1102002"/>
            <a:ext cx="12858845" cy="4933121"/>
          </a:xfrm>
          <a:custGeom>
            <a:avLst/>
            <a:gdLst/>
            <a:ahLst/>
            <a:cxnLst/>
            <a:rect l="l" t="t" r="r" b="b"/>
            <a:pathLst>
              <a:path w="12858845" h="4933121">
                <a:moveTo>
                  <a:pt x="0" y="0"/>
                </a:moveTo>
                <a:lnTo>
                  <a:pt x="12858845" y="0"/>
                </a:lnTo>
                <a:lnTo>
                  <a:pt x="12858845" y="4933120"/>
                </a:lnTo>
                <a:lnTo>
                  <a:pt x="0" y="493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5842706" y="-754332"/>
            <a:ext cx="0" cy="917090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5847469" y="9389142"/>
            <a:ext cx="0" cy="283387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533529" y="4624751"/>
            <a:ext cx="5304415" cy="1467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109" b="1" spc="-240">
                <a:solidFill>
                  <a:srgbClr val="3939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Підзаконні акти </a:t>
            </a:r>
          </a:p>
          <a:p>
            <a:pPr algn="l">
              <a:lnSpc>
                <a:spcPts val="5825"/>
              </a:lnSpc>
            </a:pPr>
            <a:endParaRPr lang="en-US" sz="5109" b="1" spc="-240">
              <a:solidFill>
                <a:srgbClr val="393939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28FFD68D-BB55-1A7E-CD64-F2F19182E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37824"/>
              </p:ext>
            </p:extLst>
          </p:nvPr>
        </p:nvGraphicFramePr>
        <p:xfrm>
          <a:off x="6858000" y="1333500"/>
          <a:ext cx="10632640" cy="6134100"/>
        </p:xfrm>
        <a:graphic>
          <a:graphicData uri="http://schemas.openxmlformats.org/drawingml/2006/table">
            <a:tbl>
              <a:tblPr/>
              <a:tblGrid>
                <a:gridCol w="5316320">
                  <a:extLst>
                    <a:ext uri="{9D8B030D-6E8A-4147-A177-3AD203B41FA5}">
                      <a16:colId xmlns:a16="http://schemas.microsoft.com/office/drawing/2014/main" val="395430323"/>
                    </a:ext>
                  </a:extLst>
                </a:gridCol>
                <a:gridCol w="5316320">
                  <a:extLst>
                    <a:ext uri="{9D8B030D-6E8A-4147-A177-3AD203B41FA5}">
                      <a16:colId xmlns:a16="http://schemas.microsoft.com/office/drawing/2014/main" val="339806130"/>
                    </a:ext>
                  </a:extLst>
                </a:gridCol>
              </a:tblGrid>
              <a:tr h="1226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>
                          <a:solidFill>
                            <a:srgbClr val="5170FF"/>
                          </a:solidFill>
                          <a:effectLst/>
                        </a:rPr>
                        <a:t>Постанова КМУ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>
                          <a:solidFill>
                            <a:srgbClr val="5170FF"/>
                          </a:solidFill>
                          <a:effectLst/>
                        </a:rPr>
                        <a:t>Що регулює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88304"/>
                  </a:ext>
                </a:extLst>
              </a:tr>
              <a:tr h="1226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b="1">
                          <a:effectLst/>
                        </a:rPr>
                        <a:t>№ 518 (зі змінами від 2025)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>
                          <a:effectLst/>
                        </a:rPr>
                        <a:t>Загальні вимоги до кіберзахисту об'єктів критичної інфраструктури.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74656"/>
                  </a:ext>
                </a:extLst>
              </a:tr>
              <a:tr h="1226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>
                          <a:effectLst/>
                        </a:rPr>
                        <a:t>№ 1295 (23 грудня 2020)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>
                          <a:effectLst/>
                        </a:rPr>
                        <a:t>Порядок реагування на кіберінциденти та взаємодії між суб'єктами кібербезпеки.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135220"/>
                  </a:ext>
                </a:extLst>
              </a:tr>
              <a:tr h="1226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>
                          <a:effectLst/>
                        </a:rPr>
                        <a:t>№ 1470 (13 листопада 2025)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>
                          <a:effectLst/>
                        </a:rPr>
                        <a:t>Оновлені технічні вимоги та профілі безпеки для інформаційних систем.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15607"/>
                  </a:ext>
                </a:extLst>
              </a:tr>
              <a:tr h="1226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b="1">
                          <a:effectLst/>
                        </a:rPr>
                        <a:t>№ 943 (9 жовтня 2020)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 err="1">
                          <a:effectLst/>
                        </a:rPr>
                        <a:t>Перелік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об'єктів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критичної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інформаційної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інфраструктури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</a:p>
                  </a:txBody>
                  <a:tcPr marL="82188" marR="82188" marT="41094" marB="41094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33208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578C6FB5-5882-912C-DDD9-912FBDF7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565" y="1333500"/>
            <a:ext cx="262880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9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4022" y="5188961"/>
            <a:ext cx="4716981" cy="6251420"/>
          </a:xfrm>
          <a:custGeom>
            <a:avLst/>
            <a:gdLst/>
            <a:ahLst/>
            <a:cxnLst/>
            <a:rect l="l" t="t" r="r" b="b"/>
            <a:pathLst>
              <a:path w="4716981" h="6251420">
                <a:moveTo>
                  <a:pt x="0" y="0"/>
                </a:moveTo>
                <a:lnTo>
                  <a:pt x="4716981" y="0"/>
                </a:lnTo>
                <a:lnTo>
                  <a:pt x="4716981" y="6251421"/>
                </a:lnTo>
                <a:lnTo>
                  <a:pt x="0" y="62514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25852">
            <a:off x="-2854527" y="2096227"/>
            <a:ext cx="10675823" cy="12007572"/>
          </a:xfrm>
          <a:custGeom>
            <a:avLst/>
            <a:gdLst/>
            <a:ahLst/>
            <a:cxnLst/>
            <a:rect l="l" t="t" r="r" b="b"/>
            <a:pathLst>
              <a:path w="10675823" h="12007572">
                <a:moveTo>
                  <a:pt x="0" y="0"/>
                </a:moveTo>
                <a:lnTo>
                  <a:pt x="10675822" y="0"/>
                </a:lnTo>
                <a:lnTo>
                  <a:pt x="10675822" y="12007571"/>
                </a:lnTo>
                <a:lnTo>
                  <a:pt x="0" y="1200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5670" y="3680306"/>
            <a:ext cx="6934579" cy="73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5"/>
              </a:lnSpc>
            </a:pPr>
            <a:r>
              <a:rPr lang="en-US" sz="5109" b="1" spc="-240">
                <a:solidFill>
                  <a:srgbClr val="FFFFFF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Основні регулятори</a:t>
            </a:r>
          </a:p>
        </p:txBody>
      </p:sp>
      <p:sp>
        <p:nvSpPr>
          <p:cNvPr id="5" name="AutoShape 5"/>
          <p:cNvSpPr/>
          <p:nvPr/>
        </p:nvSpPr>
        <p:spPr>
          <a:xfrm flipH="1">
            <a:off x="7165517" y="-171086"/>
            <a:ext cx="0" cy="917090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165517" y="9908609"/>
            <a:ext cx="0" cy="110820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536720" y="471880"/>
            <a:ext cx="10343897" cy="2081707"/>
            <a:chOff x="0" y="0"/>
            <a:chExt cx="13791863" cy="2775609"/>
          </a:xfrm>
        </p:grpSpPr>
        <p:sp>
          <p:nvSpPr>
            <p:cNvPr id="8" name="TextBox 8"/>
            <p:cNvSpPr txBox="1"/>
            <p:nvPr/>
          </p:nvSpPr>
          <p:spPr>
            <a:xfrm>
              <a:off x="154529" y="1518140"/>
              <a:ext cx="13637334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відповідає за технічний захист, стандарти КСЗІ та захист державних ресурсів.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7378065" cy="1204581"/>
              <a:chOff x="0" y="0"/>
              <a:chExt cx="1138590" cy="185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9046" y="0"/>
                <a:ext cx="1129544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129544" h="185892">
                    <a:moveTo>
                      <a:pt x="1085770" y="0"/>
                    </a:moveTo>
                    <a:lnTo>
                      <a:pt x="175178" y="0"/>
                    </a:lnTo>
                    <a:cubicBezTo>
                      <a:pt x="165139" y="0"/>
                      <a:pt x="155264" y="2538"/>
                      <a:pt x="146468" y="7377"/>
                    </a:cubicBezTo>
                    <a:lnTo>
                      <a:pt x="4361" y="85569"/>
                    </a:lnTo>
                    <a:cubicBezTo>
                      <a:pt x="1671" y="87049"/>
                      <a:pt x="0" y="89876"/>
                      <a:pt x="0" y="92946"/>
                    </a:cubicBezTo>
                    <a:cubicBezTo>
                      <a:pt x="0" y="96016"/>
                      <a:pt x="1671" y="98843"/>
                      <a:pt x="4361" y="100323"/>
                    </a:cubicBezTo>
                    <a:lnTo>
                      <a:pt x="146468" y="178515"/>
                    </a:lnTo>
                    <a:cubicBezTo>
                      <a:pt x="155264" y="183355"/>
                      <a:pt x="165139" y="185892"/>
                      <a:pt x="175178" y="185892"/>
                    </a:cubicBezTo>
                    <a:lnTo>
                      <a:pt x="1085770" y="185892"/>
                    </a:lnTo>
                    <a:cubicBezTo>
                      <a:pt x="1085770" y="185892"/>
                      <a:pt x="1129544" y="158431"/>
                      <a:pt x="1129544" y="92946"/>
                    </a:cubicBezTo>
                    <a:cubicBezTo>
                      <a:pt x="1129544" y="27461"/>
                      <a:pt x="1085770" y="0"/>
                      <a:pt x="108577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DFFF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84150" y="66675"/>
                <a:ext cx="909990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26056" y="353512"/>
              <a:ext cx="6241427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Держспецзв’язку (ДССЗЗІ) </a:t>
              </a:r>
            </a:p>
            <a:p>
              <a:pPr algn="l">
                <a:lnSpc>
                  <a:spcPts val="2444"/>
                </a:lnSpc>
              </a:pPr>
              <a:endParaRPr lang="en-US" sz="2600" b="1" spc="-122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36720" y="3009760"/>
            <a:ext cx="10343897" cy="1723028"/>
            <a:chOff x="0" y="0"/>
            <a:chExt cx="13791863" cy="2297370"/>
          </a:xfrm>
        </p:grpSpPr>
        <p:sp>
          <p:nvSpPr>
            <p:cNvPr id="14" name="TextBox 14"/>
            <p:cNvSpPr txBox="1"/>
            <p:nvPr/>
          </p:nvSpPr>
          <p:spPr>
            <a:xfrm>
              <a:off x="154529" y="1039901"/>
              <a:ext cx="13637334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endParaRPr/>
            </a:p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спеціалізується на розслідуванні кіберзлочинів.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 rot="-10800000">
              <a:off x="0" y="0"/>
              <a:ext cx="7378065" cy="1204581"/>
              <a:chOff x="0" y="0"/>
              <a:chExt cx="1138590" cy="18589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9046" y="0"/>
                <a:ext cx="1129544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129544" h="185892">
                    <a:moveTo>
                      <a:pt x="1085770" y="0"/>
                    </a:moveTo>
                    <a:lnTo>
                      <a:pt x="175178" y="0"/>
                    </a:lnTo>
                    <a:cubicBezTo>
                      <a:pt x="165139" y="0"/>
                      <a:pt x="155264" y="2538"/>
                      <a:pt x="146468" y="7377"/>
                    </a:cubicBezTo>
                    <a:lnTo>
                      <a:pt x="4361" y="85569"/>
                    </a:lnTo>
                    <a:cubicBezTo>
                      <a:pt x="1671" y="87049"/>
                      <a:pt x="0" y="89876"/>
                      <a:pt x="0" y="92946"/>
                    </a:cubicBezTo>
                    <a:cubicBezTo>
                      <a:pt x="0" y="96016"/>
                      <a:pt x="1671" y="98843"/>
                      <a:pt x="4361" y="100323"/>
                    </a:cubicBezTo>
                    <a:lnTo>
                      <a:pt x="146468" y="178515"/>
                    </a:lnTo>
                    <a:cubicBezTo>
                      <a:pt x="155264" y="183355"/>
                      <a:pt x="165139" y="185892"/>
                      <a:pt x="175178" y="185892"/>
                    </a:cubicBezTo>
                    <a:lnTo>
                      <a:pt x="1085770" y="185892"/>
                    </a:lnTo>
                    <a:cubicBezTo>
                      <a:pt x="1085770" y="185892"/>
                      <a:pt x="1129544" y="158431"/>
                      <a:pt x="1129544" y="92946"/>
                    </a:cubicBezTo>
                    <a:cubicBezTo>
                      <a:pt x="1129544" y="27461"/>
                      <a:pt x="1085770" y="0"/>
                      <a:pt x="108577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DFFF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84150" y="66675"/>
                <a:ext cx="909990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568319" y="418056"/>
              <a:ext cx="6241427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Кіберполіція (МВС)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36720" y="5188961"/>
            <a:ext cx="10343897" cy="2058656"/>
            <a:chOff x="0" y="0"/>
            <a:chExt cx="13791863" cy="2744874"/>
          </a:xfrm>
        </p:grpSpPr>
        <p:grpSp>
          <p:nvGrpSpPr>
            <p:cNvPr id="20" name="Group 20"/>
            <p:cNvGrpSpPr/>
            <p:nvPr/>
          </p:nvGrpSpPr>
          <p:grpSpPr>
            <a:xfrm rot="-10800000">
              <a:off x="0" y="0"/>
              <a:ext cx="7378065" cy="1204581"/>
              <a:chOff x="0" y="0"/>
              <a:chExt cx="1138590" cy="18589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9046" y="0"/>
                <a:ext cx="1129544" cy="185892"/>
              </a:xfrm>
              <a:custGeom>
                <a:avLst/>
                <a:gdLst/>
                <a:ahLst/>
                <a:cxnLst/>
                <a:rect l="l" t="t" r="r" b="b"/>
                <a:pathLst>
                  <a:path w="1129544" h="185892">
                    <a:moveTo>
                      <a:pt x="1085770" y="0"/>
                    </a:moveTo>
                    <a:lnTo>
                      <a:pt x="175178" y="0"/>
                    </a:lnTo>
                    <a:cubicBezTo>
                      <a:pt x="165139" y="0"/>
                      <a:pt x="155264" y="2538"/>
                      <a:pt x="146468" y="7377"/>
                    </a:cubicBezTo>
                    <a:lnTo>
                      <a:pt x="4361" y="85569"/>
                    </a:lnTo>
                    <a:cubicBezTo>
                      <a:pt x="1671" y="87049"/>
                      <a:pt x="0" y="89876"/>
                      <a:pt x="0" y="92946"/>
                    </a:cubicBezTo>
                    <a:cubicBezTo>
                      <a:pt x="0" y="96016"/>
                      <a:pt x="1671" y="98843"/>
                      <a:pt x="4361" y="100323"/>
                    </a:cubicBezTo>
                    <a:lnTo>
                      <a:pt x="146468" y="178515"/>
                    </a:lnTo>
                    <a:cubicBezTo>
                      <a:pt x="155264" y="183355"/>
                      <a:pt x="165139" y="185892"/>
                      <a:pt x="175178" y="185892"/>
                    </a:cubicBezTo>
                    <a:lnTo>
                      <a:pt x="1085770" y="185892"/>
                    </a:lnTo>
                    <a:cubicBezTo>
                      <a:pt x="1085770" y="185892"/>
                      <a:pt x="1129544" y="158431"/>
                      <a:pt x="1129544" y="92946"/>
                    </a:cubicBezTo>
                    <a:cubicBezTo>
                      <a:pt x="1129544" y="27461"/>
                      <a:pt x="1085770" y="0"/>
                      <a:pt x="108577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DFFF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84150" y="66675"/>
                <a:ext cx="909990" cy="1192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328448" y="418056"/>
              <a:ext cx="6481298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Служба безпеки України (СБУ)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4529" y="1487405"/>
              <a:ext cx="13637334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фокусується на контррозвідувальному захисті інтересів держави та боротьбі з кібертероризмом.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536720" y="7735222"/>
            <a:ext cx="10343897" cy="1954133"/>
            <a:chOff x="0" y="0"/>
            <a:chExt cx="13791863" cy="2605511"/>
          </a:xfrm>
        </p:grpSpPr>
        <p:grpSp>
          <p:nvGrpSpPr>
            <p:cNvPr id="26" name="Group 26"/>
            <p:cNvGrpSpPr/>
            <p:nvPr/>
          </p:nvGrpSpPr>
          <p:grpSpPr>
            <a:xfrm rot="-10800000">
              <a:off x="0" y="0"/>
              <a:ext cx="7378065" cy="1678241"/>
              <a:chOff x="0" y="0"/>
              <a:chExt cx="1138590" cy="25898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7551" y="0"/>
                <a:ext cx="1131040" cy="258988"/>
              </a:xfrm>
              <a:custGeom>
                <a:avLst/>
                <a:gdLst/>
                <a:ahLst/>
                <a:cxnLst/>
                <a:rect l="l" t="t" r="r" b="b"/>
                <a:pathLst>
                  <a:path w="1131040" h="258988">
                    <a:moveTo>
                      <a:pt x="1087265" y="0"/>
                    </a:moveTo>
                    <a:lnTo>
                      <a:pt x="176673" y="0"/>
                    </a:lnTo>
                    <a:cubicBezTo>
                      <a:pt x="166749" y="0"/>
                      <a:pt x="157102" y="3272"/>
                      <a:pt x="149226" y="9310"/>
                    </a:cubicBezTo>
                    <a:lnTo>
                      <a:pt x="4594" y="120184"/>
                    </a:lnTo>
                    <a:cubicBezTo>
                      <a:pt x="1698" y="122404"/>
                      <a:pt x="0" y="125845"/>
                      <a:pt x="0" y="129494"/>
                    </a:cubicBezTo>
                    <a:cubicBezTo>
                      <a:pt x="0" y="133143"/>
                      <a:pt x="1698" y="136584"/>
                      <a:pt x="4594" y="138804"/>
                    </a:cubicBezTo>
                    <a:lnTo>
                      <a:pt x="149226" y="249678"/>
                    </a:lnTo>
                    <a:cubicBezTo>
                      <a:pt x="157102" y="255716"/>
                      <a:pt x="166749" y="258988"/>
                      <a:pt x="176673" y="258988"/>
                    </a:cubicBezTo>
                    <a:lnTo>
                      <a:pt x="1087265" y="258988"/>
                    </a:lnTo>
                    <a:cubicBezTo>
                      <a:pt x="1087265" y="258988"/>
                      <a:pt x="1131039" y="220728"/>
                      <a:pt x="1131039" y="129494"/>
                    </a:cubicBezTo>
                    <a:cubicBezTo>
                      <a:pt x="1131039" y="38260"/>
                      <a:pt x="1087265" y="0"/>
                      <a:pt x="108726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DFFF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184150" y="66675"/>
                <a:ext cx="909990" cy="1923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5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28448" y="248486"/>
              <a:ext cx="5292649" cy="1257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Національний координаційний центр кібербезпеки (НКЦК)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4529" y="1754441"/>
              <a:ext cx="13637334" cy="851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spc="-122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координує зусилля всіх органів.</a:t>
              </a:r>
            </a:p>
            <a:p>
              <a:pPr algn="l">
                <a:lnSpc>
                  <a:spcPts val="2444"/>
                </a:lnSpc>
              </a:pPr>
              <a:endParaRPr lang="en-US" sz="2600" spc="-12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7134" y="1943564"/>
            <a:ext cx="16714740" cy="10818995"/>
          </a:xfrm>
          <a:custGeom>
            <a:avLst/>
            <a:gdLst/>
            <a:ahLst/>
            <a:cxnLst/>
            <a:rect l="l" t="t" r="r" b="b"/>
            <a:pathLst>
              <a:path w="16714740" h="10818995">
                <a:moveTo>
                  <a:pt x="0" y="0"/>
                </a:moveTo>
                <a:lnTo>
                  <a:pt x="16714740" y="0"/>
                </a:lnTo>
                <a:lnTo>
                  <a:pt x="16714740" y="10818995"/>
                </a:lnTo>
                <a:lnTo>
                  <a:pt x="0" y="1081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65021"/>
            <a:ext cx="16386468" cy="2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0"/>
              </a:lnSpc>
            </a:pPr>
            <a:r>
              <a:rPr lang="en-US" sz="6500" b="1" spc="-305">
                <a:solidFill>
                  <a:srgbClr val="424242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Основні повноваження органів місцевого самоврядування  </a:t>
            </a:r>
          </a:p>
          <a:p>
            <a:pPr algn="l">
              <a:lnSpc>
                <a:spcPts val="6110"/>
              </a:lnSpc>
            </a:pPr>
            <a:endParaRPr lang="en-US" sz="6500" b="1" spc="-305">
              <a:solidFill>
                <a:srgbClr val="424242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71321" y="2309875"/>
            <a:ext cx="12236780" cy="2567117"/>
            <a:chOff x="0" y="0"/>
            <a:chExt cx="16315706" cy="342282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6315706" cy="3296086"/>
              <a:chOff x="0" y="0"/>
              <a:chExt cx="3222856" cy="6510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222856" cy="651079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651079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609322"/>
                    </a:lnTo>
                    <a:cubicBezTo>
                      <a:pt x="3222856" y="632384"/>
                      <a:pt x="3204161" y="651079"/>
                      <a:pt x="3181099" y="651079"/>
                    </a:cubicBezTo>
                    <a:lnTo>
                      <a:pt x="41757" y="651079"/>
                    </a:lnTo>
                    <a:cubicBezTo>
                      <a:pt x="30682" y="651079"/>
                      <a:pt x="20061" y="646679"/>
                      <a:pt x="12230" y="638848"/>
                    </a:cubicBezTo>
                    <a:cubicBezTo>
                      <a:pt x="4399" y="631017"/>
                      <a:pt x="0" y="620397"/>
                      <a:pt x="0" y="609322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3222856" cy="679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721590" y="253799"/>
              <a:ext cx="11222140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Нормативне регулювання на місцях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721590" y="1034377"/>
              <a:ext cx="13364068" cy="238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Видавати розпорядження та затверджувати внутрішні регламенти (наприклад, «Порядок реагування на кіберінциденти»), які є обов’язковими для працівників апарату та комунальних установ.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85752" y="4876993"/>
            <a:ext cx="12236780" cy="2485664"/>
            <a:chOff x="0" y="0"/>
            <a:chExt cx="16315706" cy="331421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6315706" cy="2946082"/>
              <a:chOff x="0" y="0"/>
              <a:chExt cx="3222856" cy="58194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222856" cy="581942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581942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540185"/>
                    </a:lnTo>
                    <a:cubicBezTo>
                      <a:pt x="3222856" y="563247"/>
                      <a:pt x="3204161" y="581942"/>
                      <a:pt x="3181099" y="581942"/>
                    </a:cubicBezTo>
                    <a:lnTo>
                      <a:pt x="41757" y="581942"/>
                    </a:lnTo>
                    <a:cubicBezTo>
                      <a:pt x="18695" y="581942"/>
                      <a:pt x="0" y="563247"/>
                      <a:pt x="0" y="540185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solidFill>
                <a:srgbClr val="D0D7DD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3222856" cy="6105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80064" y="421275"/>
              <a:ext cx="1994527" cy="1072477"/>
              <a:chOff x="0" y="0"/>
              <a:chExt cx="393981" cy="21184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9398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393981" h="211847">
                    <a:moveTo>
                      <a:pt x="105924" y="0"/>
                    </a:moveTo>
                    <a:lnTo>
                      <a:pt x="288057" y="0"/>
                    </a:lnTo>
                    <a:cubicBezTo>
                      <a:pt x="346557" y="0"/>
                      <a:pt x="393981" y="47424"/>
                      <a:pt x="393981" y="105924"/>
                    </a:cubicBezTo>
                    <a:lnTo>
                      <a:pt x="393981" y="105924"/>
                    </a:lnTo>
                    <a:cubicBezTo>
                      <a:pt x="393981" y="134016"/>
                      <a:pt x="382821" y="160958"/>
                      <a:pt x="362956" y="180823"/>
                    </a:cubicBezTo>
                    <a:cubicBezTo>
                      <a:pt x="343092" y="200687"/>
                      <a:pt x="316150" y="211847"/>
                      <a:pt x="28805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39398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42666" y="694124"/>
              <a:ext cx="1416186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720498" y="414639"/>
              <a:ext cx="8321194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Управління ресурсами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20498" y="925772"/>
              <a:ext cx="13343451" cy="238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Самостійно визначати обсяг фінансування на кіберзахист у місцевих бюджетах (закупівля ліцензійного ПЗ, оновлення серверів, послуги аудиту).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632971" y="7524569"/>
            <a:ext cx="12236780" cy="2472064"/>
            <a:chOff x="0" y="0"/>
            <a:chExt cx="16315706" cy="329608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6315706" cy="3296086"/>
              <a:chOff x="0" y="0"/>
              <a:chExt cx="3222856" cy="65107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222856" cy="651079"/>
              </a:xfrm>
              <a:custGeom>
                <a:avLst/>
                <a:gdLst/>
                <a:ahLst/>
                <a:cxnLst/>
                <a:rect l="l" t="t" r="r" b="b"/>
                <a:pathLst>
                  <a:path w="3222856" h="651079">
                    <a:moveTo>
                      <a:pt x="41757" y="0"/>
                    </a:moveTo>
                    <a:lnTo>
                      <a:pt x="3181099" y="0"/>
                    </a:lnTo>
                    <a:cubicBezTo>
                      <a:pt x="3204161" y="0"/>
                      <a:pt x="3222856" y="18695"/>
                      <a:pt x="3222856" y="41757"/>
                    </a:cubicBezTo>
                    <a:lnTo>
                      <a:pt x="3222856" y="609322"/>
                    </a:lnTo>
                    <a:cubicBezTo>
                      <a:pt x="3222856" y="632384"/>
                      <a:pt x="3204161" y="651079"/>
                      <a:pt x="3181099" y="651079"/>
                    </a:cubicBezTo>
                    <a:lnTo>
                      <a:pt x="41757" y="651079"/>
                    </a:lnTo>
                    <a:cubicBezTo>
                      <a:pt x="30682" y="651079"/>
                      <a:pt x="20061" y="646679"/>
                      <a:pt x="12230" y="638848"/>
                    </a:cubicBezTo>
                    <a:cubicBezTo>
                      <a:pt x="4399" y="631017"/>
                      <a:pt x="0" y="620397"/>
                      <a:pt x="0" y="609322"/>
                    </a:cubicBezTo>
                    <a:lnTo>
                      <a:pt x="0" y="41757"/>
                    </a:lnTo>
                    <a:cubicBezTo>
                      <a:pt x="0" y="18695"/>
                      <a:pt x="18695" y="0"/>
                      <a:pt x="417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0CEFD">
                      <a:alpha val="100000"/>
                    </a:srgbClr>
                  </a:gs>
                  <a:gs pos="100000">
                    <a:srgbClr val="E4F2FF">
                      <a:alpha val="100000"/>
                    </a:srgbClr>
                  </a:gs>
                </a:gsLst>
                <a:lin ang="0"/>
              </a:gra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3222856" cy="679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45823" y="162230"/>
              <a:ext cx="2067986" cy="1072477"/>
              <a:chOff x="0" y="0"/>
              <a:chExt cx="408491" cy="21184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08491" cy="211847"/>
              </a:xfrm>
              <a:custGeom>
                <a:avLst/>
                <a:gdLst/>
                <a:ahLst/>
                <a:cxnLst/>
                <a:rect l="l" t="t" r="r" b="b"/>
                <a:pathLst>
                  <a:path w="408491" h="211847">
                    <a:moveTo>
                      <a:pt x="105924" y="0"/>
                    </a:moveTo>
                    <a:lnTo>
                      <a:pt x="302567" y="0"/>
                    </a:lnTo>
                    <a:cubicBezTo>
                      <a:pt x="330660" y="0"/>
                      <a:pt x="357602" y="11160"/>
                      <a:pt x="377467" y="31024"/>
                    </a:cubicBezTo>
                    <a:cubicBezTo>
                      <a:pt x="397331" y="50889"/>
                      <a:pt x="408491" y="77831"/>
                      <a:pt x="408491" y="105924"/>
                    </a:cubicBezTo>
                    <a:lnTo>
                      <a:pt x="408491" y="105924"/>
                    </a:lnTo>
                    <a:cubicBezTo>
                      <a:pt x="408491" y="164424"/>
                      <a:pt x="361067" y="211847"/>
                      <a:pt x="302567" y="211847"/>
                    </a:cubicBezTo>
                    <a:lnTo>
                      <a:pt x="105924" y="211847"/>
                    </a:lnTo>
                    <a:cubicBezTo>
                      <a:pt x="77831" y="211847"/>
                      <a:pt x="50889" y="200687"/>
                      <a:pt x="31024" y="180823"/>
                    </a:cubicBezTo>
                    <a:cubicBezTo>
                      <a:pt x="11160" y="160958"/>
                      <a:pt x="0" y="134016"/>
                      <a:pt x="0" y="105924"/>
                    </a:cubicBezTo>
                    <a:lnTo>
                      <a:pt x="0" y="105924"/>
                    </a:lnTo>
                    <a:cubicBezTo>
                      <a:pt x="0" y="77831"/>
                      <a:pt x="11160" y="50889"/>
                      <a:pt x="31024" y="31024"/>
                    </a:cubicBezTo>
                    <a:cubicBezTo>
                      <a:pt x="50889" y="11160"/>
                      <a:pt x="77831" y="0"/>
                      <a:pt x="105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24242"/>
                </a:solidFill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408491" cy="2404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5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518097" y="435079"/>
              <a:ext cx="1468344" cy="634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3"/>
                </a:lnSpc>
              </a:pPr>
              <a:r>
                <a:rPr lang="en-US" sz="3600" b="1" spc="-169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03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721590" y="416029"/>
              <a:ext cx="11222140" cy="444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4"/>
                </a:lnSpc>
              </a:pPr>
              <a:r>
                <a:rPr lang="en-US" sz="2600" b="1" spc="-122">
                  <a:solidFill>
                    <a:srgbClr val="424242"/>
                  </a:solidFill>
                  <a:latin typeface="Open Sauce Heavy"/>
                  <a:ea typeface="Open Sauce Heavy"/>
                  <a:cs typeface="Open Sauce Heavy"/>
                  <a:sym typeface="Open Sauce Heavy"/>
                </a:rPr>
                <a:t>Створення систем захисту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721590" y="1196607"/>
              <a:ext cx="13364068" cy="1778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-122">
                  <a:solidFill>
                    <a:srgbClr val="424242"/>
                  </a:solidFill>
                  <a:latin typeface="Open Sauce Light"/>
                  <a:ea typeface="Open Sauce Light"/>
                  <a:cs typeface="Open Sauce Light"/>
                  <a:sym typeface="Open Sauce Light"/>
                </a:rPr>
                <a:t>Впроваджувати Комплексні системи захисту інформації (КСЗІ) в місцевих реєстрах та інформаційних системах.</a:t>
              </a:r>
            </a:p>
            <a:p>
              <a:pPr algn="l">
                <a:lnSpc>
                  <a:spcPts val="3640"/>
                </a:lnSpc>
              </a:pPr>
              <a:endParaRPr lang="en-US" sz="2600" spc="-122">
                <a:solidFill>
                  <a:srgbClr val="424242"/>
                </a:solidFill>
                <a:latin typeface="Open Sauce Light"/>
                <a:ea typeface="Open Sauce Light"/>
                <a:cs typeface="Open Sauce Light"/>
                <a:sym typeface="Open Sauce Ligh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Довільний</PresentationFormat>
  <Paragraphs>160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7" baseType="lpstr">
      <vt:lpstr>Open Sauce Heavy</vt:lpstr>
      <vt:lpstr>Open Sauce</vt:lpstr>
      <vt:lpstr>Open Sauce Bold</vt:lpstr>
      <vt:lpstr>Bungee</vt:lpstr>
      <vt:lpstr>Calibri</vt:lpstr>
      <vt:lpstr>Open Sauce Light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Служба підтримки "Кібербезпека"- як це працює, копія</dc:title>
  <cp:lastModifiedBy>Gri Brovkin</cp:lastModifiedBy>
  <cp:revision>2</cp:revision>
  <dcterms:created xsi:type="dcterms:W3CDTF">2006-08-16T00:00:00Z</dcterms:created>
  <dcterms:modified xsi:type="dcterms:W3CDTF">2026-04-09T08:51:54Z</dcterms:modified>
  <dc:identifier>DAHGQp2Q0Ss</dc:identifier>
</cp:coreProperties>
</file>