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423" r:id="rId2"/>
    <p:sldId id="431" r:id="rId3"/>
    <p:sldId id="434" r:id="rId4"/>
    <p:sldId id="455" r:id="rId5"/>
    <p:sldId id="430" r:id="rId6"/>
    <p:sldId id="429" r:id="rId7"/>
    <p:sldId id="449" r:id="rId8"/>
    <p:sldId id="450" r:id="rId9"/>
    <p:sldId id="443" r:id="rId10"/>
    <p:sldId id="432" r:id="rId11"/>
    <p:sldId id="446" r:id="rId12"/>
    <p:sldId id="439" r:id="rId13"/>
    <p:sldId id="418" r:id="rId14"/>
    <p:sldId id="451" r:id="rId15"/>
    <p:sldId id="452" r:id="rId16"/>
    <p:sldId id="453" r:id="rId17"/>
    <p:sldId id="385" r:id="rId18"/>
    <p:sldId id="389" r:id="rId19"/>
    <p:sldId id="395" r:id="rId20"/>
    <p:sldId id="392" r:id="rId21"/>
    <p:sldId id="394" r:id="rId22"/>
    <p:sldId id="391" r:id="rId23"/>
    <p:sldId id="374" r:id="rId24"/>
    <p:sldId id="322" r:id="rId25"/>
    <p:sldId id="326" r:id="rId26"/>
    <p:sldId id="410" r:id="rId27"/>
    <p:sldId id="454" r:id="rId28"/>
    <p:sldId id="457" r:id="rId29"/>
    <p:sldId id="456" r:id="rId30"/>
    <p:sldId id="458" r:id="rId31"/>
    <p:sldId id="413" r:id="rId32"/>
    <p:sldId id="426" r:id="rId3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  <a:srgbClr val="CCFFCC"/>
    <a:srgbClr val="EEFF9B"/>
    <a:srgbClr val="66FFFF"/>
    <a:srgbClr val="FFFFCC"/>
    <a:srgbClr val="CCFFFF"/>
    <a:srgbClr val="FFFFFF"/>
    <a:srgbClr val="FFCCFF"/>
    <a:srgbClr val="FF292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3218" autoAdjust="0"/>
  </p:normalViewPr>
  <p:slideViewPr>
    <p:cSldViewPr snapToGrid="0">
      <p:cViewPr varScale="1">
        <p:scale>
          <a:sx n="60" d="100"/>
          <a:sy n="60" d="100"/>
        </p:scale>
        <p:origin x="108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3C578BE-59A0-4F20-90BD-C8431A99870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7FD6DD4-5414-4095-8CD1-DB5507DD2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4CC0DDB-41E5-44F8-B9A4-6FA9CA8FC9B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710DD22-744B-44F8-8FCE-EBA5EBCF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014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1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6820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Добрий</a:t>
            </a:r>
            <a:r>
              <a:rPr lang="ru-RU" dirty="0" smtClean="0"/>
              <a:t> день, </a:t>
            </a:r>
            <a:r>
              <a:rPr lang="ru-RU" dirty="0" err="1" smtClean="0"/>
              <a:t>шановні</a:t>
            </a:r>
            <a:r>
              <a:rPr lang="ru-RU" dirty="0" smtClean="0"/>
              <a:t> </a:t>
            </a:r>
            <a:r>
              <a:rPr lang="ru-RU" dirty="0" err="1" smtClean="0"/>
              <a:t>пані</a:t>
            </a:r>
            <a:r>
              <a:rPr lang="ru-RU" dirty="0" smtClean="0"/>
              <a:t> і </a:t>
            </a:r>
            <a:r>
              <a:rPr lang="ru-RU" dirty="0" err="1" smtClean="0"/>
              <a:t>панове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</a:t>
            </a:r>
            <a:r>
              <a:rPr lang="ru-RU" baseline="0" dirty="0" smtClean="0"/>
              <a:t> буду </a:t>
            </a:r>
            <a:r>
              <a:rPr lang="ru-RU" baseline="0" dirty="0" err="1" smtClean="0"/>
              <a:t>говорити</a:t>
            </a:r>
            <a:r>
              <a:rPr lang="ru-RU" baseline="0" dirty="0" smtClean="0"/>
              <a:t> про менеджмент. Але в </a:t>
            </a:r>
            <a:r>
              <a:rPr lang="ru-RU" baseline="0" dirty="0" err="1" smtClean="0"/>
              <a:t>цілому</a:t>
            </a:r>
            <a:r>
              <a:rPr lang="ru-RU" baseline="0" dirty="0" smtClean="0"/>
              <a:t> п</a:t>
            </a:r>
            <a:r>
              <a:rPr lang="ru-RU" dirty="0" smtClean="0"/>
              <a:t>ро </a:t>
            </a:r>
            <a:r>
              <a:rPr lang="ru-RU" dirty="0" err="1" smtClean="0"/>
              <a:t>вплив</a:t>
            </a:r>
            <a:r>
              <a:rPr lang="ru-RU" dirty="0" smtClean="0"/>
              <a:t> системного менеджменту на </a:t>
            </a:r>
            <a:r>
              <a:rPr lang="ru-RU" dirty="0" err="1" smtClean="0"/>
              <a:t>якість</a:t>
            </a:r>
            <a:r>
              <a:rPr lang="ru-RU" baseline="0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і систем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прочитати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матеріалах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цієї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конференції</a:t>
            </a:r>
            <a:r>
              <a:rPr lang="ru-RU" baseline="0" dirty="0" smtClean="0"/>
              <a:t>. А я </a:t>
            </a:r>
            <a:r>
              <a:rPr lang="ru-RU" baseline="0" dirty="0" err="1" smtClean="0"/>
              <a:t>детальніше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зупинюсь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одній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системній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проблемі</a:t>
            </a:r>
            <a:r>
              <a:rPr lang="ru-RU" baseline="0" dirty="0" smtClean="0"/>
              <a:t> без </a:t>
            </a:r>
            <a:r>
              <a:rPr lang="ru-RU" baseline="0" dirty="0" err="1" smtClean="0"/>
              <a:t>усунення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якої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Україні</a:t>
            </a:r>
            <a:r>
              <a:rPr lang="ru-RU" baseline="0" dirty="0" smtClean="0"/>
              <a:t> буде складно </a:t>
            </a:r>
            <a:r>
              <a:rPr lang="ru-RU" baseline="0" dirty="0" err="1" smtClean="0"/>
              <a:t>забезпечувати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якість</a:t>
            </a:r>
            <a:r>
              <a:rPr lang="ru-RU" baseline="0" dirty="0" smtClean="0"/>
              <a:t> менеджменту, а </a:t>
            </a:r>
            <a:r>
              <a:rPr lang="ru-RU" baseline="0" dirty="0" err="1" smtClean="0"/>
              <a:t>відтак</a:t>
            </a:r>
            <a:r>
              <a:rPr lang="ru-RU" baseline="0" dirty="0" smtClean="0"/>
              <a:t> і </a:t>
            </a:r>
            <a:r>
              <a:rPr lang="ru-RU" baseline="0" dirty="0" err="1" smtClean="0"/>
              <a:t>інших</a:t>
            </a:r>
            <a:r>
              <a:rPr lang="ru-RU" baseline="0" dirty="0" smtClean="0"/>
              <a:t> систем.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640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9946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791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5082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Добрий</a:t>
            </a:r>
            <a:r>
              <a:rPr lang="ru-RU" dirty="0" smtClean="0"/>
              <a:t> день, </a:t>
            </a:r>
            <a:r>
              <a:rPr lang="ru-RU" dirty="0" err="1" smtClean="0"/>
              <a:t>шановні</a:t>
            </a:r>
            <a:r>
              <a:rPr lang="ru-RU" dirty="0" smtClean="0"/>
              <a:t> </a:t>
            </a:r>
            <a:r>
              <a:rPr lang="ru-RU" dirty="0" err="1" smtClean="0"/>
              <a:t>пані</a:t>
            </a:r>
            <a:r>
              <a:rPr lang="ru-RU" dirty="0" smtClean="0"/>
              <a:t> і </a:t>
            </a:r>
            <a:r>
              <a:rPr lang="ru-RU" dirty="0" err="1" smtClean="0"/>
              <a:t>панове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</a:t>
            </a:r>
            <a:r>
              <a:rPr lang="ru-RU" baseline="0" dirty="0" smtClean="0"/>
              <a:t> буду </a:t>
            </a:r>
            <a:r>
              <a:rPr lang="ru-RU" baseline="0" dirty="0" err="1" smtClean="0"/>
              <a:t>говорити</a:t>
            </a:r>
            <a:r>
              <a:rPr lang="ru-RU" baseline="0" dirty="0" smtClean="0"/>
              <a:t> про менеджмент. Але в </a:t>
            </a:r>
            <a:r>
              <a:rPr lang="ru-RU" baseline="0" dirty="0" err="1" smtClean="0"/>
              <a:t>цілому</a:t>
            </a:r>
            <a:r>
              <a:rPr lang="ru-RU" baseline="0" dirty="0" smtClean="0"/>
              <a:t> п</a:t>
            </a:r>
            <a:r>
              <a:rPr lang="ru-RU" dirty="0" smtClean="0"/>
              <a:t>ро </a:t>
            </a:r>
            <a:r>
              <a:rPr lang="ru-RU" dirty="0" err="1" smtClean="0"/>
              <a:t>вплив</a:t>
            </a:r>
            <a:r>
              <a:rPr lang="ru-RU" dirty="0" smtClean="0"/>
              <a:t> системного менеджменту на </a:t>
            </a:r>
            <a:r>
              <a:rPr lang="ru-RU" dirty="0" err="1" smtClean="0"/>
              <a:t>якість</a:t>
            </a:r>
            <a:r>
              <a:rPr lang="ru-RU" baseline="0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і систем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прочитати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матеріалах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цієї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конференції</a:t>
            </a:r>
            <a:r>
              <a:rPr lang="ru-RU" baseline="0" dirty="0" smtClean="0"/>
              <a:t>. А я </a:t>
            </a:r>
            <a:r>
              <a:rPr lang="ru-RU" baseline="0" dirty="0" err="1" smtClean="0"/>
              <a:t>детальніше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зупинюсь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одній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системній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проблемі</a:t>
            </a:r>
            <a:r>
              <a:rPr lang="ru-RU" baseline="0" dirty="0" smtClean="0"/>
              <a:t> без </a:t>
            </a:r>
            <a:r>
              <a:rPr lang="ru-RU" baseline="0" dirty="0" err="1" smtClean="0"/>
              <a:t>усунення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якої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Україні</a:t>
            </a:r>
            <a:r>
              <a:rPr lang="ru-RU" baseline="0" dirty="0" smtClean="0"/>
              <a:t> буде складно </a:t>
            </a:r>
            <a:r>
              <a:rPr lang="ru-RU" baseline="0" dirty="0" err="1" smtClean="0"/>
              <a:t>забезпечувати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якість</a:t>
            </a:r>
            <a:r>
              <a:rPr lang="ru-RU" baseline="0" dirty="0" smtClean="0"/>
              <a:t> менеджменту, а </a:t>
            </a:r>
            <a:r>
              <a:rPr lang="ru-RU" baseline="0" dirty="0" err="1" smtClean="0"/>
              <a:t>відтак</a:t>
            </a:r>
            <a:r>
              <a:rPr lang="ru-RU" baseline="0" dirty="0" smtClean="0"/>
              <a:t> і </a:t>
            </a:r>
            <a:r>
              <a:rPr lang="ru-RU" baseline="0" dirty="0" err="1" smtClean="0"/>
              <a:t>інших</a:t>
            </a:r>
            <a:r>
              <a:rPr lang="ru-RU" baseline="0" dirty="0" smtClean="0"/>
              <a:t> систем.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 тепер про головне. В Україні у 2001 році прогледіли і не усвідомили зміни. І під час впровадження міжнародного стандарту І</a:t>
            </a:r>
            <a:r>
              <a:rPr lang="en-US" dirty="0" smtClean="0"/>
              <a:t>S</a:t>
            </a:r>
            <a:r>
              <a:rPr lang="uk-UA" dirty="0" smtClean="0"/>
              <a:t>О 9000:2000 шляхом прийняття ідентичного йому державного стандарту ДСТУ І</a:t>
            </a:r>
            <a:r>
              <a:rPr lang="en-US" dirty="0" smtClean="0"/>
              <a:t>S</a:t>
            </a:r>
            <a:r>
              <a:rPr lang="uk-UA" dirty="0" smtClean="0"/>
              <a:t>О 9000:2001 принципово невірно визначили сам термін менеджмент.</a:t>
            </a:r>
          </a:p>
          <a:p>
            <a:r>
              <a:rPr lang="uk-UA" dirty="0" smtClean="0"/>
              <a:t>На місце комплексного </a:t>
            </a:r>
            <a:r>
              <a:rPr lang="uk-UA" dirty="0" err="1" smtClean="0"/>
              <a:t>терміна</a:t>
            </a:r>
            <a:r>
              <a:rPr lang="uk-UA" dirty="0" smtClean="0"/>
              <a:t> менеджмент (</a:t>
            </a:r>
            <a:r>
              <a:rPr lang="en-US" dirty="0" smtClean="0"/>
              <a:t>management)  </a:t>
            </a:r>
            <a:r>
              <a:rPr lang="uk-UA" dirty="0" smtClean="0"/>
              <a:t>розробники ДСТУ поставили терміни управління/керування (</a:t>
            </a:r>
            <a:r>
              <a:rPr lang="en-US" dirty="0" smtClean="0"/>
              <a:t>control, </a:t>
            </a:r>
            <a:r>
              <a:rPr lang="uk-UA" dirty="0" smtClean="0"/>
              <a:t>оперативна діяльність). А замість </a:t>
            </a:r>
            <a:r>
              <a:rPr lang="en-US" dirty="0" smtClean="0"/>
              <a:t>control </a:t>
            </a:r>
            <a:r>
              <a:rPr lang="uk-UA" dirty="0" smtClean="0"/>
              <a:t>поставили український термін контролювання (</a:t>
            </a:r>
            <a:r>
              <a:rPr lang="en-US" dirty="0" err="1" smtClean="0"/>
              <a:t>inspechion</a:t>
            </a:r>
            <a:r>
              <a:rPr lang="en-US" dirty="0" smtClean="0"/>
              <a:t>), </a:t>
            </a:r>
            <a:r>
              <a:rPr lang="uk-UA" dirty="0" smtClean="0"/>
              <a:t>який є лише частиною управління і в І</a:t>
            </a:r>
            <a:r>
              <a:rPr lang="en-US" dirty="0" smtClean="0"/>
              <a:t>S</a:t>
            </a:r>
            <a:r>
              <a:rPr lang="uk-UA" dirty="0" smtClean="0"/>
              <a:t>О 9000:2000 у визначенні </a:t>
            </a:r>
            <a:r>
              <a:rPr lang="uk-UA" dirty="0" err="1" smtClean="0"/>
              <a:t>терміна</a:t>
            </a:r>
            <a:r>
              <a:rPr lang="uk-UA" dirty="0" smtClean="0"/>
              <a:t> менеджмент взагалі не згадується.</a:t>
            </a:r>
          </a:p>
          <a:p>
            <a:r>
              <a:rPr lang="uk-UA" dirty="0" smtClean="0"/>
              <a:t>Таким чином вони підмінили сучасний комплексний термін менеджмент, який поєднує в собі одночасно і </a:t>
            </a:r>
            <a:r>
              <a:rPr lang="en-US" dirty="0" smtClean="0"/>
              <a:t>control, </a:t>
            </a:r>
            <a:r>
              <a:rPr lang="uk-UA" dirty="0" smtClean="0"/>
              <a:t>і </a:t>
            </a:r>
            <a:r>
              <a:rPr lang="en-US" dirty="0" smtClean="0"/>
              <a:t>direct, </a:t>
            </a:r>
            <a:r>
              <a:rPr lang="uk-UA" dirty="0" smtClean="0"/>
              <a:t>українськими термінами управління/керування (тільки </a:t>
            </a:r>
            <a:r>
              <a:rPr lang="en-US" dirty="0" smtClean="0"/>
              <a:t>control).</a:t>
            </a:r>
          </a:p>
          <a:p>
            <a:r>
              <a:rPr lang="uk-UA" dirty="0" smtClean="0"/>
              <a:t>І лише формально, як частину оперативного управління, згадали про стратегічне спрямовування (</a:t>
            </a:r>
            <a:r>
              <a:rPr lang="en-US" dirty="0" smtClean="0"/>
              <a:t>direct), </a:t>
            </a:r>
            <a:r>
              <a:rPr lang="uk-UA" dirty="0" smtClean="0"/>
              <a:t>яке «</a:t>
            </a:r>
            <a:r>
              <a:rPr lang="uk-UA" dirty="0" err="1" smtClean="0"/>
              <a:t>зависло</a:t>
            </a:r>
            <a:r>
              <a:rPr lang="uk-UA" dirty="0" smtClean="0"/>
              <a:t> у повітрі». Через що стратегічне </a:t>
            </a:r>
            <a:r>
              <a:rPr lang="en-US" dirty="0" smtClean="0"/>
              <a:t>direct </a:t>
            </a:r>
            <a:r>
              <a:rPr lang="uk-UA" dirty="0" smtClean="0"/>
              <a:t>залишилось поза увагою і не отримало належного ставлення з боку українських вищих керівників, як організацій, так і України в цілому.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стандарти</a:t>
            </a:r>
            <a:r>
              <a:rPr lang="ru-RU" dirty="0" smtClean="0"/>
              <a:t> на «</a:t>
            </a:r>
            <a:r>
              <a:rPr lang="ru-RU" dirty="0" err="1" smtClean="0"/>
              <a:t>системи</a:t>
            </a:r>
            <a:r>
              <a:rPr lang="ru-RU" dirty="0" smtClean="0"/>
              <a:t> менеджменту» </a:t>
            </a:r>
            <a:r>
              <a:rPr lang="ru-RU" dirty="0" err="1" smtClean="0"/>
              <a:t>перекладені</a:t>
            </a:r>
            <a:r>
              <a:rPr lang="ru-RU" dirty="0" smtClean="0"/>
              <a:t>, як «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». </a:t>
            </a:r>
            <a:r>
              <a:rPr lang="ru-RU" dirty="0" err="1" smtClean="0"/>
              <a:t>Термін</a:t>
            </a:r>
            <a:r>
              <a:rPr lang="ru-RU" dirty="0" smtClean="0"/>
              <a:t> менеджмент </a:t>
            </a:r>
            <a:r>
              <a:rPr lang="ru-RU" dirty="0" err="1" smtClean="0"/>
              <a:t>визнали</a:t>
            </a:r>
            <a:r>
              <a:rPr lang="ru-RU" dirty="0" smtClean="0"/>
              <a:t> </a:t>
            </a:r>
            <a:r>
              <a:rPr lang="ru-RU" dirty="0" err="1" smtClean="0"/>
              <a:t>неприйнятним</a:t>
            </a:r>
            <a:r>
              <a:rPr lang="ru-RU" dirty="0" smtClean="0"/>
              <a:t> для </a:t>
            </a:r>
            <a:r>
              <a:rPr lang="ru-RU" dirty="0" err="1" smtClean="0"/>
              <a:t>публічного</a:t>
            </a:r>
            <a:r>
              <a:rPr lang="ru-RU" dirty="0" smtClean="0"/>
              <a:t> сектора,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В ЗВО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менеджмент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поза менеджментом. Так </a:t>
            </a:r>
            <a:r>
              <a:rPr lang="ru-RU" dirty="0" err="1" smtClean="0"/>
              <a:t>зазначено</a:t>
            </a:r>
            <a:r>
              <a:rPr lang="ru-RU" dirty="0" smtClean="0"/>
              <a:t> практично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підручниках</a:t>
            </a:r>
            <a:r>
              <a:rPr lang="ru-RU" dirty="0" smtClean="0"/>
              <a:t> з менеджменту.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56028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83645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39301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Отже дозвольте привернути вашу увагу до цієї проблеми.</a:t>
            </a:r>
            <a:r>
              <a:rPr lang="uk-UA" baseline="0" dirty="0" smtClean="0"/>
              <a:t> Проблеми,</a:t>
            </a:r>
            <a:r>
              <a:rPr lang="uk-UA" dirty="0" smtClean="0"/>
              <a:t> яка вже чверть століття негативно впливає на розвиток українських організацій і країни в цілому.</a:t>
            </a:r>
          </a:p>
          <a:p>
            <a:r>
              <a:rPr lang="uk-UA" dirty="0" smtClean="0"/>
              <a:t>Мова піде про неадекватне визначення </a:t>
            </a:r>
            <a:r>
              <a:rPr lang="uk-UA" dirty="0" err="1" smtClean="0"/>
              <a:t>терміна</a:t>
            </a:r>
            <a:r>
              <a:rPr lang="uk-UA" dirty="0" smtClean="0"/>
              <a:t> менеджмент і через це викривлення сутності сучасного менеджменту в Україні.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0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Отже дозвольте привернути вашу увагу до цієї проблеми.</a:t>
            </a:r>
            <a:r>
              <a:rPr lang="uk-UA" baseline="0" dirty="0" smtClean="0"/>
              <a:t> Проблеми,</a:t>
            </a:r>
            <a:r>
              <a:rPr lang="uk-UA" dirty="0" smtClean="0"/>
              <a:t> яка вже чверть століття негативно впливає на розвиток українських організацій і країни в цілому.</a:t>
            </a:r>
          </a:p>
          <a:p>
            <a:r>
              <a:rPr lang="uk-UA" dirty="0" smtClean="0"/>
              <a:t>Мова піде про неадекватне визначення </a:t>
            </a:r>
            <a:r>
              <a:rPr lang="uk-UA" dirty="0" err="1" smtClean="0"/>
              <a:t>терміна</a:t>
            </a:r>
            <a:r>
              <a:rPr lang="uk-UA" dirty="0" smtClean="0"/>
              <a:t> менеджмент і через це викривлення сутності сучасного менеджменту в Україні.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Але головним негативним наслідком помилки є неналежна увага в країні до сучасного менеджменту взагалі і зокрема до прийняття стратегічних рішень. І все це через дефіцит стратегічного мислення, недостатню кваліфікацію менеджерів, відсутність дієвих механізмів моніторингу і контролю та ефективної взаємодії і координації між організаціями. Які породила зазначена помилка.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 25 років ця помилка набула широкого розповсюдження у всій  Україні через нормативні і нормативно-технічні документи, навчальні програми, підручники та посібники, навчання за спеціальностями «Менеджмент» та «Якість, стандартизація і сертифікація», діючі системи менеджменту тощо.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4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606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2470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9014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666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8277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17769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5326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34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870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777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543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Таким чином менеджмент став комплексним терміном, що включив в себе: оперативну діяльність з управління та стратегічну діяльність з керівництва. Із забезпеченням координації цих двох процесів. </a:t>
            </a:r>
          </a:p>
          <a:p>
            <a:r>
              <a:rPr lang="uk-UA" dirty="0" smtClean="0"/>
              <a:t>Управління здійснюється згідно циклу </a:t>
            </a:r>
            <a:r>
              <a:rPr lang="uk-UA" dirty="0" err="1" smtClean="0"/>
              <a:t>Демінга</a:t>
            </a:r>
            <a:r>
              <a:rPr lang="uk-UA" dirty="0" smtClean="0"/>
              <a:t>: «Плануй-Роби-Перевіряй-Дій». А керівництво передбачає визначення місії і бачення організації, її цінностей і моделей системи менеджменту, політик і стратегій розвитку, прийняття глобальних рішень для довготривалого успіху. </a:t>
            </a:r>
          </a:p>
          <a:p>
            <a:r>
              <a:rPr lang="uk-UA" dirty="0" smtClean="0"/>
              <a:t>Важливо врахувати, що діяльність з керівництва спрямована на визначення цілей і вимог. А управління – на забезпечення досягнення цих цілей та виконання вимог.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0DD22-744B-44F8-8FCE-EBA5EBCFD7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До 2000 р. менеджмент розглядали як синонім управління (</a:t>
            </a:r>
            <a:r>
              <a:rPr lang="en-US" dirty="0" smtClean="0"/>
              <a:t>control), </a:t>
            </a:r>
            <a:r>
              <a:rPr lang="uk-UA" dirty="0" smtClean="0"/>
              <a:t>яке вважають оперативною діяльністю. Але, починаючи з 2000 р., згідно І</a:t>
            </a:r>
            <a:r>
              <a:rPr lang="en-US" dirty="0" smtClean="0"/>
              <a:t>S</a:t>
            </a:r>
            <a:r>
              <a:rPr lang="uk-UA" dirty="0" smtClean="0"/>
              <a:t>О 9000:2000 на рівних з оперативною (</a:t>
            </a:r>
            <a:r>
              <a:rPr lang="en-US" dirty="0" smtClean="0"/>
              <a:t>control) </a:t>
            </a:r>
            <a:r>
              <a:rPr lang="uk-UA" dirty="0" smtClean="0"/>
              <a:t>була виділена ще й стратегічна діяльність (</a:t>
            </a:r>
            <a:r>
              <a:rPr lang="en-US" dirty="0" smtClean="0"/>
              <a:t>direct). </a:t>
            </a:r>
            <a:r>
              <a:rPr lang="uk-UA" dirty="0" smtClean="0"/>
              <a:t>І обидва ці види діяльності об`єднали як складники у межах </a:t>
            </a:r>
            <a:r>
              <a:rPr lang="uk-UA" dirty="0" err="1" smtClean="0"/>
              <a:t>терміна</a:t>
            </a:r>
            <a:r>
              <a:rPr lang="uk-UA" dirty="0" smtClean="0"/>
              <a:t> менеджмент.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DD22-744B-44F8-8FCE-EBA5EBCFD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CA2FC-AB22-4340-B344-01E9810B570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6041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УАК, Петр Калита</a:t>
            </a:r>
          </a:p>
        </p:txBody>
      </p:sp>
      <p:sp>
        <p:nvSpPr>
          <p:cNvPr id="60420" name="Rectangle 7"/>
          <p:cNvSpPr txBox="1">
            <a:spLocks noGrp="1" noChangeArrowheads="1"/>
          </p:cNvSpPr>
          <p:nvPr/>
        </p:nvSpPr>
        <p:spPr bwMode="auto">
          <a:xfrm>
            <a:off x="3939466" y="9394758"/>
            <a:ext cx="3013763" cy="49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30" tIns="46465" rIns="92930" bIns="464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147EF9-8176-4024-AC01-722521B4773C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35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0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1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9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76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5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9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51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7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2C0FA-15A1-4D8E-8CCD-2707A355BE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539DA-587D-4540-A3FA-8D7FF47C4B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45941"/>
            <a:ext cx="122043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4800" spc="-1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МЕР ТА ЙОГО КОМАНДА:</a:t>
            </a:r>
          </a:p>
          <a:p>
            <a:pPr algn="ctr">
              <a:spcAft>
                <a:spcPts val="600"/>
              </a:spcAft>
            </a:pPr>
            <a:r>
              <a:rPr lang="uk-UA" sz="4800" spc="-15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УПРАВЛІННЯ</a:t>
            </a:r>
            <a:r>
              <a:rPr lang="uk-UA" sz="4800" spc="-1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4800" spc="-1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</a:t>
            </a:r>
            <a:r>
              <a:rPr lang="uk-UA" sz="4800" spc="-1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МЕНЕДЖМЕНТ</a:t>
            </a:r>
          </a:p>
          <a:p>
            <a:pPr algn="ctr">
              <a:spcAft>
                <a:spcPts val="600"/>
              </a:spcAft>
            </a:pPr>
            <a:r>
              <a:rPr lang="uk-UA" sz="3200" spc="-1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(в контексті стандартів І</a:t>
            </a:r>
            <a:r>
              <a:rPr lang="en-US" sz="3200" spc="-1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lang="uk-UA" sz="3200" spc="-1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909" y="38913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 з мерами України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9622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квітня 2026 року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831" y="4695022"/>
            <a:ext cx="1007615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Калита П.Я., президент Української асоціації досконалості та якості, </a:t>
            </a:r>
          </a:p>
          <a:p>
            <a:pPr algn="ctr"/>
            <a:r>
              <a:rPr lang="uk-UA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віцепрезидент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УСПП, академік Української академії наук, </a:t>
            </a:r>
            <a:r>
              <a:rPr lang="uk-UA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10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8652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lang="uk-UA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 МЕНЕДЖМЕНТ – </a:t>
            </a: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НОВА ДІЛОВА КУЛЬТУРА</a:t>
            </a:r>
            <a:endParaRPr lang="en-US" alt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8947" y="1047444"/>
            <a:ext cx="10122197" cy="53707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ISO 9000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(п. 2.3)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наведено </a:t>
            </a:r>
            <a:r>
              <a:rPr kumimoji="0" lang="ru-RU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ПРИНЦИПІВ СУЧАСНОГО МЕНЕДЖМЕНТУ ЯКОСТІ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пов’язані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із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сучасними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принципами менеджменту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Вони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забезпечують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довіру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гнучкість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стратегічну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орієнтацію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формуючи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нову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культуру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Менеджмент на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базі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стандартів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став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більш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партнерським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стратегічним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адже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ґрунтується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взаємній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вигоді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залученні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персоналу та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довгостроковому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розвитку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організації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Такий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підхід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дозволяє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поєднати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системність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із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людським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фактором,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робить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лише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ефективним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а й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стійким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мінливому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середовищі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altLang="en-US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СИНЕРГІЯ СТАНДАРТІВ І СУЧАСНИХ МОДЕЛЕЙ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Стандарти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ISO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інтегруються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іншими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моделями менеджменту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створюючи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цілісну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систему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розвитку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організацій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ISO 9000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задає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фундамент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прозорості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довіри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EFQM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формує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цінності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й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орієнтацію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сталий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розвиток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Balanced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Scorecard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забезпечує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стратегічне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цілями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Lean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Six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Sigma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оптимізують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процеси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підвищують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якість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рішень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Kaizen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TQM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PDCA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дають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практичні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інструменти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постійного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вдосконалення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1999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00306"/>
              </p:ext>
            </p:extLst>
          </p:nvPr>
        </p:nvGraphicFramePr>
        <p:xfrm>
          <a:off x="999462" y="973582"/>
          <a:ext cx="10451804" cy="5291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138">
                  <a:extLst>
                    <a:ext uri="{9D8B030D-6E8A-4147-A177-3AD203B41FA5}">
                      <a16:colId xmlns:a16="http://schemas.microsoft.com/office/drawing/2014/main" val="3971850715"/>
                    </a:ext>
                  </a:extLst>
                </a:gridCol>
                <a:gridCol w="3179135">
                  <a:extLst>
                    <a:ext uri="{9D8B030D-6E8A-4147-A177-3AD203B41FA5}">
                      <a16:colId xmlns:a16="http://schemas.microsoft.com/office/drawing/2014/main" val="1039911016"/>
                    </a:ext>
                  </a:extLst>
                </a:gridCol>
                <a:gridCol w="4614531">
                  <a:extLst>
                    <a:ext uri="{9D8B030D-6E8A-4147-A177-3AD203B41FA5}">
                      <a16:colId xmlns:a16="http://schemas.microsoft.com/office/drawing/2014/main" val="1656540850"/>
                    </a:ext>
                  </a:extLst>
                </a:gridCol>
              </a:tblGrid>
              <a:tr h="376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 900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ПРИНЦИПИ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МЕНЕДЖМЕНТ</a:t>
                      </a:r>
                      <a:r>
                        <a:rPr lang="uk-UA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 СПІВВІДНОСЯТЬСЯ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540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Орієнтація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клієнта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Довіра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цінності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контролю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довіра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задоволення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потреб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клієнтів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6712112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Лідерство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Лідерство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замість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адміністративності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підкреслює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роль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керівництва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сучасний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менеджмент — роль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натхненника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8385153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Залученість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персоналу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інерції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ініціативи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стає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активним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учасником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 не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виконавцем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формальних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33796215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Процесний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підхід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фрагментації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координації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забезпечує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узгодженість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прозорість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5805235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Поліпшення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Гнучкість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ініціатива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Постійне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вдосконалення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відповідає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сучасному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принципу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адаптивності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інноваційності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7048678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Рішення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основі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фактів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Прозорість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Прозорість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базується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даних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аналітиці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доказах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0974601"/>
                  </a:ext>
                </a:extLst>
              </a:tr>
              <a:tr h="623227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взаємовідносинами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Відповідальність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стратегія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Побудова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партнерських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відносин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формальної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відповідності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19559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73908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ru-RU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9000 - ПРИНЦИПИ МЕНЕДЖМЕНТУ</a:t>
            </a:r>
            <a:endParaRPr lang="en-US" alt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72913" y="2074171"/>
            <a:ext cx="10006617" cy="8279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СУЧАСНИЙ МЕНЕДЖМЕНТ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(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algn="ctr">
              <a:lnSpc>
                <a:spcPct val="107000"/>
              </a:lnSpc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Його призначення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ВИЗНАЧАТИ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досягати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СКЛАДНІ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цілі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2913" y="3159308"/>
            <a:ext cx="10006617" cy="123418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азується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ГНУЧКОСТІ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ПРОЗОРОСТІ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Замість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онтрол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ЦІНН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НОСТІ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Замість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ідповідн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ості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ДОВІРА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uk-UA" sz="20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spc="-15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Замість</a:t>
            </a:r>
            <a:r>
              <a:rPr lang="ru-RU" sz="2000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5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реактивності</a:t>
            </a:r>
            <a:r>
              <a:rPr lang="ru-RU" sz="2000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5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ru-RU" sz="2000" b="1" spc="-15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СТРАТЕГІЯ</a:t>
            </a:r>
            <a:r>
              <a:rPr lang="ru-RU" sz="2000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uk-UA" sz="2000" b="1" spc="-1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Замість </a:t>
            </a:r>
            <a:r>
              <a:rPr lang="ru-RU" sz="2000" b="1" spc="-15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адміністративності</a:t>
            </a:r>
            <a:r>
              <a:rPr lang="ru-RU" sz="2000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2000" b="1" spc="-15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ЛІДЕРСТВО</a:t>
            </a:r>
            <a:r>
              <a:rPr lang="uk-UA" sz="2000" b="1" spc="-15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spc="-15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72912" y="4650710"/>
            <a:ext cx="1000661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Крім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цього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застосування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менеджменту </a:t>
            </a:r>
            <a:r>
              <a:rPr lang="ru-RU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передбачає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перехід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ru-RU" sz="2000" b="1" spc="-15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5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фрагментації</a:t>
            </a:r>
            <a:r>
              <a:rPr lang="ru-RU" sz="2000" b="1" spc="-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→ до </a:t>
            </a:r>
            <a:r>
              <a:rPr lang="ru-RU" sz="2000" b="1" spc="-15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КООРДИНАЦІЇ</a:t>
            </a:r>
            <a:r>
              <a:rPr lang="ru-RU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uk-UA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5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5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формальності</a:t>
            </a:r>
            <a:r>
              <a:rPr lang="ru-RU" sz="2000" b="1" spc="-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→ до </a:t>
            </a:r>
            <a:r>
              <a:rPr lang="ru-RU" sz="2000" b="1" spc="-15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ВІДПОВІДАЛЬНОСТІ</a:t>
            </a:r>
            <a:r>
              <a:rPr lang="ru-RU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uk-UA" sz="20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інерції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до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ІНІЦІАТИВИ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73617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12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99791" y="3613367"/>
            <a:ext cx="314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ВИКЛАДАЧІ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1" y="63541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lang="uk-UA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 МЕНЕДЖМЕНТ – </a:t>
            </a: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НОВА ДІЛОВА КУЛЬТУРА</a:t>
            </a:r>
            <a:endParaRPr lang="en-US" alt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906" y="1640631"/>
            <a:ext cx="9350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ТЕОРЕТИКО-МЕТОДОЛОГІЧНИЙ БЛОК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Парадокс 1.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Сутність менеджменту в ДСТУ І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 ВИКРУТИЛИ, примітивізували і вона НЕ ВІДПОВІДАЄ сутності, закладеній у міжнародному стандарті І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Парадокс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Україні сплутали співвідношення між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УПРАВЛІННЯМ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МЕНЕДЖМЕНТОМ.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Парадокс 3.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Всі міжнародні стандарти І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на «системи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МЕНЕДЖМЕНТУ»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державних стандартах України подають як «системи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УПРАВЛІННЯ».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Парадокс 4.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Ще й досі в Україні менеджмент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помилково вважають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складовою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ТЕХНІЧНОГО РЕГУЛЮВАННЯ,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не самостійною сферою діяльності.</a:t>
            </a:r>
            <a:endParaRPr lang="en-US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08445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ПАРАДОКСИ МЕНЕДЖМЕНТУ ПО-УКРАЇНСЬКИ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13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906" y="2196443"/>
            <a:ext cx="9350188" cy="2701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uk-UA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ОСВІТНЬО-КАДРОВИЙ БЛОК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uk-UA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Парадокс </a:t>
            </a:r>
            <a:r>
              <a:rPr lang="uk-UA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Україні понад чверть століття працюють сотні тисяч дипломованих менеджерів, але в країні для них не існує відповідного виду діяльності – </a:t>
            </a:r>
            <a:r>
              <a:rPr lang="uk-UA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МЕНЕДЖМЕНТУ.</a:t>
            </a:r>
            <a:endParaRPr lang="uk-UA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uk-UA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Парадокс 6. </a:t>
            </a:r>
            <a:r>
              <a:rPr lang="uk-UA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Підготовку менеджерів в Україні розщепили: одних навчають </a:t>
            </a:r>
            <a:r>
              <a:rPr lang="uk-UA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ТЕОРІЇ, </a:t>
            </a:r>
            <a:r>
              <a:rPr lang="uk-UA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других – локальній </a:t>
            </a:r>
            <a:r>
              <a:rPr lang="uk-UA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ПРАКТИЦІ.</a:t>
            </a:r>
            <a:endParaRPr lang="uk-UA" sz="2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08445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ПАРАДОКСИ МЕНЕДЖМЕНТУ ПО-УКРАЇНСЬКИ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14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906" y="2142654"/>
            <a:ext cx="9350188" cy="306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ПРАКТИЧНИЙ БЛОК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Парадокс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загальнодержавному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рівні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стандартизацією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менеджменту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займаються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професійні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стандартизатори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а не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ФАХІВЦІ З МЕНЕДЖМЕНТУ.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Парадокс 8.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Україні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розробляють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переважно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МЕНЕДЖМЕНТУ,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УПРАВЛІННЯ.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ще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й не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цілісні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розщеплені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І без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зміни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ділової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культури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608445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ПАРАДОКСИ МЕНЕДЖМЕНТУ ПО-УКРАЇНСЬКИ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15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608445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ПАРАДОКСИ МЕНЕДЖМЕНТУ ПО-УКРАЇНСЬКИ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8847" y="1864275"/>
            <a:ext cx="9982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ІНСТИТУЦІЙНИЙ БЛОК</a:t>
            </a:r>
          </a:p>
          <a:p>
            <a:pPr algn="just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Парадокс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Україні менеджмент застосовується тільки у бізнесі, а для публічного сектору, зокрема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ОРГАНІВ ВЛАДИ,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 вважається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НЕПРИЙНЯТНИМ.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Парадокс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менеджмент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ВНОРМОВАНИЙ і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відображений в жодній державній політиці.</a:t>
            </a:r>
          </a:p>
          <a:p>
            <a:pPr algn="just">
              <a:spcAft>
                <a:spcPts val="1800"/>
              </a:spcAft>
            </a:pP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Парадокс 11.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в Україні ще й досі залишається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«БЕЗХАЗЯЙНИМ».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Парадокс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професійну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спільноту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готову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держава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ЗАХОТІЛА ЇЇ ПОЧУТИ.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16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49288" y="390617"/>
            <a:ext cx="9666731" cy="1731145"/>
          </a:xfrm>
          <a:solidFill>
            <a:schemeClr val="tx1"/>
          </a:solidFill>
          <a:ln w="19050">
            <a:noFill/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uk-UA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Державні стандарти України - ДСТУ І</a:t>
            </a:r>
            <a:r>
              <a:rPr 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uk-UA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на системи </a:t>
            </a:r>
            <a:r>
              <a:rPr lang="uk-UA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УПРАВЛІННЯ</a:t>
            </a:r>
            <a:r>
              <a:rPr lang="uk-UA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uk-UA" sz="14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uk-UA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uk-UA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 НЕ ТЕ САМЕ, ЩО</a:t>
            </a:r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uk-UA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uk-UA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uk-UA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Міжнародні стандарти - І</a:t>
            </a: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uk-UA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на системи </a:t>
            </a:r>
            <a:r>
              <a:rPr lang="uk-UA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МЕНЕДЖМЕНТУ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17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9288" y="3231664"/>
            <a:ext cx="966673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ДВІ ЛОКАЛЬНІ ПОМИЛКИ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З ГЛОБАЛЬНИМИ НАСЛІДКАМИ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uk-UA" sz="400" dirty="0">
                <a:solidFill>
                  <a:srgbClr val="C00000"/>
                </a:solidFill>
              </a:rPr>
              <a:t/>
            </a:r>
            <a:br>
              <a:rPr lang="uk-UA" sz="400" dirty="0">
                <a:solidFill>
                  <a:srgbClr val="C00000"/>
                </a:solidFill>
              </a:rPr>
            </a:br>
            <a:r>
              <a:rPr lang="uk-UA" sz="400" dirty="0">
                <a:solidFill>
                  <a:srgbClr val="C00000"/>
                </a:solidFill>
              </a:rPr>
              <a:t/>
            </a:r>
            <a:br>
              <a:rPr lang="uk-UA" sz="400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(ЩОДО ВИЗНАЧЕННЯ,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РОЗУМІННЯ, ЗАСТОСУВАННЯ ТА НАВЧАННЯ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СУЧАСНОМУ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МЕНЕДЖМЕНТУ)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359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МЕНЕДЖМЕНТ ПО-УКРАЇНСЬКИ: ЛОКАЛЬНІ ПОМИЛКИ </a:t>
            </a:r>
            <a:r>
              <a:rPr lang="ru-RU" dirty="0">
                <a:solidFill>
                  <a:srgbClr val="0070C0"/>
                </a:solidFill>
              </a:rPr>
              <a:t>З ГЛОБАЛЬНИМИ НАСЛІДКАМИ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342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ПЕРША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ФУНДАМЕНТАЛЬНА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ПОМИЛКА 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(2001 р.)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70" y="5327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ДСТУ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9000:2001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НЕАДЕКВАТНО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визначили термін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пов’язані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терміни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що призвело до викривлення розуміння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сутності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менеджменту.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2043" y="2017678"/>
            <a:ext cx="1219200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altLang="ru-RU" b="1" u="sng" dirty="0" smtClean="0">
                <a:solidFill>
                  <a:srgbClr val="0070C0"/>
                </a:solidFill>
              </a:rPr>
              <a:t>ДСТУ </a:t>
            </a:r>
            <a:r>
              <a:rPr lang="ru-RU" altLang="ru-RU" b="1" u="sng" dirty="0">
                <a:solidFill>
                  <a:srgbClr val="0070C0"/>
                </a:solidFill>
              </a:rPr>
              <a:t>ISO 9000:</a:t>
            </a:r>
            <a:r>
              <a:rPr lang="uk-UA" altLang="ru-RU" b="1" u="sng" dirty="0" smtClean="0">
                <a:solidFill>
                  <a:srgbClr val="0070C0"/>
                </a:solidFill>
              </a:rPr>
              <a:t>2001 </a:t>
            </a:r>
            <a:r>
              <a:rPr lang="uk-UA" altLang="ru-RU" b="1" u="sng" dirty="0">
                <a:solidFill>
                  <a:srgbClr val="0070C0"/>
                </a:solidFill>
              </a:rPr>
              <a:t>(2007, </a:t>
            </a:r>
            <a:r>
              <a:rPr lang="ru-RU" altLang="ru-RU" b="1" u="sng" dirty="0">
                <a:solidFill>
                  <a:srgbClr val="0070C0"/>
                </a:solidFill>
              </a:rPr>
              <a:t>2015</a:t>
            </a:r>
            <a:r>
              <a:rPr lang="ru-RU" altLang="ru-RU" b="1" u="sng" dirty="0" smtClean="0">
                <a:solidFill>
                  <a:srgbClr val="0070C0"/>
                </a:solidFill>
              </a:rPr>
              <a:t>):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srgbClr val="000066"/>
                </a:solidFill>
              </a:rPr>
              <a:t> </a:t>
            </a:r>
            <a:endParaRPr lang="ru-RU" altLang="ru-RU" b="1" dirty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УПРАВЛІННЯ</a:t>
            </a:r>
            <a:r>
              <a:rPr lang="ru-RU" altLang="ru-RU" b="1" dirty="0"/>
              <a:t>; </a:t>
            </a:r>
            <a:r>
              <a:rPr lang="ru-RU" altLang="ru-RU" b="1" dirty="0">
                <a:solidFill>
                  <a:srgbClr val="FF0000"/>
                </a:solidFill>
              </a:rPr>
              <a:t>КЕРУВАННЯ</a:t>
            </a:r>
            <a:r>
              <a:rPr lang="ru-RU" altLang="ru-RU" b="1" dirty="0"/>
              <a:t> </a:t>
            </a:r>
            <a:r>
              <a:rPr lang="ru-RU" altLang="ru-RU" b="1" dirty="0">
                <a:solidFill>
                  <a:srgbClr val="000066"/>
                </a:solidFill>
              </a:rPr>
              <a:t>(</a:t>
            </a:r>
            <a:r>
              <a:rPr lang="en-US" altLang="ru-RU" b="1" dirty="0" smtClean="0">
                <a:solidFill>
                  <a:srgbClr val="000066"/>
                </a:solidFill>
              </a:rPr>
              <a:t>management </a:t>
            </a:r>
            <a:r>
              <a:rPr lang="uk-UA" altLang="ru-RU" b="1" dirty="0" smtClean="0">
                <a:solidFill>
                  <a:srgbClr val="FF0000"/>
                </a:solidFill>
              </a:rPr>
              <a:t>?!</a:t>
            </a:r>
            <a:r>
              <a:rPr lang="en-US" altLang="ru-RU" b="1" dirty="0" smtClean="0">
                <a:solidFill>
                  <a:srgbClr val="000066"/>
                </a:solidFill>
              </a:rPr>
              <a:t>)</a:t>
            </a:r>
            <a:r>
              <a:rPr lang="uk-UA" altLang="ru-RU" b="1" dirty="0" smtClean="0">
                <a:solidFill>
                  <a:srgbClr val="000066"/>
                </a:solidFill>
              </a:rPr>
              <a:t> </a:t>
            </a:r>
            <a:r>
              <a:rPr lang="uk-UA" altLang="ru-RU" b="1" dirty="0">
                <a:solidFill>
                  <a:srgbClr val="000066"/>
                </a:solidFill>
              </a:rPr>
              <a:t>– це</a:t>
            </a:r>
            <a:r>
              <a:rPr lang="en-US" altLang="ru-RU" b="1" dirty="0">
                <a:solidFill>
                  <a:srgbClr val="000066"/>
                </a:solidFill>
              </a:rPr>
              <a:t> </a:t>
            </a:r>
            <a:r>
              <a:rPr lang="uk-UA" altLang="ru-RU" b="1" dirty="0">
                <a:solidFill>
                  <a:srgbClr val="000066"/>
                </a:solidFill>
              </a:rPr>
              <a:t>скоординовані дії щодо </a:t>
            </a:r>
            <a:r>
              <a:rPr lang="uk-UA" altLang="ru-RU" b="1" dirty="0">
                <a:solidFill>
                  <a:srgbClr val="002060"/>
                </a:solidFill>
              </a:rPr>
              <a:t>СПРЯМОВУВАННЯ </a:t>
            </a:r>
            <a:r>
              <a:rPr lang="uk-UA" altLang="ru-RU" b="1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uk-UA" altLang="ru-RU" b="1" dirty="0" smtClean="0">
                <a:solidFill>
                  <a:srgbClr val="002060"/>
                </a:solidFill>
              </a:rPr>
              <a:t>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altLang="ru-RU" b="1" dirty="0" smtClean="0">
                <a:solidFill>
                  <a:srgbClr val="000066"/>
                </a:solidFill>
              </a:rPr>
              <a:t>                                       та</a:t>
            </a:r>
            <a:r>
              <a:rPr lang="uk-UA" altLang="ru-RU" b="1" dirty="0" smtClean="0"/>
              <a:t> </a:t>
            </a:r>
            <a:r>
              <a:rPr lang="uk-UA" altLang="ru-RU" b="1" dirty="0">
                <a:solidFill>
                  <a:srgbClr val="FF0000"/>
                </a:solidFill>
              </a:rPr>
              <a:t>КОНТРОЛЮВАННЯ </a:t>
            </a:r>
            <a:r>
              <a:rPr lang="uk-UA" altLang="ru-RU" b="1" dirty="0" smtClean="0">
                <a:solidFill>
                  <a:srgbClr val="0070C0"/>
                </a:solidFill>
              </a:rPr>
              <a:t>(</a:t>
            </a:r>
            <a:r>
              <a:rPr lang="en-US" altLang="ru-RU" b="1" dirty="0" err="1" smtClean="0">
                <a:solidFill>
                  <a:srgbClr val="0070C0"/>
                </a:solidFill>
              </a:rPr>
              <a:t>inspechion</a:t>
            </a:r>
            <a:r>
              <a:rPr lang="en-US" altLang="ru-RU" b="1" dirty="0" smtClean="0">
                <a:solidFill>
                  <a:srgbClr val="0070C0"/>
                </a:solidFill>
              </a:rPr>
              <a:t> </a:t>
            </a:r>
            <a:r>
              <a:rPr lang="uk-UA" altLang="ru-RU" b="1" dirty="0" smtClean="0">
                <a:solidFill>
                  <a:srgbClr val="FF0000"/>
                </a:solidFill>
              </a:rPr>
              <a:t>?!</a:t>
            </a:r>
            <a:r>
              <a:rPr lang="uk-UA" altLang="ru-RU" b="1" dirty="0" smtClean="0">
                <a:solidFill>
                  <a:srgbClr val="0070C0"/>
                </a:solidFill>
              </a:rPr>
              <a:t>)</a:t>
            </a:r>
            <a:r>
              <a:rPr lang="uk-UA" altLang="ru-RU" b="1" dirty="0" smtClean="0">
                <a:solidFill>
                  <a:srgbClr val="3333FF"/>
                </a:solidFill>
              </a:rPr>
              <a:t> </a:t>
            </a:r>
            <a:r>
              <a:rPr lang="uk-UA" altLang="ru-RU" b="1" dirty="0">
                <a:solidFill>
                  <a:srgbClr val="000066"/>
                </a:solidFill>
              </a:rPr>
              <a:t>діяльності </a:t>
            </a:r>
            <a:r>
              <a:rPr lang="uk-UA" altLang="ru-RU" b="1" dirty="0" smtClean="0">
                <a:solidFill>
                  <a:srgbClr val="000066"/>
                </a:solidFill>
              </a:rPr>
              <a:t>організації.</a:t>
            </a: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2043" y="3675218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 activities to DIRECT and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organization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(скоординована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діяльність з КЕРІВНИЦТВА та УПРАВЛІННЯ 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організацією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31302" y="2865609"/>
            <a:ext cx="25880" cy="819238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77417" y="2865609"/>
            <a:ext cx="660633" cy="819238"/>
          </a:xfrm>
          <a:prstGeom prst="straightConnector1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59970" y="2012655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3471" y="3394917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u="sng" dirty="0" smtClean="0">
                <a:solidFill>
                  <a:srgbClr val="FF0000"/>
                </a:solidFill>
              </a:rPr>
              <a:t>ISO </a:t>
            </a:r>
            <a:r>
              <a:rPr lang="ru-RU" altLang="ru-RU" b="1" u="sng" dirty="0">
                <a:solidFill>
                  <a:srgbClr val="FF0000"/>
                </a:solidFill>
              </a:rPr>
              <a:t>9000:</a:t>
            </a:r>
            <a:r>
              <a:rPr lang="uk-UA" altLang="ru-RU" b="1" u="sng" dirty="0">
                <a:solidFill>
                  <a:srgbClr val="FF0000"/>
                </a:solidFill>
              </a:rPr>
              <a:t>2000 (</a:t>
            </a:r>
            <a:r>
              <a:rPr lang="uk-UA" altLang="ru-RU" b="1" u="sng" dirty="0" smtClean="0">
                <a:solidFill>
                  <a:srgbClr val="FF0000"/>
                </a:solidFill>
              </a:rPr>
              <a:t>2005, </a:t>
            </a:r>
            <a:r>
              <a:rPr lang="ru-RU" altLang="ru-RU" b="1" u="sng" dirty="0">
                <a:solidFill>
                  <a:srgbClr val="FF0000"/>
                </a:solidFill>
              </a:rPr>
              <a:t>2015</a:t>
            </a:r>
            <a:r>
              <a:rPr lang="ru-RU" altLang="ru-RU" b="1" u="sng" dirty="0" smtClean="0">
                <a:solidFill>
                  <a:srgbClr val="FF0000"/>
                </a:solidFill>
              </a:rPr>
              <a:t>)</a:t>
            </a:r>
            <a:r>
              <a:rPr lang="ru-RU" altLang="ru-RU" b="1" dirty="0" smtClean="0">
                <a:solidFill>
                  <a:srgbClr val="FF0000"/>
                </a:solidFill>
              </a:rPr>
              <a:t>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>
            <a:off x="2337948" y="1208374"/>
            <a:ext cx="156459" cy="2611955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053957" y="3061128"/>
            <a:ext cx="2198915" cy="646001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472037" y="2957166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62" y="2907241"/>
            <a:ext cx="396274" cy="5447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898" y="3017093"/>
            <a:ext cx="396274" cy="493819"/>
          </a:xfrm>
          <a:prstGeom prst="rect">
            <a:avLst/>
          </a:prstGeom>
        </p:spPr>
      </p:pic>
      <p:cxnSp>
        <p:nvCxnSpPr>
          <p:cNvPr id="47" name="Прямая со стрелкой 46"/>
          <p:cNvCxnSpPr/>
          <p:nvPr/>
        </p:nvCxnSpPr>
        <p:spPr>
          <a:xfrm flipH="1">
            <a:off x="8511797" y="4074683"/>
            <a:ext cx="147209" cy="37637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032695" y="4442189"/>
            <a:ext cx="7479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773553" y="2833097"/>
            <a:ext cx="264052" cy="1619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81248" y="2178569"/>
            <a:ext cx="217483" cy="72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998731" y="2175167"/>
            <a:ext cx="85737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1" y="2258959"/>
            <a:ext cx="396274" cy="49381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22766" y="3283413"/>
            <a:ext cx="11348404" cy="1376768"/>
          </a:xfrm>
          <a:prstGeom prst="rect">
            <a:avLst/>
          </a:prstGeom>
          <a:solidFill>
            <a:srgbClr val="FF0000">
              <a:alpha val="9804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173617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18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766" y="1771527"/>
            <a:ext cx="11348404" cy="1416659"/>
          </a:xfrm>
          <a:prstGeom prst="rect">
            <a:avLst/>
          </a:prstGeom>
          <a:solidFill>
            <a:srgbClr val="32F4FE">
              <a:alpha val="9804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032695" y="4451062"/>
            <a:ext cx="7479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ая фигурная скобка 35"/>
          <p:cNvSpPr/>
          <p:nvPr/>
        </p:nvSpPr>
        <p:spPr>
          <a:xfrm rot="16200000">
            <a:off x="2359533" y="1206848"/>
            <a:ext cx="156459" cy="2611955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28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МЕНЕДЖМЕНТ ПО-УКРАЇНСЬКИ: ЛОКАЛЬНІ ПОМИЛКИ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 ГЛОБАЛЬНИМИ НАСЛІДКАМИ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3411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ОСНОВНІ НАСЛІДКИ</a:t>
            </a:r>
            <a:endParaRPr kumimoji="0" lang="uk-UA" sz="2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4642" y="5424905"/>
            <a:ext cx="10012734" cy="75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*У підручниках ЗВО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це «… для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досягнення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цілей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виконання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завдань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ВИЗНАЧЕННЯ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цілей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вимог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)» взагалі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згадується.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rgbClr val="000000"/>
                </a:solidFill>
              </a:rPr>
              <a:t>19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4642" y="2266909"/>
            <a:ext cx="986525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*Стандарти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на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«Системи </a:t>
            </a:r>
            <a:r>
              <a:rPr lang="uk-UA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МЕНЕДЖМЕНТУ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в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І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перетворені на «Системи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управління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заниженням їх «статусу».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4642" y="4282283"/>
            <a:ext cx="986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*ПОХІДНІ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ПОМИЛКИ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ряді нормативних документів: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Класифікаторі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професій,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Переліку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галузей знань і спеціальностей, навчальних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програмах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підручниках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освітніх і професійних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стандартах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тощо.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99791" y="3613367"/>
            <a:ext cx="314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ВИКЛАДАЧІ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4642" y="1643105"/>
            <a:ext cx="98652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*Плутанина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щодо співвідношення термінів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і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4642" y="3075028"/>
            <a:ext cx="986525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*Залишена без уваги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СТРАТЕГІЧНА ДІЯЛЬНІСТЬ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вищого керівництва.  Не здійснено перехід від застарілого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автократичного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стилю управління до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сучасного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демократичного.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3888" y="2724324"/>
            <a:ext cx="100477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spc="-15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ІСНУЄ КРАЇН СЛАБОРОЗВИНЕНИХ,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spc="-15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ТІЛЬКИ ПОГАНО КЕРОВАНІ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Пітер </a:t>
            </a:r>
            <a:r>
              <a:rPr lang="uk-UA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Друкер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20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45987"/>
              </p:ext>
            </p:extLst>
          </p:nvPr>
        </p:nvGraphicFramePr>
        <p:xfrm>
          <a:off x="1226516" y="871869"/>
          <a:ext cx="10491719" cy="512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405">
                  <a:extLst>
                    <a:ext uri="{9D8B030D-6E8A-4147-A177-3AD203B41FA5}">
                      <a16:colId xmlns:a16="http://schemas.microsoft.com/office/drawing/2014/main" val="65172667"/>
                    </a:ext>
                  </a:extLst>
                </a:gridCol>
                <a:gridCol w="6728209">
                  <a:extLst>
                    <a:ext uri="{9D8B030D-6E8A-4147-A177-3AD203B41FA5}">
                      <a16:colId xmlns:a16="http://schemas.microsoft.com/office/drawing/2014/main" val="3258216527"/>
                    </a:ext>
                  </a:extLst>
                </a:gridCol>
                <a:gridCol w="1779105">
                  <a:extLst>
                    <a:ext uri="{9D8B030D-6E8A-4147-A177-3AD203B41FA5}">
                      <a16:colId xmlns:a16="http://schemas.microsoft.com/office/drawing/2014/main" val="2498569531"/>
                    </a:ext>
                  </a:extLst>
                </a:gridCol>
              </a:tblGrid>
              <a:tr h="528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ГАЛУЗЬ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УКРАЇНСЬКІ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</a:t>
                      </a:r>
                      <a:r>
                        <a:rPr lang="uk-UA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(УПРАВЛІННЯ)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МІЖНАРОДН</a:t>
                      </a:r>
                      <a:r>
                        <a:rPr lang="uk-UA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МЕНЕДЖМЕНТ</a:t>
                      </a:r>
                      <a:r>
                        <a:rPr lang="uk-UA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42490"/>
                  </a:ext>
                </a:extLst>
              </a:tr>
              <a:tr h="590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Якість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9000:2015 «СУЯ. Основні положення та словник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…»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ISO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9001:2018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якістю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Вимоги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9000</a:t>
                      </a:r>
                      <a:r>
                        <a:rPr lang="uk-UA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uk-UA" sz="16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9001:2015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56341"/>
                  </a:ext>
                </a:extLst>
              </a:tr>
              <a:tr h="38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Екологія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14001:2015 «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екологічного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14001:2015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76143"/>
                  </a:ext>
                </a:extLst>
              </a:tr>
              <a:tr h="569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Охорона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раці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езпека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45001:2019 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охороною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здоров’я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безпекою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45001:2018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61056"/>
                  </a:ext>
                </a:extLst>
              </a:tr>
              <a:tr h="38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Енергетика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50001:2020 «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енергетичного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50001:2018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35091"/>
                  </a:ext>
                </a:extLst>
              </a:tr>
              <a:tr h="513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безпека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27001:2015 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інформаційною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безпекою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ISO/IEC 27001:2013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440000"/>
                  </a:ext>
                </a:extLst>
              </a:tr>
              <a:tr h="513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Харчова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безпека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22000:2019 «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безпечністю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харчових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продуктів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22000:2018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74433"/>
                  </a:ext>
                </a:extLst>
              </a:tr>
              <a:tr h="513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Антикорупція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37001:2018 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протидії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корупції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37001:2016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44522"/>
                  </a:ext>
                </a:extLst>
              </a:tr>
              <a:tr h="543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Безперервність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6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бізнесу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22301:2020 «</a:t>
                      </a:r>
                      <a:r>
                        <a:rPr lang="ru-RU" sz="16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управління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безперервністю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бізнесу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22301:2019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42365"/>
                  </a:ext>
                </a:extLst>
              </a:tr>
              <a:tr h="575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ОСВІТА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ДСТУ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21001:2019</a:t>
                      </a:r>
                      <a:r>
                        <a:rPr lang="en-US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 </a:t>
                      </a:r>
                      <a:r>
                        <a:rPr lang="uk-UA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uk-UA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освітніх організаціях»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21001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:201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" marR="8798" marT="8798" marB="879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8998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47388"/>
            <a:ext cx="12192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ДСТУ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СИСТЕМИ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УПРАВЛІННЯ</a:t>
            </a: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8921" y="1181528"/>
            <a:ext cx="1263722" cy="82193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915150" y="953793"/>
            <a:ext cx="1574426" cy="390913"/>
          </a:xfrm>
          <a:prstGeom prst="ellipse">
            <a:avLst/>
          </a:prstGeom>
          <a:solidFill>
            <a:srgbClr val="EEFF9B">
              <a:alpha val="3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934013" y="1083415"/>
            <a:ext cx="1784221" cy="365241"/>
          </a:xfrm>
          <a:prstGeom prst="ellipse">
            <a:avLst/>
          </a:prstGeom>
          <a:solidFill>
            <a:srgbClr val="EEFF9B">
              <a:alpha val="3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0212" y="1104386"/>
            <a:ext cx="10684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Травень</a:t>
            </a:r>
            <a:r>
              <a:rPr lang="uk-UA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2025 р.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У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іжнародної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наукової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конференції</a:t>
            </a:r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ермінологія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сучасність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Узяти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9000 (2001, 2007, 2015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відрізняється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9000:2015.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Звернути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комісії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стандартів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потребу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редакції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9000 (2015 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266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АРГУМЕНТИ - ВИТЯГИ ІЗ ДОКУМЕНТІВ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0213" y="5188311"/>
            <a:ext cx="10684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2022 р.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звіту робочої групи з визначення </a:t>
            </a:r>
            <a:r>
              <a:rPr lang="uk-UA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«менеджмент» для ДСТУ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9000: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терміна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«менеджмент»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ІSО 9000:2015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визначенню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терміна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ІSО 9000:2015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виправлено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0212" y="2995404"/>
            <a:ext cx="10684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28.08</a:t>
            </a: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 р.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Отримано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ІSО/ТК-176 на лист УАДЯ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Добрий день, Петро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Нижче наведено відповідь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експерта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TC176 SC1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 consider the interpretation in the email from Ukraine is sound»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вважаю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тлумачення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електронному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листі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вірним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Дякую,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Jennifer.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Admussen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ISO Committee TC 176, Standards Development Manager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560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МЕНЕДЖМЕНТ ПО-УКРАЇНСЬКИ: </a:t>
            </a:r>
            <a:r>
              <a:rPr lang="ru-RU" dirty="0" smtClean="0">
                <a:solidFill>
                  <a:srgbClr val="0070C0"/>
                </a:solidFill>
              </a:rPr>
              <a:t>ЛОКАЛЬНІ ПОМИЛКИ </a:t>
            </a:r>
            <a:r>
              <a:rPr lang="ru-RU" dirty="0">
                <a:solidFill>
                  <a:srgbClr val="0070C0"/>
                </a:solidFill>
              </a:rPr>
              <a:t>З ГЛОБАЛЬНИМИ НАСЛІДКАМИ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3617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22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3806" y="1741213"/>
            <a:ext cx="10199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Концепції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політики з управління якістю продукції сплутали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 про-</a:t>
            </a:r>
            <a:r>
              <a:rPr lang="uk-UA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дукції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якістю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І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якістю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одночасно й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інші системи «управління»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які діяли стандарти І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закріпили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Держстан-дартом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віднесли до технічного регулювання.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4285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ДРУГА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ФУНДАМЕНТАЛЬНА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МАЛЕНЬКА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ПОМИЛКА 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(2002 р.)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3806" y="3322534"/>
            <a:ext cx="10364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*На цій підставі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Міносвіти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якістю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разом з іншими системами управління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закріпило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спеціальністю «Якість,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стандартизація та </a:t>
            </a:r>
            <a:r>
              <a:rPr lang="uk-UA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сертифі-кація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відірвавши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спеціальності «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3806" y="4658833"/>
            <a:ext cx="10364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результаті в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 протягом 25-ти років паралельно розвивають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РУХИ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МЕНЕДЖМЕНТУ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з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 обидва ці рухи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відповідають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сучасним вимогам та міжнародній практиці.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099791" y="3613367"/>
            <a:ext cx="314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ВИКЛАДАЧІ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6913" b="51745"/>
          <a:stretch/>
        </p:blipFill>
        <p:spPr>
          <a:xfrm>
            <a:off x="6623040" y="1818610"/>
            <a:ext cx="4880344" cy="1807978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91855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ОСНОВНІ НАСЛІДКИ ПОМИЛОК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0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МЕНЕДЖМЕНТ ПО-УКРАЇНСЬКИ: </a:t>
            </a:r>
            <a:r>
              <a:rPr lang="ru-RU" dirty="0" smtClean="0">
                <a:solidFill>
                  <a:srgbClr val="0070C0"/>
                </a:solidFill>
              </a:rPr>
              <a:t>ЛОКАЛЬНІ ПОМИЛКИ </a:t>
            </a:r>
            <a:r>
              <a:rPr lang="ru-RU" dirty="0">
                <a:solidFill>
                  <a:srgbClr val="0070C0"/>
                </a:solidFill>
              </a:rPr>
              <a:t>З ГЛОБАЛЬНИМИ НАСЛІДКАМИ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73617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23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-143" t="4450" r="143" b="71671"/>
          <a:stretch/>
        </p:blipFill>
        <p:spPr>
          <a:xfrm>
            <a:off x="835577" y="1616591"/>
            <a:ext cx="4874107" cy="2009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47244" b="31414"/>
          <a:stretch/>
        </p:blipFill>
        <p:spPr>
          <a:xfrm>
            <a:off x="835577" y="4040370"/>
            <a:ext cx="4899611" cy="1874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69698" b="-1155"/>
          <a:stretch/>
        </p:blipFill>
        <p:spPr>
          <a:xfrm>
            <a:off x="6587946" y="4075608"/>
            <a:ext cx="4880344" cy="191385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207293" y="2167955"/>
            <a:ext cx="5317" cy="3584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46296" y="4024355"/>
            <a:ext cx="105219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38961" y="5868940"/>
            <a:ext cx="3592727" cy="429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Знання про менеджмент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20184" y="3489484"/>
            <a:ext cx="3030279" cy="429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Сутність менеджменту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25966" y="3489484"/>
            <a:ext cx="4070118" cy="429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б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Розповсюдження менеджменту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28071" y="5868940"/>
            <a:ext cx="3189767" cy="429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Системи менеджменту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t="69698" b="-1155"/>
          <a:stretch/>
        </p:blipFill>
        <p:spPr>
          <a:xfrm>
            <a:off x="6587946" y="4064976"/>
            <a:ext cx="4880344" cy="19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810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МЕНЕДЖМЕНТ ПО-УКРАЇНСЬКИ: ЛОКАЛЬНІ ПОМИЛКИ </a:t>
            </a:r>
            <a:r>
              <a:rPr lang="ru-RU" dirty="0">
                <a:solidFill>
                  <a:srgbClr val="0070C0"/>
                </a:solidFill>
              </a:rPr>
              <a:t>З ГЛОБАЛЬНИМИ НАСЛІДКАМИ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6239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ГОЛОВНИЙ НЕГАТИВНИЙ НАСЛІДОК</a:t>
            </a:r>
            <a:endParaRPr lang="uk-UA" sz="23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639" y="1556521"/>
            <a:ext cx="7609841" cy="206819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572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Але,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головним негативним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наслідком є </a:t>
            </a:r>
          </a:p>
          <a:p>
            <a:pPr marL="8572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СИСТЕМНА ПЛУТАНИНА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572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сфері менеджменту в масштабах всієї країни </a:t>
            </a:r>
          </a:p>
          <a:p>
            <a:pPr marL="8572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неналежна увага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менеджменту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цілому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572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та,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зокрема, до прийняття</a:t>
            </a: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стратегічних рішень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7648" y="645789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0000"/>
                </a:solidFill>
              </a:rPr>
              <a:t>24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3991" y="3902634"/>
            <a:ext cx="9152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61775" algn="l"/>
                <a:tab pos="11744325" algn="l"/>
              </a:tabLs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Україні виявився </a:t>
            </a:r>
            <a:endParaRPr lang="uk-UA" sz="20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1661775" algn="l"/>
                <a:tab pos="11744325" algn="l"/>
              </a:tabLs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БЕЗХАЗЯЙНИМ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</a:p>
          <a:p>
            <a:pPr algn="ctr">
              <a:tabLst>
                <a:tab pos="11661775" algn="l"/>
                <a:tab pos="11744325" algn="l"/>
              </a:tabLs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 розвиток в країні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взагалі ніхто не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несе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відповідальності.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9561" y="5150757"/>
            <a:ext cx="915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661775" algn="l"/>
                <a:tab pos="11744325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знайшов відображення </a:t>
            </a:r>
            <a:endParaRPr lang="uk-UA" sz="2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1661775" algn="l"/>
                <a:tab pos="11744325" algn="l"/>
              </a:tabLs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державних політиках розвитку.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099791" y="3613367"/>
            <a:ext cx="314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ВИКЛАДАЧІ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893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МЕНЕДЖМЕНТ ПО-УКРАЇНСЬКИ: ЛОКАЛЬНІ ПОМИЛКИ </a:t>
            </a:r>
            <a:r>
              <a:rPr lang="ru-RU" dirty="0">
                <a:solidFill>
                  <a:srgbClr val="0070C0"/>
                </a:solidFill>
              </a:rPr>
              <a:t>З ГЛОБАЛЬНИМИ НАСЛІДКАМИ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328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РОЗПОВСЮДЖЕННЯ ПОМИЛОК </a:t>
            </a: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СУСПІЛЬСТВІ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6182" y="2652235"/>
            <a:ext cx="746158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Словники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(які за своєю сутністю є дуже інерційними)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Державні стандарти - ДСТУ І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</a:t>
            </a:r>
          </a:p>
          <a:p>
            <a:pPr algn="just"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Нормативні та нормативно-технічні документи.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Наукові та науково-технічні публікації.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Навчальні програми, підручники та посібники.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Виступи на конференціях, семінарах і круглих столах.</a:t>
            </a:r>
          </a:p>
          <a:p>
            <a:pPr>
              <a:spcAft>
                <a:spcPts val="600"/>
              </a:spcAft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Системи управління, що діють в організаціях.</a:t>
            </a:r>
          </a:p>
          <a:p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Тощо.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25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271" y="2038939"/>
            <a:ext cx="9481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 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років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помилка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розповсюджується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через: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0121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ОКРЕМО ПРО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9001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439" y="2512298"/>
            <a:ext cx="9480281" cy="1831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*Потрібно усвідомити, що вимоги стандарту І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9001 «</a:t>
            </a:r>
            <a:r>
              <a:rPr lang="uk-UA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вищипнуті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із цілісних систем провідних компаній світу, які працюють в умовах своїх реальних культур. А тому при впроваджені вимог І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9001 на конкретному українському підприємстві необхідно: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адаптувати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 управління підприємства під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 стандарту І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9001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органічно «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вплести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вщипнути»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 І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 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свою систему управління; 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культуру підприємства у відповідність до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7-ми принципів І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9001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6660" y="1031862"/>
            <a:ext cx="9480281" cy="1277273"/>
          </a:xfrm>
          <a:prstGeom prst="rect">
            <a:avLst/>
          </a:prstGeom>
          <a:solidFill>
            <a:srgbClr val="EEFF9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*Потрібно 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усвідомити, що Міжнародний стандарт </a:t>
            </a:r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9001:</a:t>
            </a:r>
          </a:p>
          <a:p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Розрахований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 на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контрактні умови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Заточений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 на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результативність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Встановлює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мінімальні вимоги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об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uk-UA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єкту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стандартизації</a:t>
            </a:r>
            <a:r>
              <a:rPr lang="uk-UA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6660" y="4596852"/>
            <a:ext cx="9480281" cy="1554272"/>
          </a:xfrm>
          <a:prstGeom prst="rect">
            <a:avLst/>
          </a:prstGeom>
          <a:solidFill>
            <a:srgbClr val="CCFFCC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*Для 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 конкурентоспроможності на насичених ринках потрібно додатково:</a:t>
            </a:r>
          </a:p>
          <a:p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наситити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менеджменту якості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апробованими інструментами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(методами, методиками та практиками); </a:t>
            </a:r>
          </a:p>
          <a:p>
            <a:pPr lvl="0"/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застосовувати</a:t>
            </a:r>
            <a:r>
              <a:rPr lang="uk-U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кращі </a:t>
            </a: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системні практики </a:t>
            </a:r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компаній-лідерів, такі як: </a:t>
            </a:r>
            <a:r>
              <a:rPr lang="en-US" b="1" dirty="0" smtClean="0">
                <a:solidFill>
                  <a:srgbClr val="0070C0"/>
                </a:solidFill>
              </a:rPr>
              <a:t>EFQM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Six Sigma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Lean</a:t>
            </a:r>
            <a:r>
              <a:rPr lang="uk-UA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Balanced Scorecard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Kaizen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TQM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PDCA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26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6407" y="249876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ЕТАПИ РОЗВИТКУ СИСТЕМИ </a:t>
            </a: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МЕНЕДЖМЕНТУ І КОНКУРЕНТОСПРОМОЖНОСТІ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27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683630" y="2347195"/>
            <a:ext cx="1658229" cy="35394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 0 (не </a:t>
            </a:r>
            <a:r>
              <a:rPr kumimoji="0" lang="uk-UA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реко-мендується</a:t>
            </a: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Формальне локальне впровадження вимог ІSО 9001 з метою отримання сертифікату відповідності.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Відсутність змін ділової культури 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відповідності 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7-ми принципів 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ІSО 9000.</a:t>
            </a: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адпись 10"/>
          <p:cNvSpPr txBox="1">
            <a:spLocks noChangeArrowheads="1"/>
          </p:cNvSpPr>
          <p:nvPr/>
        </p:nvSpPr>
        <p:spPr bwMode="auto">
          <a:xfrm>
            <a:off x="2854122" y="2348755"/>
            <a:ext cx="2658699" cy="3536309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 1.</a:t>
            </a:r>
            <a:endParaRPr kumimoji="0" lang="uk-U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Реальне впровадження вимог ІSО 9001 (з їх «</a:t>
            </a:r>
            <a:r>
              <a:rPr kumimoji="0" lang="uk-UA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вживленням</a:t>
            </a: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у чинну систему менеджменту організації!) та забезпечення відповідності продукції вимогам контрактів</a:t>
            </a:r>
            <a:r>
              <a:rPr kumimoji="0" lang="uk-U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uk-U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Незначні зміни ділової культури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відповідності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7-ми принципів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ІSО 9000.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994715" y="2347195"/>
            <a:ext cx="236956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 2.</a:t>
            </a:r>
            <a:endParaRPr kumimoji="0" lang="uk-U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Розширення системи менеджменту від ІSО 9001 до ІSО 9004 (з включенням інших цільових систем менеджменту на базі стандартів ІSО).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Помітні зміни ділової культури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відповідності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7-ми принципів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ІSО 9000.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46169" y="2347195"/>
            <a:ext cx="2734162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ЕТАП 3.</a:t>
            </a:r>
            <a:endParaRPr kumimoji="0" lang="uk-U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Додаткове впровадження інших сучасних моделей менеджменту (</a:t>
            </a: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EFQM</a:t>
            </a: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Six</a:t>
            </a: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Sigma</a:t>
            </a: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Lean</a:t>
            </a:r>
            <a:r>
              <a:rPr kumimoji="0" lang="ru-RU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ru-RU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Kaizen</a:t>
            </a: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ін.</a:t>
            </a: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і створення розвинутої цілісної системи менеджменту організації.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Суттєві зміни ділової культури у відповідності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7-ми принципів 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ІSО 9000.</a:t>
            </a:r>
            <a:endParaRPr kumimoji="0" lang="uk-UA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08960" y="1114901"/>
            <a:ext cx="1012965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Розвиток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системи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менеджменту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організації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відбувається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поступово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формального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сертифікату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ISO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9001 до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інтегрованої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моделі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яка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забезпечує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дорослу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kumimoji="0" lang="ru-RU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конкурентоспроможність</a:t>
            </a:r>
            <a:r>
              <a:rPr kumimoji="0" lang="ru-RU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661860" y="6096192"/>
            <a:ext cx="645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вдосконалення системи менеджменту організації</a:t>
            </a:r>
            <a:endParaRPr kumimoji="0" lang="uk-UA" alt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6" idx="3"/>
            <a:endCxn id="7" idx="1"/>
          </p:cNvCxnSpPr>
          <p:nvPr/>
        </p:nvCxnSpPr>
        <p:spPr>
          <a:xfrm>
            <a:off x="8364275" y="4116910"/>
            <a:ext cx="48189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02129" y="4128908"/>
            <a:ext cx="49258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32727" y="4106247"/>
            <a:ext cx="442460" cy="2266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18" name="Рисунок 17" descr="ПК СХОДИ ДОСКОНАЛОСТІ 10042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4299" y="3944678"/>
            <a:ext cx="355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Система менеджменту за І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uk-UA" dirty="0" smtClean="0">
                <a:solidFill>
                  <a:schemeClr val="bg1"/>
                </a:solidFill>
              </a:rPr>
              <a:t>О 9004 орієнтовно 350 – 500 балів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8939" y="4888377"/>
            <a:ext cx="623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Система менеджменту за І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uk-UA" dirty="0" smtClean="0">
                <a:solidFill>
                  <a:schemeClr val="bg1"/>
                </a:solidFill>
              </a:rPr>
              <a:t>О 9001 орієнтовно 250 – 300 балів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6308" y="806694"/>
            <a:ext cx="1102242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dirty="0" smtClean="0">
                <a:solidFill>
                  <a:schemeClr val="bg1"/>
                </a:solidFill>
              </a:rPr>
              <a:t>750 – 800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балів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467" y="1719171"/>
            <a:ext cx="1102242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dirty="0" smtClean="0">
                <a:solidFill>
                  <a:schemeClr val="bg1"/>
                </a:solidFill>
              </a:rPr>
              <a:t>650 – 700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балів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5713" y="2477627"/>
            <a:ext cx="1102242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uk-UA" dirty="0" smtClean="0">
                <a:solidFill>
                  <a:schemeClr val="bg1"/>
                </a:solidFill>
              </a:rPr>
              <a:t>500 – 600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балів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612" y="5857799"/>
            <a:ext cx="739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ЦІ СХОДИ ЗАСТОСОВУВАЛИСЬ В УКРАЇНІ В ПЕРІОД 2005 – 2015 рр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460594" y="1521833"/>
            <a:ext cx="344499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Ідеальна організація – 1000 балів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29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0121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ЗРАЗОК ДЛЯ НАСЛІДУВАННЯ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01" y="1058373"/>
            <a:ext cx="1677000" cy="1674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67794" y="1118671"/>
            <a:ext cx="851106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 smtClean="0">
                <a:solidFill>
                  <a:srgbClr val="FF0000"/>
                </a:solidFill>
                <a:latin typeface="PartnerLightCondensed"/>
              </a:rPr>
              <a:t>УДОВИЧЕНКО</a:t>
            </a:r>
            <a:r>
              <a:rPr lang="uk-UA" b="1" dirty="0" smtClean="0">
                <a:solidFill>
                  <a:srgbClr val="000000"/>
                </a:solidFill>
                <a:latin typeface="PartnerLightCondensed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PartnerLightCondensed"/>
              </a:rPr>
              <a:t>Володимир </a:t>
            </a:r>
            <a:r>
              <a:rPr lang="uk-UA" b="1" dirty="0">
                <a:solidFill>
                  <a:srgbClr val="FF0000"/>
                </a:solidFill>
                <a:latin typeface="PartnerLightCondensed"/>
              </a:rPr>
              <a:t>Петрович</a:t>
            </a:r>
            <a:r>
              <a:rPr lang="uk-UA" b="1" dirty="0">
                <a:solidFill>
                  <a:srgbClr val="000000"/>
                </a:solidFill>
                <a:latin typeface="PartnerLightCondensed"/>
              </a:rPr>
              <a:t>, </a:t>
            </a:r>
            <a:r>
              <a:rPr lang="uk-UA" dirty="0" smtClean="0">
                <a:solidFill>
                  <a:srgbClr val="002060"/>
                </a:solidFill>
                <a:latin typeface="PartnerLightCondensed"/>
              </a:rPr>
              <a:t>міський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голова 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м. Славутич з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1990 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р. Доктор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економічних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наук,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професор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, лауреат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Державної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премії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галузі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науки і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техніки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, президент 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ВГО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«Клуб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мерів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», член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правління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Асоціації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міст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України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представник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України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Конгресі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місцевих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регіональних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влад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Ради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Європи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Нагороджений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Почесним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знаком 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УАЯ </a:t>
            </a:r>
            <a:r>
              <a:rPr lang="ru-RU" dirty="0">
                <a:solidFill>
                  <a:srgbClr val="002060"/>
                </a:solidFill>
                <a:latin typeface="PartnerLightCondensed"/>
              </a:rPr>
              <a:t>«За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найвищу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artnerLightCondensed"/>
              </a:rPr>
              <a:t>досконалість</a:t>
            </a:r>
            <a:r>
              <a:rPr lang="ru-RU" dirty="0" smtClean="0">
                <a:solidFill>
                  <a:srgbClr val="002060"/>
                </a:solidFill>
                <a:latin typeface="PartnerLightCondensed"/>
              </a:rPr>
              <a:t>».</a:t>
            </a:r>
            <a:endParaRPr lang="ru-RU" dirty="0">
              <a:solidFill>
                <a:srgbClr val="002060"/>
              </a:solidFill>
              <a:latin typeface="PartnerLightCondense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4478" y="2928731"/>
            <a:ext cx="104361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СЛАВУТИЧ. </a:t>
            </a:r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 заснування: </a:t>
            </a:r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1987. </a:t>
            </a:r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25 000 </a:t>
            </a:r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чол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ВИКОНАВЧИЙ КОМІТЕТ СЛАВУТИЦЬКОЇ МІСЬКОЇ РАДИ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 послуг територіальному співтовариству міста у виконавчий, соціально-економічній та житлово-комунальній </a:t>
            </a:r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сферах.</a:t>
            </a:r>
          </a:p>
          <a:p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Переможець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4‑го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Міжнародного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турніру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якості країн Центральної та Східної Європи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Володар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сертифікату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EFQM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Визнання досконалості 5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*»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Переможець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12‑го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 національного конкурсу якості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Клубу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лідерів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2008 року).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952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ОЦІНКА МЕНЕДЖМЕНТУ В УКРАЇНІ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5" y="1792769"/>
            <a:ext cx="4572000" cy="92333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ІСНУЄ КРАЇН СЛАБОРОЗВИНЕНИХ,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ТІЛЬКИ ПОГАНО КЕРОВАНІ</a:t>
            </a:r>
          </a:p>
          <a:p>
            <a:pPr algn="r"/>
            <a:r>
              <a:rPr lang="uk-UA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Пітер </a:t>
            </a:r>
            <a:r>
              <a:rPr lang="uk-UA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Друкер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357246"/>
            <a:ext cx="8172450" cy="107721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Із рейтингів ООН (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HDI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), Світового банку (ВВП), 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Transparency International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 (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CPI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) та інших міжнародних джерел (2021 р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.):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УКРАЇНА – ОДНА З НАЙБІДНІШИХ КРАЇН ЄВРОПИ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7550" y="5110355"/>
            <a:ext cx="57721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МЕНЕДЖМЕНТ В УКРАЇНІ ДУЖЕ ПОГАНИЙ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6143625" y="2716099"/>
            <a:ext cx="0" cy="465251"/>
          </a:xfrm>
          <a:prstGeom prst="straightConnector1">
            <a:avLst/>
          </a:prstGeom>
          <a:ln w="825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43625" y="4434464"/>
            <a:ext cx="0" cy="465251"/>
          </a:xfrm>
          <a:prstGeom prst="straightConnector1">
            <a:avLst/>
          </a:prstGeom>
          <a:ln w="825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3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8948" y="1203869"/>
            <a:ext cx="100477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spc="-15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ІСНУЄ КРАЇН СЛАБОРОЗВИНЕНИХ,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spc="-15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ТІЛЬКИ ПОГАНО КЕРОВАНІ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Пітер </a:t>
            </a:r>
            <a:r>
              <a:rPr lang="uk-UA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Друкер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30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8948" y="3652902"/>
            <a:ext cx="10047768" cy="18392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6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Петро Калита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 ID: https://orcid.org/0000-0002-1198-2826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p.kalyta70@gmail.com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399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СВІТ ЯКОСТІ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31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5419" y="782939"/>
            <a:ext cx="6096000" cy="6075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 безліч є світів: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 друзів є і ворогів,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 зла і поруч – світ добра…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 – то найскладніша гра.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є один прекрасний світ,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цінять праці творчий зліт,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 для душі, не для хвали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 Якість створюють Майстри.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лиш одна у них мета: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Ясна, розумна і проста –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 якісним буття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найкращого життя.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…Самі ми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створюєм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світи,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живемо – і я, і ти.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тільки нам дано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світ,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09838">
              <a:lnSpc>
                <a:spcPct val="107000"/>
              </a:lnSpc>
              <a:spcAft>
                <a:spcPts val="600"/>
              </a:spcAf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якому будем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жити!</a:t>
            </a:r>
          </a:p>
          <a:p>
            <a:pPr marL="1882775">
              <a:lnSpc>
                <a:spcPct val="107000"/>
              </a:lnSpc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р.</a:t>
            </a:r>
          </a:p>
          <a:p>
            <a:pPr marL="2509838">
              <a:lnSpc>
                <a:spcPct val="107000"/>
              </a:lnSpc>
              <a:spcAft>
                <a:spcPts val="42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4430" y="1171853"/>
            <a:ext cx="8431481" cy="3710866"/>
          </a:xfrm>
        </p:spPr>
        <p:txBody>
          <a:bodyPr anchor="b"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ТА ЙОГО КОМАНДА:</a:t>
            </a:r>
            <a:b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ЧИ МЕНЕДЖМЕНТ</a:t>
            </a:r>
            <a:b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контексті стандартів І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О)</a:t>
            </a:r>
            <a:br>
              <a:rPr lang="uk-UA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квітня 2026 р.</a:t>
            </a:r>
            <a:b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презентації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Петро Калита, 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асоціації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досконалості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права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захищені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передрукуванні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та/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демонстрації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презентації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будь-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посилання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автора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обов'язкове</a:t>
            </a:r>
            <a:r>
              <a:rPr lang="ru-RU" altLang="ru-RU" sz="2000" dirty="0" smtClean="0"/>
              <a:t>.</a:t>
            </a:r>
            <a:endParaRPr lang="uk-UA" altLang="ru-RU" sz="2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22000" y="6457890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32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4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92682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УПРАВЛІНСЬКА РЕВОЛЮЦІЯ СТАНДАРТИЗАЦІЇ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7425" y="903007"/>
            <a:ext cx="10138145" cy="180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1987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сферу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організаційного управління вперше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було введено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міжнародні стандарти І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серії 9000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які отримали глобальне розповсюдження по всьому світу. Це поклало початок черговій управлінській революції, яку умовно можна назвати «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УПРАВЛІНСЬКА РЕВОЛЮЦІЯ СТАНДАРТИЗАЦІЇ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7424" y="2781010"/>
            <a:ext cx="10138145" cy="213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Міжнародна організація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стандартизації (І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О) прийняла міжнародний стандарт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9000:2000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«Системи управління якістю.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Основні положення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словник термінів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В цьому стандарті вперше було введено «</a:t>
            </a:r>
            <a:r>
              <a:rPr lang="uk-UA" sz="2000" b="1" dirty="0" smtClean="0">
                <a:solidFill>
                  <a:srgbClr val="FF1D1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як самостійний термін з його новим визначенням. І з цього моменту, по суті, розпочався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ДРУГИЙ ЕТАП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управлінської революції стандартизації.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7423" y="5196840"/>
            <a:ext cx="1013814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Управлінська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стандартизації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УНІФІКАЦІЯ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кращих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 менеджменту,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ДОВІРА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 МОВА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608445"/>
            <a:ext cx="12191999" cy="46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 – ЦЕ ПРО ДІЯЛЬНІСТЬ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5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1478" y="1534768"/>
            <a:ext cx="9920177" cy="481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12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3.3.3 визначено, що</a:t>
            </a:r>
            <a:r>
              <a:rPr lang="uk-UA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uk-UA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direct and control an organization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скоординована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ДІЯЛЬНІСТЬ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керівництва та управління організацією). </a:t>
            </a:r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12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3.3.3 має ще й примітку 2, де сказано: «Слово </a:t>
            </a:r>
            <a:r>
              <a:rPr lang="uk-UA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деколи стосується людей, тобто особи чи групи осіб, яка має повноваження спрямовувати та управляти діяльністю організації та відповідає за це. Якщо слово </a:t>
            </a:r>
            <a:r>
              <a:rPr lang="uk-UA" sz="20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використовують у цьому розумінні, його треба завжди вживати з певною формою визначника, щоб уникнути плутанини з поняттям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його визначено вище як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СУКУПНІСТЬ ДІЙ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Наприклад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«менеджмент повинен» недопустимо, тоді як «найвищий менеджмент повинен» прийнятне. Інакше треба вживати інші слова для позначення певного поняття, коли воно </a:t>
            </a:r>
            <a:r>
              <a:rPr lang="uk-UA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`</a:t>
            </a:r>
            <a:r>
              <a:rPr lang="uk-UA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язане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людьми, наприклад «адміністративний персонал» чи «керівники».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5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6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6109"/>
            <a:ext cx="12191999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9000.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 МЕНЕДЖМЕНТ – </a:t>
            </a: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СУКУПНІСТЬ КЕРІВНИЦТВА І УПРАВЛІННЯ</a:t>
            </a:r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063" y="1637568"/>
            <a:ext cx="10214346" cy="448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12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п. 3.3.3 визначено, що</a:t>
            </a:r>
            <a:r>
              <a:rPr lang="uk-UA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uk-UA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 activities to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organization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скоординована діяльність з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КЕРІВНИЦТВА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організацією).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12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початку свого застосування термін «менеджмент» розглядався на рівних з 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терміном «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управління» (керування</a:t>
            </a: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знайшло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своє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величезній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кількості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наукових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праць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монографій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словників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І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цим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керувались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подекуди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продовжують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керуватись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керівники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рганізацій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науковці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зокрема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викладачі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дисциплін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менеджменту.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у 2000 р.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9000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вперше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представлено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набув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сучасного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значення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відрізняється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у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звичному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розумінні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І в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наступних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версіях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9000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залишився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без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Цьому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передували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обставини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268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КЛЮЧОВА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ЗМІНА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СУТНОСТІ </a:t>
            </a:r>
          </a:p>
          <a:p>
            <a:pPr lvl="0" algn="ctr"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СУЧАСНОГО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МЕНЕДЖМЕНТУ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827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3.3.3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activities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organization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3.3.3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МЕНЕДЖМЕНТ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скоординована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діяльність з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КЕРІВНИЦТВА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УПРАВЛІННЯ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організацією.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36" y="2253866"/>
            <a:ext cx="9354505" cy="4042514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7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6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2553257" y="4097133"/>
            <a:ext cx="7151688" cy="44608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C0000"/>
                </a:solidFill>
                <a:latin typeface="Arial Black" panose="020B0A04020102020204" pitchFamily="34" charset="0"/>
              </a:rPr>
              <a:t>СПРЯМОВУВАННЯ (стратегічне)</a:t>
            </a:r>
            <a:endParaRPr lang="ru-RU" altLang="ru-RU" sz="2800">
              <a:solidFill>
                <a:srgbClr val="CC0000"/>
              </a:solidFill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1141971" y="4571795"/>
            <a:ext cx="8562975" cy="492125"/>
          </a:xfrm>
          <a:prstGeom prst="rect">
            <a:avLst/>
          </a:prstGeom>
          <a:solidFill>
            <a:srgbClr val="CCFFFF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  <a:latin typeface="Arial Black" panose="020B0A04020102020204" pitchFamily="34" charset="0"/>
              </a:rPr>
              <a:t>УПРАВЛІННЯ (оперативне)</a:t>
            </a:r>
            <a:endParaRPr lang="ru-RU" altLang="ru-RU" sz="2000">
              <a:solidFill>
                <a:srgbClr val="3333FF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16200000">
            <a:off x="3220007" y="2952544"/>
            <a:ext cx="1524000" cy="6477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dirty="0">
                <a:solidFill>
                  <a:srgbClr val="CC0000"/>
                </a:solidFill>
                <a:latin typeface="+mj-lt"/>
              </a:rPr>
              <a:t>Бачення</a:t>
            </a:r>
            <a:endParaRPr lang="ru-RU" altLang="ru-RU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 rot="16200000">
            <a:off x="4301890" y="2972389"/>
            <a:ext cx="1531937" cy="6000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>
                <a:solidFill>
                  <a:srgbClr val="CC0000"/>
                </a:solidFill>
                <a:latin typeface="+mj-lt"/>
              </a:rPr>
              <a:t>Цінності</a:t>
            </a:r>
            <a:endParaRPr lang="ru-RU" altLang="ru-RU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 rot="16200000">
            <a:off x="5392501" y="2964450"/>
            <a:ext cx="1524000" cy="62388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>
                <a:solidFill>
                  <a:srgbClr val="CC0000"/>
                </a:solidFill>
                <a:latin typeface="+mj-lt"/>
              </a:rPr>
              <a:t>Політики</a:t>
            </a:r>
            <a:endParaRPr lang="ru-RU" altLang="ru-RU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 rot="16200000">
            <a:off x="6472002" y="2964451"/>
            <a:ext cx="1520825" cy="6270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>
                <a:solidFill>
                  <a:srgbClr val="CC0000"/>
                </a:solidFill>
                <a:latin typeface="+mj-lt"/>
              </a:rPr>
              <a:t>Стратегії</a:t>
            </a:r>
            <a:endParaRPr lang="ru-RU" altLang="ru-RU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 rot="16200000">
            <a:off x="7520545" y="2946195"/>
            <a:ext cx="1531938" cy="63658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>
                <a:solidFill>
                  <a:srgbClr val="CC0000"/>
                </a:solidFill>
                <a:latin typeface="+mj-lt"/>
              </a:rPr>
              <a:t>Моделі</a:t>
            </a:r>
            <a:r>
              <a:rPr lang="ru-RU" altLang="ru-RU" sz="2000" dirty="0">
                <a:solidFill>
                  <a:srgbClr val="CC0000"/>
                </a:solidFill>
                <a:latin typeface="+mj-lt"/>
              </a:rPr>
              <a:t> СМ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 rot="16200000">
            <a:off x="8609570" y="2935082"/>
            <a:ext cx="1544638" cy="64611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dirty="0">
                <a:solidFill>
                  <a:srgbClr val="CC0000"/>
                </a:solidFill>
                <a:latin typeface="+mn-lt"/>
              </a:rPr>
              <a:t>Тощо</a:t>
            </a:r>
            <a:endParaRPr lang="ru-RU" altLang="ru-RU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 rot="16200000">
            <a:off x="2127807" y="2939844"/>
            <a:ext cx="1524000" cy="6731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dirty="0">
                <a:solidFill>
                  <a:srgbClr val="CC0000"/>
                </a:solidFill>
                <a:latin typeface="+mj-lt"/>
              </a:rPr>
              <a:t>Місія</a:t>
            </a:r>
            <a:endParaRPr lang="ru-RU" altLang="ru-RU" sz="2000" dirty="0">
              <a:solidFill>
                <a:srgbClr val="CC0000"/>
              </a:solidFill>
              <a:latin typeface="+mj-lt"/>
            </a:endParaRPr>
          </a:p>
        </p:txBody>
      </p:sp>
      <p:cxnSp>
        <p:nvCxnSpPr>
          <p:cNvPr id="615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562782" y="4097133"/>
            <a:ext cx="0" cy="1317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2" name="TextBox 1"/>
          <p:cNvSpPr txBox="1">
            <a:spLocks noChangeArrowheads="1"/>
          </p:cNvSpPr>
          <p:nvPr/>
        </p:nvSpPr>
        <p:spPr bwMode="auto">
          <a:xfrm>
            <a:off x="1141970" y="4570208"/>
            <a:ext cx="1420812" cy="522287"/>
          </a:xfrm>
          <a:prstGeom prst="rect">
            <a:avLst/>
          </a:prstGeom>
          <a:solidFill>
            <a:srgbClr val="3333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chemeClr val="bg1"/>
                </a:solidFill>
              </a:rPr>
              <a:t>Управління/</a:t>
            </a:r>
            <a:endParaRPr lang="en-US" altLang="ru-RU" sz="14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1400" b="1">
                <a:solidFill>
                  <a:schemeClr val="bg1"/>
                </a:solidFill>
              </a:rPr>
              <a:t>менеджмент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cxnSp>
        <p:nvCxnSpPr>
          <p:cNvPr id="616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141970" y="5317444"/>
            <a:ext cx="10345735" cy="1905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4" name="Rectangle 2"/>
          <p:cNvSpPr>
            <a:spLocks noChangeArrowheads="1"/>
          </p:cNvSpPr>
          <p:nvPr/>
        </p:nvSpPr>
        <p:spPr bwMode="auto">
          <a:xfrm>
            <a:off x="2553257" y="4078083"/>
            <a:ext cx="7151688" cy="44608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КЕРІВНИЦТВО (</a:t>
            </a:r>
            <a:r>
              <a:rPr lang="en-US" altLang="ru-RU" sz="24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direct</a:t>
            </a:r>
            <a:r>
              <a:rPr lang="uk-UA" altLang="ru-RU" sz="24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,</a:t>
            </a:r>
            <a:r>
              <a:rPr lang="en-US" altLang="ru-RU" sz="2400" b="1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CC0000"/>
                </a:solidFill>
                <a:latin typeface="Arial Black" panose="020B0A04020102020204" pitchFamily="34" charset="0"/>
              </a:rPr>
              <a:t>стратегічне</a:t>
            </a:r>
            <a:r>
              <a:rPr lang="ru-RU" altLang="ru-RU" sz="2400" b="1" dirty="0">
                <a:solidFill>
                  <a:srgbClr val="CC0000"/>
                </a:solidFill>
                <a:latin typeface="Arial Black" panose="020B0A04020102020204" pitchFamily="34" charset="0"/>
              </a:rPr>
              <a:t>)</a:t>
            </a:r>
            <a:endParaRPr lang="ru-RU" altLang="ru-RU" sz="2400" dirty="0">
              <a:solidFill>
                <a:srgbClr val="CC0000"/>
              </a:solidFill>
            </a:endParaRPr>
          </a:p>
        </p:txBody>
      </p:sp>
      <p:sp>
        <p:nvSpPr>
          <p:cNvPr id="6165" name="Rectangle 2"/>
          <p:cNvSpPr>
            <a:spLocks noChangeArrowheads="1"/>
          </p:cNvSpPr>
          <p:nvPr/>
        </p:nvSpPr>
        <p:spPr bwMode="auto">
          <a:xfrm>
            <a:off x="1141971" y="4552745"/>
            <a:ext cx="8562975" cy="5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  <a:latin typeface="Arial Black" panose="020B0A04020102020204" pitchFamily="34" charset="0"/>
              </a:rPr>
              <a:t>УПРАВЛІННЯ </a:t>
            </a:r>
            <a:r>
              <a:rPr lang="ru-RU" altLang="ru-RU" sz="2000" b="1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sz="2000" b="1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control</a:t>
            </a:r>
            <a:r>
              <a:rPr lang="uk-UA" altLang="ru-RU" sz="2000" b="1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,</a:t>
            </a:r>
            <a:r>
              <a:rPr lang="en-US" altLang="ru-RU" sz="2000" b="1" dirty="0" smtClean="0">
                <a:solidFill>
                  <a:srgbClr val="3333FF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33FF"/>
                </a:solidFill>
                <a:latin typeface="Arial Black" panose="020B0A04020102020204" pitchFamily="34" charset="0"/>
              </a:rPr>
              <a:t>оперативне</a:t>
            </a:r>
            <a:r>
              <a:rPr lang="ru-RU" altLang="ru-RU" sz="2000" b="1" dirty="0">
                <a:solidFill>
                  <a:srgbClr val="3333FF"/>
                </a:solidFill>
                <a:latin typeface="Arial Black" panose="020B0A04020102020204" pitchFamily="34" charset="0"/>
              </a:rPr>
              <a:t>)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 rot="16200000">
            <a:off x="3220007" y="2933494"/>
            <a:ext cx="1524000" cy="6477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 dirty="0">
                <a:solidFill>
                  <a:srgbClr val="CC0000"/>
                </a:solidFill>
                <a:latin typeface="+mj-lt"/>
              </a:rPr>
              <a:t>Бачення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 rot="16200000">
            <a:off x="4301890" y="2953339"/>
            <a:ext cx="1531937" cy="6000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solidFill>
                  <a:srgbClr val="CC0000"/>
                </a:solidFill>
                <a:latin typeface="+mj-lt"/>
              </a:rPr>
              <a:t>Цінності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 rot="16200000">
            <a:off x="5392501" y="2945400"/>
            <a:ext cx="1524000" cy="62388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solidFill>
                  <a:srgbClr val="CC0000"/>
                </a:solidFill>
                <a:latin typeface="+mj-lt"/>
              </a:rPr>
              <a:t>Політики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 rot="16200000">
            <a:off x="6472002" y="2945401"/>
            <a:ext cx="1520825" cy="6270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solidFill>
                  <a:srgbClr val="CC0000"/>
                </a:solidFill>
                <a:latin typeface="+mj-lt"/>
              </a:rPr>
              <a:t>Стратегії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 rot="16200000">
            <a:off x="7520545" y="2927145"/>
            <a:ext cx="1531938" cy="63658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err="1">
                <a:solidFill>
                  <a:srgbClr val="CC0000"/>
                </a:solidFill>
                <a:latin typeface="+mj-lt"/>
              </a:rPr>
              <a:t>Моделі</a:t>
            </a:r>
            <a:r>
              <a:rPr lang="ru-RU" altLang="ru-RU" sz="2000" b="1" dirty="0">
                <a:solidFill>
                  <a:srgbClr val="CC0000"/>
                </a:solidFill>
                <a:latin typeface="+mj-lt"/>
              </a:rPr>
              <a:t> СМ</a:t>
            </a: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 rot="16200000">
            <a:off x="8609570" y="2916032"/>
            <a:ext cx="1544638" cy="64611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 dirty="0">
                <a:solidFill>
                  <a:srgbClr val="CC0000"/>
                </a:solidFill>
                <a:latin typeface="+mj-lt"/>
              </a:rPr>
              <a:t>Тощо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 rot="16200000">
            <a:off x="2127807" y="2920794"/>
            <a:ext cx="1524000" cy="6731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000" b="1" dirty="0">
                <a:solidFill>
                  <a:srgbClr val="CC0000"/>
                </a:solidFill>
                <a:latin typeface="+mj-lt"/>
              </a:rPr>
              <a:t>Місія</a:t>
            </a:r>
            <a:endParaRPr lang="ru-RU" altLang="ru-RU" sz="2000" b="1" dirty="0">
              <a:solidFill>
                <a:srgbClr val="CC0000"/>
              </a:solidFill>
              <a:latin typeface="+mj-lt"/>
            </a:endParaRPr>
          </a:p>
        </p:txBody>
      </p:sp>
      <p:cxnSp>
        <p:nvCxnSpPr>
          <p:cNvPr id="6173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562782" y="4078083"/>
            <a:ext cx="0" cy="1317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4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11221375" y="4182576"/>
            <a:ext cx="0" cy="13176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458035" y="5456631"/>
            <a:ext cx="4325537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400" b="1" dirty="0" smtClean="0"/>
              <a:t>Після</a:t>
            </a:r>
            <a:r>
              <a:rPr lang="uk-UA" altLang="ru-RU" sz="2400" b="1" dirty="0" smtClean="0">
                <a:latin typeface="Arial Black" panose="020B0A04020102020204" pitchFamily="34" charset="0"/>
              </a:rPr>
              <a:t> 2000</a:t>
            </a:r>
            <a:r>
              <a:rPr lang="uk-UA" altLang="ru-RU" sz="2400" b="1" dirty="0" smtClean="0">
                <a:latin typeface="+mn-lt"/>
              </a:rPr>
              <a:t> </a:t>
            </a:r>
            <a:r>
              <a:rPr lang="uk-UA" altLang="ru-RU" sz="2400" b="1" dirty="0">
                <a:latin typeface="+mn-lt"/>
              </a:rPr>
              <a:t>р. </a:t>
            </a:r>
            <a:r>
              <a:rPr lang="en-US" altLang="ru-RU" sz="2400" b="1" dirty="0" smtClean="0">
                <a:solidFill>
                  <a:srgbClr val="FF0000"/>
                </a:solidFill>
                <a:latin typeface="+mn-lt"/>
              </a:rPr>
              <a:t>ISO </a:t>
            </a:r>
            <a:r>
              <a:rPr lang="uk-UA" altLang="ru-RU" sz="2400" b="1" dirty="0" smtClean="0">
                <a:solidFill>
                  <a:srgbClr val="FF0000"/>
                </a:solidFill>
                <a:latin typeface="+mn-lt"/>
              </a:rPr>
              <a:t>9000:2000 -   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76" name="TextBox 1"/>
          <p:cNvSpPr txBox="1">
            <a:spLocks noChangeArrowheads="1"/>
          </p:cNvSpPr>
          <p:nvPr/>
        </p:nvSpPr>
        <p:spPr bwMode="auto">
          <a:xfrm>
            <a:off x="1141970" y="4551158"/>
            <a:ext cx="1420812" cy="522287"/>
          </a:xfrm>
          <a:prstGeom prst="rect">
            <a:avLst/>
          </a:prstGeom>
          <a:solidFill>
            <a:srgbClr val="3333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400" b="1" dirty="0">
                <a:solidFill>
                  <a:schemeClr val="bg1"/>
                </a:solidFill>
              </a:rPr>
              <a:t>Управління</a:t>
            </a:r>
            <a:r>
              <a:rPr lang="uk-UA" altLang="ru-RU" sz="1400" b="1" dirty="0" smtClean="0">
                <a:solidFill>
                  <a:schemeClr val="bg1"/>
                </a:solidFill>
              </a:rPr>
              <a:t>/ =</a:t>
            </a:r>
            <a:endParaRPr lang="en-US" altLang="ru-RU" sz="1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ru-RU" sz="1400" b="1" dirty="0">
                <a:solidFill>
                  <a:schemeClr val="bg1"/>
                </a:solidFill>
              </a:rPr>
              <a:t>менеджмент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3995" y="4092856"/>
            <a:ext cx="1497380" cy="984885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uk-UA" sz="2000" b="1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uk-UA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МЕНЕДЖМЕНТ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MANAGEMENT</a:t>
            </a:r>
          </a:p>
          <a:p>
            <a:endParaRPr lang="uk-UA" sz="1400" b="1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3760" y="1918524"/>
            <a:ext cx="8056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РОЦІ РОЗПОЧАВСЯ 2-й ЕТАП ЧЕРГОВОЇ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УПРАВЛІНСЬКОЇ РЕВОЛЮЦІЇ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53257" y="2220398"/>
            <a:ext cx="0" cy="246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22372" y="4093640"/>
            <a:ext cx="1430574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800" b="1" dirty="0" smtClean="0"/>
              <a:t>До 2000 </a:t>
            </a:r>
            <a:r>
              <a:rPr lang="uk-UA" altLang="ru-RU" sz="1800" b="1" dirty="0"/>
              <a:t>р.</a:t>
            </a:r>
            <a:r>
              <a:rPr lang="uk-UA" altLang="ru-RU" sz="2400" b="1" dirty="0">
                <a:latin typeface="+mn-lt"/>
              </a:rPr>
              <a:t> 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8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101" y="54966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КЛЮЧОВА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ЗМІНА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СУТНОСТІ </a:t>
            </a:r>
          </a:p>
          <a:p>
            <a:pPr lvl="0" algn="ctr"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СУЧАСНОГО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МЕНЕДЖМЕНТУ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1761" y="5499434"/>
            <a:ext cx="5222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000" b="1" dirty="0">
                <a:solidFill>
                  <a:srgbClr val="FF0000"/>
                </a:solidFill>
              </a:rPr>
              <a:t>ISO </a:t>
            </a:r>
            <a:r>
              <a:rPr lang="uk-UA" altLang="ru-RU" sz="2000" b="1" dirty="0" smtClean="0">
                <a:solidFill>
                  <a:srgbClr val="FF0000"/>
                </a:solidFill>
              </a:rPr>
              <a:t>9000:2005 - </a:t>
            </a:r>
            <a:r>
              <a:rPr lang="en-US" altLang="ru-RU" sz="2000" b="1" dirty="0">
                <a:solidFill>
                  <a:srgbClr val="FF0000"/>
                </a:solidFill>
              </a:rPr>
              <a:t>ISO </a:t>
            </a:r>
            <a:r>
              <a:rPr lang="uk-UA" altLang="ru-RU" sz="2000" b="1" dirty="0" smtClean="0">
                <a:solidFill>
                  <a:srgbClr val="FF0000"/>
                </a:solidFill>
              </a:rPr>
              <a:t>9000:2015 -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r>
              <a:rPr lang="en-US" altLang="ru-RU" sz="2000" dirty="0">
                <a:solidFill>
                  <a:srgbClr val="002060"/>
                </a:solidFill>
              </a:rPr>
              <a:t>ISO </a:t>
            </a:r>
            <a:r>
              <a:rPr lang="uk-UA" altLang="ru-RU" sz="2000" dirty="0" smtClean="0">
                <a:solidFill>
                  <a:srgbClr val="002060"/>
                </a:solidFill>
              </a:rPr>
              <a:t>9000:2026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64666" y="645789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</a:rPr>
              <a:t>9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448956"/>
            <a:ext cx="12191999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</a:t>
            </a: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СУЧАСНИЙ МЕНЕДЖМЕНТ </a:t>
            </a: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РОЗПОВСЮДЖУЄТЬСЯ НА ВСІ СФЕРИ ДІЯЛЬНОСТІ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0846" y="1903221"/>
            <a:ext cx="10069032" cy="4263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 3.3.3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визначенні менеджменту біля слова «організація» є посилання на п.3.2.1 того ж стандарту І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9000. Згідно цьому пункту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ОРГАНІЗАЦІЯ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це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особа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група людей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 мають свої власні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функції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відповідальністю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повноваженнями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взаємовідносинами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 досягати своїх цілей. </a:t>
            </a:r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Пункт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3.2.1 має примітку 1, де дослівно сказано: 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Поняття організація охоплює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не обмежується, індивідуального торговця, компанію, корпорацію, фірму, підприємство,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 ВЛАДИ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товариство, асоціацію, доброчинну організацію чи установу, або частину чи їх комбінацію, об`єднані чи ні, державні чи приватні.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Отже менеджмент поширюється таки на будь які сфери діяльності, зокрема і на</a:t>
            </a: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 ВЛАДИ</a:t>
            </a: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не тільки на бізнес.</a:t>
            </a:r>
            <a:endPara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17176</TotalTime>
  <Words>3823</Words>
  <Application>Microsoft Office PowerPoint</Application>
  <PresentationFormat>Широкоэкранный</PresentationFormat>
  <Paragraphs>458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PartnerLightCondensed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Державні стандарти України - ДСТУ ІSО на системи УПРАВЛІННЯ  ЦЕ НЕ ТЕ САМЕ, ЩО   Міжнародні стандарти - ІSО на системи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 ТА ЙОГО КОМАНДА: УПРАВЛІННЯ ЧИ МЕНЕДЖМЕНТ (в контексті стандартів ІSО)  10 квітня 2026 р.   Автор презентації - Петро Калита,  президент Української асоціації досконалості та якості.  Всі права захищені.  При передрукуванні та/або демонстрації презентації, або будь-яких її частин, посилання на автора обов'язкове.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 Kalyta</dc:creator>
  <cp:lastModifiedBy>Petro Kalyta</cp:lastModifiedBy>
  <cp:revision>1082</cp:revision>
  <cp:lastPrinted>2026-03-15T13:41:44Z</cp:lastPrinted>
  <dcterms:created xsi:type="dcterms:W3CDTF">2025-04-27T03:09:23Z</dcterms:created>
  <dcterms:modified xsi:type="dcterms:W3CDTF">2026-04-10T09:11:41Z</dcterms:modified>
</cp:coreProperties>
</file>