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6" d="100"/>
          <a:sy n="126" d="100"/>
        </p:scale>
        <p:origin x="-202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33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0"/>
            <a:ext cx="2286000" cy="109728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876288" y="73152"/>
            <a:ext cx="22494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r>
              <a:rPr lang="en-US" sz="180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квітня 2026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876288" y="475488"/>
            <a:ext cx="22494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11:00 – 14:00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76288" y="77724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</a:t>
            </a:r>
            <a:r>
              <a:rPr lang="en-US" sz="110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Українка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0040" y="16459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АСОЦІАЦІЯ МАЛИХ МІСТ УКРАЇНИ  |  LEARN TO EARN GLOBAL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20040" y="1005840"/>
            <a:ext cx="6583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5B2D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ШІ-СТІЙКІСТЬ ГРОМАД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320040" y="1783080"/>
            <a:ext cx="6583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підтримки зі штучного інтелекту для громад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320040" y="2423160"/>
            <a:ext cx="6217920" cy="36576"/>
          </a:xfrm>
          <a:prstGeom prst="rect">
            <a:avLst/>
          </a:prstGeom>
          <a:solidFill>
            <a:srgbClr val="CCCCC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" y="2560320"/>
            <a:ext cx="6583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Централізована точка доступу до ШІ-консультацій для місцевого самоврядування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від ChatGPT до складних мультиагентських систем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0040" y="3931920"/>
            <a:ext cx="8503920" cy="1005840"/>
          </a:xfrm>
          <a:prstGeom prst="rect">
            <a:avLst/>
          </a:prstGeom>
          <a:solidFill>
            <a:srgbClr val="F3EE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📍 Конференц-простір АММУ, вул. Соснова 16А, м. Українка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43159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Формат: офлайн із забезпеченням трансляції в Супермаркеті Рішень для громад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459943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2D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Організатори: Асоціація малих міст України  |  Learn to Earn Global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підтримки зі штучного інтелекту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8412480" cy="27432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підтримки зі штучного інтелекту — це оперативний канал взаємодії з ШІ-експертами для організацій, громад та установ.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працює як частина Платформи Супермаркет Рішень для громад та забезпечує постійну підтримку з питань підбору, впровадження та використання ШІ-інструментів.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05840"/>
            <a:ext cx="4114800" cy="2194560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92040" y="1078992"/>
            <a:ext cx="256032" cy="256032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230368" y="10789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 служби: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846320" y="1417320"/>
            <a:ext cx="38862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допомогти громадам швидко орієнтуватися у світі ШІ, підбирати правильні інструменти для конкретних задач, отримувати фахові консультації та впроваджувати ШІ без зайвих ризиків.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44348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від ChatGPT — до мультиагентських систем: один канал підтримки для всіх рівнів складності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Доступні послуги Служби підтримки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20040" y="96012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Службу підтримки громади можуть: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20040" y="1371600"/>
            <a:ext cx="39319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підтримки — це централізований сервіс для оперативної допомоги у питаннях штучного інтелекту.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дозволяє швидко залучити спеціалістів для аналізу ситуації та прийняття правильних рішень.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480560" y="914400"/>
            <a:ext cx="4480560" cy="694944"/>
          </a:xfrm>
          <a:prstGeom prst="rect">
            <a:avLst/>
          </a:prstGeom>
          <a:solidFill>
            <a:srgbClr val="F3EEF8"/>
          </a:solidFill>
          <a:ln/>
          <a:effectLst>
            <a:outerShdw blurRad="38100" dist="12700" dir="8100000" algn="bl" rotWithShape="0">
              <a:srgbClr val="CCCCCC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480560" y="914400"/>
            <a:ext cx="502920" cy="694944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480560" y="914400"/>
            <a:ext cx="502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47488" y="987552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Отримати консультацію щодо підбору ШІ-інструментів для конкретних задач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480560" y="1700784"/>
            <a:ext cx="4480560" cy="69494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CCCCCC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480560" y="1700784"/>
            <a:ext cx="502920" cy="694944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480560" y="1700784"/>
            <a:ext cx="502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47488" y="1773936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Отримати рекомендації щодо впровадження ШІ в роботу громади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480560" y="2487168"/>
            <a:ext cx="4480560" cy="694944"/>
          </a:xfrm>
          <a:prstGeom prst="rect">
            <a:avLst/>
          </a:prstGeom>
          <a:solidFill>
            <a:srgbClr val="F3EEF8"/>
          </a:solidFill>
          <a:ln/>
          <a:effectLst>
            <a:outerShdw blurRad="38100" dist="12700" dir="8100000" algn="bl" rotWithShape="0">
              <a:srgbClr val="CCCCCC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480560" y="2487168"/>
            <a:ext cx="502920" cy="694944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80560" y="2487168"/>
            <a:ext cx="502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47488" y="256032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Отримати підтримку під час реалізації ШІ-проєктів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480560" y="3273552"/>
            <a:ext cx="4480560" cy="69494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CCCCCC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480560" y="3273552"/>
            <a:ext cx="502920" cy="694944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480560" y="3273552"/>
            <a:ext cx="502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5047488" y="3346704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Отримати допомогу при проблемах з ШІ-рішеннями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480560" y="4059936"/>
            <a:ext cx="4480560" cy="694944"/>
          </a:xfrm>
          <a:prstGeom prst="rect">
            <a:avLst/>
          </a:prstGeom>
          <a:solidFill>
            <a:srgbClr val="F3EEF8"/>
          </a:solidFill>
          <a:ln/>
          <a:effectLst>
            <a:outerShdw blurRad="38100" dist="12700" dir="8100000" algn="bl" rotWithShape="0">
              <a:srgbClr val="CCCCCC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480560" y="4059936"/>
            <a:ext cx="502920" cy="694944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480560" y="4059936"/>
            <a:ext cx="502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5047488" y="4133088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Отримати підтримку під час навчання команди роботі з ШІ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Повний спектр послуг Служби підтримки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22960"/>
            <a:ext cx="8412480" cy="27432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4023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разі необхідності до роботи залучаються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експерти платформи та партнерської мережі.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0" y="777240"/>
            <a:ext cx="4297680" cy="4114800"/>
          </a:xfrm>
          <a:prstGeom prst="ellipse">
            <a:avLst/>
          </a:prstGeom>
          <a:solidFill>
            <a:srgbClr val="2D1A60">
              <a:alpha val="9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663440" y="89611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підтримки надає широкий спектр послуг: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73168" y="1344168"/>
            <a:ext cx="201168" cy="2011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47488" y="1298448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консультації щодо підбору ШІ-інструментів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73168" y="1837944"/>
            <a:ext cx="201168" cy="2011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47488" y="179222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первинний аналіз ШІ-задач та можливостей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773168" y="2331720"/>
            <a:ext cx="201168" cy="2011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47488" y="2286000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рекомендації щодо впровадження ШІ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773168" y="2825496"/>
            <a:ext cx="201168" cy="201168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47488" y="2779776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підтримка реалізації ШІ-проєктів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773168" y="3319272"/>
            <a:ext cx="201168" cy="201168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047488" y="3273552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консультації щодо цифрової грамотності персоналу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773168" y="3813048"/>
            <a:ext cx="201168" cy="201168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47488" y="3767328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безпосередня участь фахівців у впровадженні ШІ-рішень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 працює Служба підтримки зі штучного інтелекту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Взаємодія зі Службою підтримки відбувається у декілька простих кроків: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" y="1417320"/>
            <a:ext cx="1965960" cy="3108960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5087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" y="2057400"/>
            <a:ext cx="1965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ГРОМАДА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ЗВЕРТАЄТЬСЯ ДО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СЛУЖБИ ПІДТРИМКИ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221992" y="2880360"/>
            <a:ext cx="118872" cy="36576"/>
          </a:xfrm>
          <a:prstGeom prst="rect">
            <a:avLst/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194560" y="2779776"/>
            <a:ext cx="201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23160" y="1417320"/>
            <a:ext cx="1965960" cy="310896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23160" y="15087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423160" y="2057400"/>
            <a:ext cx="1965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ФАХІВЕЦЬ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ПРОВОДИТЬ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АНАЛІЗ ЗАПИТУ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416552" y="2880360"/>
            <a:ext cx="118872" cy="36576"/>
          </a:xfrm>
          <a:prstGeom prst="rect">
            <a:avLst/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389120" y="2779776"/>
            <a:ext cx="201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17720" y="1417320"/>
            <a:ext cx="1965960" cy="3108960"/>
          </a:xfrm>
          <a:prstGeom prst="rect">
            <a:avLst/>
          </a:prstGeom>
          <a:solidFill>
            <a:srgbClr val="5B2D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17720" y="15087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617720" y="2057400"/>
            <a:ext cx="1965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НАДАЮТЬСЯ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РЕКОМЕНДАЦІЇ ТА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КОНСУЛЬТАЦІЇ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611112" y="2880360"/>
            <a:ext cx="118872" cy="36576"/>
          </a:xfrm>
          <a:prstGeom prst="rect">
            <a:avLst/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583680" y="2779776"/>
            <a:ext cx="201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812280" y="1417320"/>
            <a:ext cx="1965960" cy="310896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12280" y="15087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812280" y="2057400"/>
            <a:ext cx="1965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ПОТРЕБИ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ЗАЛУЧАЮТЬСЯ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ЕКСПЕРТИ АБО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ПРОВОДИТЬСЯ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ВПРОВАДЖЕННЯ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365760" y="46634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Такий механізм дозволяє швидко підібрати ШІ-рішення та мінімізувати ризики впровадження.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 звернутися до Служби підтримки зі штучного інтелекту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27432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1051560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підтримки — це швидкий доступ до фахової допомоги у сфері штучного інтелекту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0" y="1005840"/>
            <a:ext cx="4206240" cy="1371600"/>
          </a:xfrm>
          <a:prstGeom prst="rect">
            <a:avLst/>
          </a:prstGeom>
          <a:solidFill>
            <a:srgbClr val="2D1A60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663440" y="11155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🌐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166360" y="1078992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Заповнити звернення на сайті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Супермаркет рішень для громад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166360" y="1609344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кнопку «Звернутися до Служби підтримки»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сайті supersolution.net.ua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0" y="2514600"/>
            <a:ext cx="4206240" cy="1097280"/>
          </a:xfrm>
          <a:prstGeom prst="rect">
            <a:avLst/>
          </a:prstGeom>
          <a:solidFill>
            <a:srgbClr val="2D1A60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66344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📞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166360" y="263347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Зателефонувати до Служби підтримки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166360" y="301752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+38 (096) 380 17 39,  +38 (093) 477 50 67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0" y="4791456"/>
            <a:ext cx="9144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Асоціація малих міст України  |  Learn to Earn Global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426</Words>
  <Application>Microsoft Office PowerPoint</Application>
  <PresentationFormat>Экран (16:9)</PresentationFormat>
  <Paragraphs>83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ШІ-стійкість громад</dc:title>
  <dc:subject>PptxGenJS Presentation</dc:subject>
  <dc:creator>PptxGenJS</dc:creator>
  <cp:lastModifiedBy>Христя Пастущенко</cp:lastModifiedBy>
  <cp:revision>3</cp:revision>
  <dcterms:created xsi:type="dcterms:W3CDTF">2026-03-31T20:14:34Z</dcterms:created>
  <dcterms:modified xsi:type="dcterms:W3CDTF">2026-04-15T06:19:46Z</dcterms:modified>
</cp:coreProperties>
</file>