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Залучіть увагу прикладом: «Уявімо, що замість поїздки до Туреччини ваш сусід їде до місцевої громади. У нього вже є гроші на відпочинок – що ви, як громада, запропонуєте йому натомість?». Мотивуйте змінити мислення: громада – це товар, який треба якісно презентувати.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Вкажіть: навіть у складних умовах ЄС готовий вкладати у розвиток місцевого туризму. Головний урок – кооперація громади.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Підкресліть комунальну організацію «Туристичний інформаційний центр», що стало ядром проекту.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Головна ідея – об'єднати зусилля: влада, бізнес, громадськість. Стратегія і брендинг створюють мультиплікуючий ефект.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Поясніть: кожен продукт має унікальний стрім доходу. KPI ґрунтуються на запитах до схожих об'єктів.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350 тис. грн – це половина річних доходів середньої ОТГ. Затрати компенсуються збільшенням доходів. KPI: залучити &gt;500 туристів (1000 грн/кожен) → 500 000 грн обороту.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Закінчіть: «Упакуйте продукт, інвестуйте у маркетинг та сервіс, рахуйте цифри. Змініть мислення: громада має стати товаром».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Ця вправа закріплює матеріал. Після брейншторму підсумуйте: аналіз ресурсів, формування продукту, бюджетування. «Не бійтеся малих кроків».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Зазначте аудиторії таймінг, щоб учасники орієнтувалися. Скажіть, що для кожної теми будуть конкретні приклади і вправи.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Задайте питання: «Хто з вас планував закордонні подорожі, але відмовився через вартість?». Відповідь аудиторії підкреслить можливості для локального туризму.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Поясніть дані: туристичний збір вже на довоєнному рівні та продовжує рости. Акцентуйте – це гроші, які залишаються в громадах.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Цей слайд задає питання аудиторії: «Що є у вашій громаді?». Запропонуйте учасникам подумати, який продукт відповідає їхній території.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Наведіть приклад: «Санаторні тури – 44% від усіх внутрішніх путівок. Значить, інвестувати у місцеві курорти вигідно».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Ходіть між групами, давайте наводити приклади (наприклад, «винний тур», «пазл-квест центром міста»). По завершенню попросіть кілька груп поділитися ідеями.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Спочатку – візуалізація (карта, стенди), потім – простий сервіс. Інвестиції мінімальні. Може стати прикладом ініціативи «знизу»: громада оформила продукт без великих держвкладень.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40B34">
              <a:alpha val="4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731520"/>
            <a:ext cx="8229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ЯК ПРОДАВАТИ ГРОМАДУ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182880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Локальний туризм як швидкі гроші</a:t>
            </a:r>
            <a:endParaRPr lang="en-US" sz="2600" dirty="0"/>
          </a:p>
        </p:txBody>
      </p:sp>
      <p:sp>
        <p:nvSpPr>
          <p:cNvPr id="6" name="Shape 3"/>
          <p:cNvSpPr/>
          <p:nvPr/>
        </p:nvSpPr>
        <p:spPr>
          <a:xfrm>
            <a:off x="2743200" y="2743200"/>
            <a:ext cx="3657600" cy="0"/>
          </a:xfrm>
          <a:prstGeom prst="line">
            <a:avLst/>
          </a:prstGeom>
          <a:noFill/>
          <a:ln w="25400">
            <a:solidFill>
              <a:srgbClr val="FFF2E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14400" y="2926080"/>
            <a:ext cx="73152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i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«Турист — це покупець, що витрачає гроші.</a:t>
            </a:r>
            <a:endParaRPr lang="en-US" sz="1800" dirty="0"/>
          </a:p>
          <a:p>
            <a:pPr algn="ctr" indent="0" marL="0">
              <a:buNone/>
            </a:pPr>
            <a:r>
              <a:rPr lang="en-US" sz="1800" i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Якщо ми зберемо найкраще у громаді —</a:t>
            </a:r>
            <a:endParaRPr lang="en-US" sz="1800" dirty="0"/>
          </a:p>
          <a:p>
            <a:pPr algn="ctr" indent="0" marL="0">
              <a:buNone/>
            </a:pPr>
            <a:r>
              <a:rPr lang="en-US" sz="1800" i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гроші самі прийдуть»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40B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41148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rgbClr val="440B34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389120" y="274320"/>
            <a:ext cx="4389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КЕЙС: ВИГОДА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4389120" y="822960"/>
            <a:ext cx="1097280" cy="54864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6" name="Text 3"/>
          <p:cNvSpPr/>
          <p:nvPr/>
        </p:nvSpPr>
        <p:spPr>
          <a:xfrm>
            <a:off x="4389120" y="914400"/>
            <a:ext cx="4389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Івано-Франківська обл.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389120" y="1463040"/>
            <a:ext cx="73152" cy="54864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8" name="Text 5"/>
          <p:cNvSpPr/>
          <p:nvPr/>
        </p:nvSpPr>
        <p:spPr>
          <a:xfrm>
            <a:off x="4663440" y="1463040"/>
            <a:ext cx="4023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Реставрація палацу барона Поппера під музей вузькоколійки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389120" y="2194560"/>
            <a:ext cx="73152" cy="54864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10" name="Text 7"/>
          <p:cNvSpPr/>
          <p:nvPr/>
        </p:nvSpPr>
        <p:spPr>
          <a:xfrm>
            <a:off x="4663440" y="2194560"/>
            <a:ext cx="4023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22 інтерактивні стенди, діорами, «живі» екскурсії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389120" y="2926080"/>
            <a:ext cx="73152" cy="54864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12" name="Text 9"/>
          <p:cNvSpPr/>
          <p:nvPr/>
        </p:nvSpPr>
        <p:spPr>
          <a:xfrm>
            <a:off x="4663440" y="2926080"/>
            <a:ext cx="4023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Бюджет: ~286 тис. євро (ЄС + місцевий)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389120" y="3657600"/>
            <a:ext cx="73152" cy="54864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14" name="Text 11"/>
          <p:cNvSpPr/>
          <p:nvPr/>
        </p:nvSpPr>
        <p:spPr>
          <a:xfrm>
            <a:off x="4663440" y="3657600"/>
            <a:ext cx="4023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35 000+ відвідувачів, 7 нових садиб, туристи залишаються на 1–2 дні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2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КЕЙС: ТЕРЕБОВЛЯ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57200" y="822960"/>
            <a:ext cx="1097280" cy="54864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4" name="Text 2"/>
          <p:cNvSpPr/>
          <p:nvPr/>
        </p:nvSpPr>
        <p:spPr>
          <a:xfrm>
            <a:off x="457200" y="914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Тернопільська обл. | Столиця стародавнього князівства, замок XIII ст.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457200" y="1463040"/>
            <a:ext cx="3931920" cy="1280160"/>
          </a:xfrm>
          <a:prstGeom prst="rect">
            <a:avLst/>
          </a:prstGeom>
          <a:solidFill>
            <a:srgbClr val="F5E6D6"/>
          </a:solidFill>
          <a:ln/>
        </p:spPr>
      </p:sp>
      <p:sp>
        <p:nvSpPr>
          <p:cNvPr id="6" name="Text 4"/>
          <p:cNvSpPr/>
          <p:nvPr/>
        </p:nvSpPr>
        <p:spPr>
          <a:xfrm>
            <a:off x="640080" y="1554480"/>
            <a:ext cx="3566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Проблема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640080" y="1920240"/>
            <a:ext cx="3566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Без КП для туристів. Туристи «проїжджали» повз по «шляху Люблін – Кам'янець»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457200" y="2926080"/>
            <a:ext cx="3931920" cy="1280160"/>
          </a:xfrm>
          <a:prstGeom prst="rect">
            <a:avLst/>
          </a:prstGeom>
          <a:solidFill>
            <a:srgbClr val="F5E6D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3017520"/>
            <a:ext cx="3566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Рішення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40080" y="3383280"/>
            <a:ext cx="3566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Туристично-інформаційний центр. 4 ТОП-локації: замок, віадуки, руїни монастиря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4572000" y="1463040"/>
            <a:ext cx="3931920" cy="1280160"/>
          </a:xfrm>
          <a:prstGeom prst="rect">
            <a:avLst/>
          </a:prstGeom>
          <a:solidFill>
            <a:srgbClr val="F5E6D6"/>
          </a:solidFill>
          <a:ln/>
        </p:spPr>
      </p:sp>
      <p:sp>
        <p:nvSpPr>
          <p:cNvPr id="12" name="Text 10"/>
          <p:cNvSpPr/>
          <p:nvPr/>
        </p:nvSpPr>
        <p:spPr>
          <a:xfrm>
            <a:off x="4754880" y="1554480"/>
            <a:ext cx="3566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Продукт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4754880" y="1920240"/>
            <a:ext cx="3566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Маршрут «Теребовлянська фортеця», музей-майстерня, нічні екскурсії, дегустації меду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4572000" y="2926080"/>
            <a:ext cx="3931920" cy="1280160"/>
          </a:xfrm>
          <a:prstGeom prst="rect">
            <a:avLst/>
          </a:prstGeom>
          <a:solidFill>
            <a:srgbClr val="F5E6D6"/>
          </a:solidFill>
          <a:ln/>
        </p:spPr>
      </p:sp>
      <p:sp>
        <p:nvSpPr>
          <p:cNvPr id="15" name="Text 13"/>
          <p:cNvSpPr/>
          <p:nvPr/>
        </p:nvSpPr>
        <p:spPr>
          <a:xfrm>
            <a:off x="4754880" y="3017520"/>
            <a:ext cx="3566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Результат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4754880" y="3383280"/>
            <a:ext cx="35661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Збільшення турпотоку (поляки + українці), затримуються на вихідні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40B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41148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rgbClr val="440B34">
              <a:alpha val="6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389120" y="274320"/>
            <a:ext cx="4389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КЕЙС: КОСІВ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4389120" y="822960"/>
            <a:ext cx="1097280" cy="54864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6" name="Text 3"/>
          <p:cNvSpPr/>
          <p:nvPr/>
        </p:nvSpPr>
        <p:spPr>
          <a:xfrm>
            <a:off x="4389120" y="914400"/>
            <a:ext cx="4389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Івано-Франківська обл. | Гуцульські ремесла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389120" y="1463040"/>
            <a:ext cx="73152" cy="54864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8" name="Text 5"/>
          <p:cNvSpPr/>
          <p:nvPr/>
        </p:nvSpPr>
        <p:spPr>
          <a:xfrm>
            <a:off x="4663440" y="1463040"/>
            <a:ext cx="4023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Стратегія «Косів – туристичний кластер» з містобрендом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389120" y="2194560"/>
            <a:ext cx="73152" cy="54864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10" name="Text 7"/>
          <p:cNvSpPr/>
          <p:nvPr/>
        </p:nvSpPr>
        <p:spPr>
          <a:xfrm>
            <a:off x="4663440" y="2194560"/>
            <a:ext cx="4023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Маршрути + фестивалі гончарства («Смак з Косова» 2023)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389120" y="2926080"/>
            <a:ext cx="73152" cy="54864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12" name="Text 9"/>
          <p:cNvSpPr/>
          <p:nvPr/>
        </p:nvSpPr>
        <p:spPr>
          <a:xfrm>
            <a:off x="4663440" y="2926080"/>
            <a:ext cx="4023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Програма «Креативна Європа», гранти, державне фінансування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389120" y="3657600"/>
            <a:ext cx="73152" cy="54864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14" name="Text 11"/>
          <p:cNvSpPr/>
          <p:nvPr/>
        </p:nvSpPr>
        <p:spPr>
          <a:xfrm>
            <a:off x="4663440" y="3657600"/>
            <a:ext cx="4023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54.9 млн грн інвестицій у туризм Карпатських регіонів (2025)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2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БІЗНЕС-МОДЕЛІ: ПРОДУКТИ ГРОМАДИ</a:t>
            </a:r>
            <a:endParaRPr lang="en-US" sz="2600" dirty="0"/>
          </a:p>
        </p:txBody>
      </p:sp>
      <p:graphicFrame>
        <p:nvGraphicFramePr>
          <p:cNvPr id="1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74320" y="914400"/>
          <a:ext cx="8595360" cy="914400"/>
        </p:xfrm>
        <a:graphic>
          <a:graphicData uri="http://schemas.openxmlformats.org/drawingml/2006/table">
            <a:tbl>
              <a:tblPr/>
              <a:tblGrid>
                <a:gridCol w="2560320"/>
                <a:gridCol w="2011680"/>
                <a:gridCol w="2011680"/>
                <a:gridCol w="2011680"/>
              </a:tblGrid>
              <a:tr h="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2E7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Продукт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0B3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2E7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Модель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0B3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2E7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Ціна (грн)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0B3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2E7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KPI/рік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0B3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Тур вихідного дня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D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Квитки + сервіс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D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500–1000/ос.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D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200–300 туристів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Музей/фортеця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Вхідний квиток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50–150/ос.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5000+ відвідувачів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Садиба (проживання)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D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Нічліг + їжа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D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800–1500/ніч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D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1000+ ночей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6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Фестиваль/подія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Білет + інфра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100–300/ос.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440B34"/>
                          </a:solidFill>
                          <a:latin typeface="Comfortaa" pitchFamily="34" charset="0"/>
                          <a:ea typeface="Comfortaa" pitchFamily="34" charset="-122"/>
                          <a:cs typeface="Comfortaa" pitchFamily="34" charset="-120"/>
                        </a:rPr>
                        <a:t>500–1000 гостей</a:t>
                      </a:r>
                      <a:endParaRPr lang="en-US" sz="1300" dirty="0">
                        <a:latin typeface="Comfortaa" charset="0"/>
                        <a:ea typeface="Comfortaa" charset="0"/>
                        <a:cs typeface="Comforta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0B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7"/>
                    </a:solidFill>
                  </a:tcPr>
                </a:tc>
              </a:tr>
            </a:tbl>
          </a:graphicData>
        </a:graphic>
      </p:graphicFrame>
      <p:sp>
        <p:nvSpPr>
          <p:cNvPr id="4" name="Text 1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40B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БЮДЖЕТ ЗАПУСКУ ТУРУ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57200" y="822960"/>
            <a:ext cx="1097280" cy="54864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4" name="Text 2"/>
          <p:cNvSpPr/>
          <p:nvPr/>
        </p:nvSpPr>
        <p:spPr>
          <a:xfrm>
            <a:off x="731520" y="1097280"/>
            <a:ext cx="4572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Брендинг та маркетинг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5486400" y="109728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7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100 000 грн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731520" y="1554480"/>
            <a:ext cx="7955280" cy="0"/>
          </a:xfrm>
          <a:prstGeom prst="line">
            <a:avLst/>
          </a:prstGeom>
          <a:noFill/>
          <a:ln w="6350">
            <a:solidFill>
              <a:srgbClr val="FFF2E7">
                <a:alpha val="40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1600200"/>
            <a:ext cx="4572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Інфраструктура (стенди, лавки)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5486400" y="160020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7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80 000 грн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731520" y="2057400"/>
            <a:ext cx="7955280" cy="0"/>
          </a:xfrm>
          <a:prstGeom prst="line">
            <a:avLst/>
          </a:prstGeom>
          <a:noFill/>
          <a:ln w="6350">
            <a:solidFill>
              <a:srgbClr val="FFF2E7">
                <a:alpha val="4000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31520" y="2103120"/>
            <a:ext cx="4572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Розробка контенту (мапи, сайт)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5486400" y="210312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7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50 000 грн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731520" y="2560320"/>
            <a:ext cx="7955280" cy="0"/>
          </a:xfrm>
          <a:prstGeom prst="line">
            <a:avLst/>
          </a:prstGeom>
          <a:noFill/>
          <a:ln w="6350">
            <a:solidFill>
              <a:srgbClr val="FFF2E7">
                <a:alpha val="4000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31520" y="2606040"/>
            <a:ext cx="4572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Оснащення об'єктів (Wi-Fi, МАФ)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5486400" y="260604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7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40 000 грн</a:t>
            </a:r>
            <a:endParaRPr lang="en-US" sz="1700" dirty="0"/>
          </a:p>
        </p:txBody>
      </p:sp>
      <p:sp>
        <p:nvSpPr>
          <p:cNvPr id="15" name="Shape 13"/>
          <p:cNvSpPr/>
          <p:nvPr/>
        </p:nvSpPr>
        <p:spPr>
          <a:xfrm>
            <a:off x="731520" y="3063240"/>
            <a:ext cx="7955280" cy="0"/>
          </a:xfrm>
          <a:prstGeom prst="line">
            <a:avLst/>
          </a:prstGeom>
          <a:noFill/>
          <a:ln w="6350">
            <a:solidFill>
              <a:srgbClr val="FFF2E7">
                <a:alpha val="4000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31520" y="3108960"/>
            <a:ext cx="4572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Навчання персоналу/гідів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5486400" y="310896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7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30 000 грн</a:t>
            </a:r>
            <a:endParaRPr lang="en-US" sz="1700" dirty="0"/>
          </a:p>
        </p:txBody>
      </p:sp>
      <p:sp>
        <p:nvSpPr>
          <p:cNvPr id="18" name="Shape 16"/>
          <p:cNvSpPr/>
          <p:nvPr/>
        </p:nvSpPr>
        <p:spPr>
          <a:xfrm>
            <a:off x="731520" y="3566160"/>
            <a:ext cx="7955280" cy="0"/>
          </a:xfrm>
          <a:prstGeom prst="line">
            <a:avLst/>
          </a:prstGeom>
          <a:noFill/>
          <a:ln w="6350">
            <a:solidFill>
              <a:srgbClr val="FFF2E7">
                <a:alpha val="4000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31520" y="3611880"/>
            <a:ext cx="4572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Резервний фонд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5486400" y="3611880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7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50 000 грн</a:t>
            </a:r>
            <a:endParaRPr lang="en-US" sz="1700" dirty="0"/>
          </a:p>
        </p:txBody>
      </p:sp>
      <p:sp>
        <p:nvSpPr>
          <p:cNvPr id="21" name="Shape 19"/>
          <p:cNvSpPr/>
          <p:nvPr/>
        </p:nvSpPr>
        <p:spPr>
          <a:xfrm>
            <a:off x="731520" y="4069080"/>
            <a:ext cx="7955280" cy="0"/>
          </a:xfrm>
          <a:prstGeom prst="line">
            <a:avLst/>
          </a:prstGeom>
          <a:noFill/>
          <a:ln w="6350">
            <a:solidFill>
              <a:srgbClr val="FFF2E7">
                <a:alpha val="40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457200" y="4206240"/>
            <a:ext cx="8229600" cy="45720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23" name="Text 21"/>
          <p:cNvSpPr/>
          <p:nvPr/>
        </p:nvSpPr>
        <p:spPr>
          <a:xfrm>
            <a:off x="457200" y="4206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ВСЬОГО: 350 000 грн</a:t>
            </a:r>
            <a:endParaRPr lang="en-US" sz="2200" dirty="0"/>
          </a:p>
        </p:txBody>
      </p:sp>
      <p:sp>
        <p:nvSpPr>
          <p:cNvPr id="24" name="Text 22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2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ЗАКЛИК ДО ДІЇ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914400" y="100584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Час діяти — ваша громада може заробляти на туризмі вже сьогодні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914400" y="2103120"/>
            <a:ext cx="7315200" cy="502920"/>
          </a:xfrm>
          <a:prstGeom prst="rect">
            <a:avLst/>
          </a:prstGeom>
          <a:solidFill>
            <a:srgbClr val="F5E6D6"/>
          </a:solidFill>
          <a:ln/>
        </p:spPr>
      </p:sp>
      <p:sp>
        <p:nvSpPr>
          <p:cNvPr id="6" name="Shape 4"/>
          <p:cNvSpPr/>
          <p:nvPr/>
        </p:nvSpPr>
        <p:spPr>
          <a:xfrm>
            <a:off x="914400" y="2103120"/>
            <a:ext cx="73152" cy="502920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7" name="Text 5"/>
          <p:cNvSpPr/>
          <p:nvPr/>
        </p:nvSpPr>
        <p:spPr>
          <a:xfrm>
            <a:off x="1188720" y="2103120"/>
            <a:ext cx="6858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Плануйте вже зараз — не чекайте конкурентів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914400" y="2743200"/>
            <a:ext cx="7315200" cy="50292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9" name="Shape 7"/>
          <p:cNvSpPr/>
          <p:nvPr/>
        </p:nvSpPr>
        <p:spPr>
          <a:xfrm>
            <a:off x="914400" y="2743200"/>
            <a:ext cx="73152" cy="502920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10" name="Text 8"/>
          <p:cNvSpPr/>
          <p:nvPr/>
        </p:nvSpPr>
        <p:spPr>
          <a:xfrm>
            <a:off x="1188720" y="2743200"/>
            <a:ext cx="6858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Дійте системно — маршрут + послуги + бренд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914400" y="3383280"/>
            <a:ext cx="7315200" cy="502920"/>
          </a:xfrm>
          <a:prstGeom prst="rect">
            <a:avLst/>
          </a:prstGeom>
          <a:solidFill>
            <a:srgbClr val="F5E6D6"/>
          </a:solidFill>
          <a:ln/>
        </p:spPr>
      </p:sp>
      <p:sp>
        <p:nvSpPr>
          <p:cNvPr id="12" name="Shape 10"/>
          <p:cNvSpPr/>
          <p:nvPr/>
        </p:nvSpPr>
        <p:spPr>
          <a:xfrm>
            <a:off x="914400" y="3383280"/>
            <a:ext cx="73152" cy="502920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13" name="Text 11"/>
          <p:cNvSpPr/>
          <p:nvPr/>
        </p:nvSpPr>
        <p:spPr>
          <a:xfrm>
            <a:off x="1188720" y="3383280"/>
            <a:ext cx="6858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Рахуйте цифри — бюджет та KPI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914400" y="4023360"/>
            <a:ext cx="7315200" cy="50292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15" name="Shape 13"/>
          <p:cNvSpPr/>
          <p:nvPr/>
        </p:nvSpPr>
        <p:spPr>
          <a:xfrm>
            <a:off x="914400" y="4023360"/>
            <a:ext cx="73152" cy="502920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16" name="Text 14"/>
          <p:cNvSpPr/>
          <p:nvPr/>
        </p:nvSpPr>
        <p:spPr>
          <a:xfrm>
            <a:off x="1188720" y="4023360"/>
            <a:ext cx="6858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Мотивуйте громаду — нові робочі місця і дохід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40B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ПИТАННЯ &amp; ВІДПОВІДІ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2743200" y="1280160"/>
            <a:ext cx="3657600" cy="0"/>
          </a:xfrm>
          <a:prstGeom prst="line">
            <a:avLst/>
          </a:prstGeom>
          <a:noFill/>
          <a:ln w="25400">
            <a:solidFill>
              <a:srgbClr val="FFF2E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16459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ВПРАВА 2: Брейншторм (5–7 хв)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914400" y="2377440"/>
            <a:ext cx="73152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Запишіть 2 ідеї — який ресурс вашої громади</a:t>
            </a:r>
            <a:endParaRPr lang="en-US" sz="1800" dirty="0"/>
          </a:p>
          <a:p>
            <a:pPr algn="ctr" indent="0" marL="0">
              <a:buNone/>
            </a:pPr>
            <a:r>
              <a:rPr lang="en-US" sz="18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можна «запакувати» в туристичний продукт?</a:t>
            </a:r>
            <a:endParaRPr lang="en-US" sz="1800" dirty="0"/>
          </a:p>
          <a:p>
            <a:pPr algn="ctr" indent="0" marL="0">
              <a:buNone/>
            </a:pPr>
            <a:endParaRPr lang="en-US" sz="1800" dirty="0"/>
          </a:p>
          <a:p>
            <a:pPr algn="ctr" indent="0" marL="0">
              <a:buNone/>
            </a:pPr>
            <a:r>
              <a:rPr lang="en-US" sz="18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Обговоріть із сусідом: які перші 3 кроки</a:t>
            </a:r>
            <a:endParaRPr lang="en-US" sz="1800" dirty="0"/>
          </a:p>
          <a:p>
            <a:pPr algn="ctr" indent="0" marL="0">
              <a:buNone/>
            </a:pPr>
            <a:r>
              <a:rPr lang="en-US" sz="18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потрібно зробити для реалізації?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2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ПЛАН ВИСТУПУ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1097280" cy="54864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4" name="Shape 2"/>
          <p:cNvSpPr/>
          <p:nvPr/>
        </p:nvSpPr>
        <p:spPr>
          <a:xfrm>
            <a:off x="457200" y="1188720"/>
            <a:ext cx="1188720" cy="347472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1188720"/>
            <a:ext cx="11887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5 хв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1828800" y="1188720"/>
            <a:ext cx="6858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Вступ: контекст, чому тема актуальна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57200" y="1627632"/>
            <a:ext cx="1188720" cy="347472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8" name="Text 6"/>
          <p:cNvSpPr/>
          <p:nvPr/>
        </p:nvSpPr>
        <p:spPr>
          <a:xfrm>
            <a:off x="457200" y="1627632"/>
            <a:ext cx="11887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8 хв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828800" y="1627632"/>
            <a:ext cx="6858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Статистика 2022–2026 по внутрішньому туризму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57200" y="2066544"/>
            <a:ext cx="1188720" cy="347472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11" name="Text 9"/>
          <p:cNvSpPr/>
          <p:nvPr/>
        </p:nvSpPr>
        <p:spPr>
          <a:xfrm>
            <a:off x="457200" y="2066544"/>
            <a:ext cx="11887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7 хв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1828800" y="2066544"/>
            <a:ext cx="6858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Що продавати: ідеї продуктів і моделі доходів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57200" y="2505456"/>
            <a:ext cx="1188720" cy="347472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14" name="Text 12"/>
          <p:cNvSpPr/>
          <p:nvPr/>
        </p:nvSpPr>
        <p:spPr>
          <a:xfrm>
            <a:off x="457200" y="2505456"/>
            <a:ext cx="11887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20 хв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828800" y="2505456"/>
            <a:ext cx="6858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Кейси громад з реальними цифрами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57200" y="2944368"/>
            <a:ext cx="1188720" cy="347472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17" name="Text 15"/>
          <p:cNvSpPr/>
          <p:nvPr/>
        </p:nvSpPr>
        <p:spPr>
          <a:xfrm>
            <a:off x="457200" y="2944368"/>
            <a:ext cx="11887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5 хв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1828800" y="2944368"/>
            <a:ext cx="6858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Бізнес-моделі і ціноутворення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57200" y="3383280"/>
            <a:ext cx="1188720" cy="347472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20" name="Text 18"/>
          <p:cNvSpPr/>
          <p:nvPr/>
        </p:nvSpPr>
        <p:spPr>
          <a:xfrm>
            <a:off x="457200" y="3383280"/>
            <a:ext cx="11887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3 хв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1828800" y="3383280"/>
            <a:ext cx="6858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Покроковий гайд: бюджет і KPI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57200" y="3822192"/>
            <a:ext cx="1188720" cy="347472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23" name="Text 21"/>
          <p:cNvSpPr/>
          <p:nvPr/>
        </p:nvSpPr>
        <p:spPr>
          <a:xfrm>
            <a:off x="457200" y="3822192"/>
            <a:ext cx="11887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2 хв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1828800" y="3822192"/>
            <a:ext cx="6858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Заклик до дії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57200" y="4261104"/>
            <a:ext cx="1188720" cy="347472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26" name="Text 24"/>
          <p:cNvSpPr/>
          <p:nvPr/>
        </p:nvSpPr>
        <p:spPr>
          <a:xfrm>
            <a:off x="457200" y="4261104"/>
            <a:ext cx="11887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10 хв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1828800" y="4261104"/>
            <a:ext cx="6858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Інтерактивні вправи та Q&amp;A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2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46320" y="1371600"/>
            <a:ext cx="3840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ІРА КОРОБКО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4846320" y="2103120"/>
            <a:ext cx="1828800" cy="54864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5" name="Text 2"/>
          <p:cNvSpPr/>
          <p:nvPr/>
        </p:nvSpPr>
        <p:spPr>
          <a:xfrm>
            <a:off x="4846320" y="2286000"/>
            <a:ext cx="3840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Креаторка Pink Elephant tea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846320" y="301752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40B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ГЛОБАЛЬНИЙ КОНТЕКСТ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1097280" cy="54864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4" name="Shape 2"/>
          <p:cNvSpPr/>
          <p:nvPr/>
        </p:nvSpPr>
        <p:spPr>
          <a:xfrm>
            <a:off x="457200" y="1280160"/>
            <a:ext cx="73152" cy="64008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5" name="Text 3"/>
          <p:cNvSpPr/>
          <p:nvPr/>
        </p:nvSpPr>
        <p:spPr>
          <a:xfrm>
            <a:off x="822960" y="1280160"/>
            <a:ext cx="7772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Пандемія та війна змінили поведінку мандрівників: українці менше літають за кордон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457200" y="2148840"/>
            <a:ext cx="73152" cy="64008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2148840"/>
            <a:ext cx="7772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Світові конфлікти роблять авіаподорожі дорожчими — зростання цін на пальне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457200" y="3017520"/>
            <a:ext cx="73152" cy="64008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9" name="Text 7"/>
          <p:cNvSpPr/>
          <p:nvPr/>
        </p:nvSpPr>
        <p:spPr>
          <a:xfrm>
            <a:off x="822960" y="3017520"/>
            <a:ext cx="7772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Тренд на внутрішні поїздки посилюється — час запропонувати альтернативу у вашій громаді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457200" y="3886200"/>
            <a:ext cx="73152" cy="64008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11" name="Text 9"/>
          <p:cNvSpPr/>
          <p:nvPr/>
        </p:nvSpPr>
        <p:spPr>
          <a:xfrm>
            <a:off x="822960" y="3886200"/>
            <a:ext cx="7772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Програма «Подорож до себе» — подорожі по Україні стають модними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2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КЛЮЧОВІ ЦИФРИ ТУРИЗМУ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57200" y="914400"/>
            <a:ext cx="1097280" cy="54864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4" name="Shape 2"/>
          <p:cNvSpPr/>
          <p:nvPr/>
        </p:nvSpPr>
        <p:spPr>
          <a:xfrm>
            <a:off x="457200" y="1188720"/>
            <a:ext cx="1920240" cy="2011680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1280160"/>
            <a:ext cx="1920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178.9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457200" y="2103120"/>
            <a:ext cx="1920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млн ₴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2022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2651760"/>
            <a:ext cx="1920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базовий рік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2560320" y="1188720"/>
            <a:ext cx="1920240" cy="2011680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9" name="Text 7"/>
          <p:cNvSpPr/>
          <p:nvPr/>
        </p:nvSpPr>
        <p:spPr>
          <a:xfrm>
            <a:off x="2560320" y="1280160"/>
            <a:ext cx="1920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222.6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2560320" y="2103120"/>
            <a:ext cx="1920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млн ₴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2023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560320" y="2651760"/>
            <a:ext cx="1920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+24.4%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663440" y="1188720"/>
            <a:ext cx="1920240" cy="2011680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13" name="Text 11"/>
          <p:cNvSpPr/>
          <p:nvPr/>
        </p:nvSpPr>
        <p:spPr>
          <a:xfrm>
            <a:off x="4663440" y="1280160"/>
            <a:ext cx="1920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273.1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4663440" y="2103120"/>
            <a:ext cx="1920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млн ₴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2024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663440" y="2651760"/>
            <a:ext cx="1920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+22.7%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766560" y="1188720"/>
            <a:ext cx="1920240" cy="2011680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17" name="Text 15"/>
          <p:cNvSpPr/>
          <p:nvPr/>
        </p:nvSpPr>
        <p:spPr>
          <a:xfrm>
            <a:off x="6766560" y="1280160"/>
            <a:ext cx="1920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359</a:t>
            </a:r>
            <a:endParaRPr lang="en-US" sz="3600" dirty="0"/>
          </a:p>
        </p:txBody>
      </p:sp>
      <p:sp>
        <p:nvSpPr>
          <p:cNvPr id="18" name="Text 16"/>
          <p:cNvSpPr/>
          <p:nvPr/>
        </p:nvSpPr>
        <p:spPr>
          <a:xfrm>
            <a:off x="6766560" y="2103120"/>
            <a:ext cx="1920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млн ₴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2025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766560" y="2651760"/>
            <a:ext cx="1920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+31.5%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57200" y="33832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Лідери за турзбором (2024):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457200" y="3840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Київ — 51 млн  |  Львів — 42.5 млн  |  Ів.-Фр. — 32.5 млн  |  Закарпаття — 21.1 млн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57200" y="4206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Понад 80% — внутрішні туристичні поїздки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2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029200" y="0"/>
            <a:ext cx="41148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0" y="0"/>
            <a:ext cx="4114800" cy="5143500"/>
          </a:xfrm>
          <a:prstGeom prst="rect">
            <a:avLst/>
          </a:prstGeom>
          <a:solidFill>
            <a:srgbClr val="440B34">
              <a:alpha val="6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74320" y="274320"/>
            <a:ext cx="4572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ЩО ПРОДАВАТИ ГРОМАДІ?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274320" y="822960"/>
            <a:ext cx="1097280" cy="54864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6" name="Shape 3"/>
          <p:cNvSpPr/>
          <p:nvPr/>
        </p:nvSpPr>
        <p:spPr>
          <a:xfrm>
            <a:off x="274320" y="1051560"/>
            <a:ext cx="4572000" cy="502920"/>
          </a:xfrm>
          <a:prstGeom prst="rect">
            <a:avLst/>
          </a:prstGeom>
          <a:solidFill>
            <a:srgbClr val="F5E6D6"/>
          </a:solidFill>
          <a:ln/>
        </p:spPr>
      </p:sp>
      <p:sp>
        <p:nvSpPr>
          <p:cNvPr id="7" name="Text 4"/>
          <p:cNvSpPr/>
          <p:nvPr/>
        </p:nvSpPr>
        <p:spPr>
          <a:xfrm>
            <a:off x="365760" y="1051560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Культурні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828800" y="1051560"/>
            <a:ext cx="2926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замки, музеї, квести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274320" y="1645920"/>
            <a:ext cx="4572000" cy="50292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10" name="Text 7"/>
          <p:cNvSpPr/>
          <p:nvPr/>
        </p:nvSpPr>
        <p:spPr>
          <a:xfrm>
            <a:off x="365760" y="1645920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Природні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828800" y="1645920"/>
            <a:ext cx="2926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маршрути, кемпінги, джерела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274320" y="2240280"/>
            <a:ext cx="4572000" cy="502920"/>
          </a:xfrm>
          <a:prstGeom prst="rect">
            <a:avLst/>
          </a:prstGeom>
          <a:solidFill>
            <a:srgbClr val="F5E6D6"/>
          </a:solidFill>
          <a:ln/>
        </p:spPr>
      </p:sp>
      <p:sp>
        <p:nvSpPr>
          <p:cNvPr id="13" name="Text 10"/>
          <p:cNvSpPr/>
          <p:nvPr/>
        </p:nvSpPr>
        <p:spPr>
          <a:xfrm>
            <a:off x="365760" y="2240280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Агро/гастро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1828800" y="2240280"/>
            <a:ext cx="2926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дегустації, садиби, майстер-класи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274320" y="2834640"/>
            <a:ext cx="4572000" cy="50292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16" name="Text 13"/>
          <p:cNvSpPr/>
          <p:nvPr/>
        </p:nvSpPr>
        <p:spPr>
          <a:xfrm>
            <a:off x="365760" y="2834640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Фестивалі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828800" y="2834640"/>
            <a:ext cx="2926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ярмарки, музичні події</a:t>
            </a:r>
            <a:endParaRPr lang="en-US" sz="1500" dirty="0"/>
          </a:p>
        </p:txBody>
      </p:sp>
      <p:sp>
        <p:nvSpPr>
          <p:cNvPr id="18" name="Shape 15"/>
          <p:cNvSpPr/>
          <p:nvPr/>
        </p:nvSpPr>
        <p:spPr>
          <a:xfrm>
            <a:off x="274320" y="3429000"/>
            <a:ext cx="4572000" cy="502920"/>
          </a:xfrm>
          <a:prstGeom prst="rect">
            <a:avLst/>
          </a:prstGeom>
          <a:solidFill>
            <a:srgbClr val="F5E6D6"/>
          </a:solidFill>
          <a:ln/>
        </p:spPr>
      </p:sp>
      <p:sp>
        <p:nvSpPr>
          <p:cNvPr id="19" name="Text 16"/>
          <p:cNvSpPr/>
          <p:nvPr/>
        </p:nvSpPr>
        <p:spPr>
          <a:xfrm>
            <a:off x="365760" y="3429000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Оздоровчі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1828800" y="3429000"/>
            <a:ext cx="2926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санаторії, спа, ретрити</a:t>
            </a:r>
            <a:endParaRPr lang="en-US" sz="1500" dirty="0"/>
          </a:p>
        </p:txBody>
      </p:sp>
      <p:sp>
        <p:nvSpPr>
          <p:cNvPr id="21" name="Shape 18"/>
          <p:cNvSpPr/>
          <p:nvPr/>
        </p:nvSpPr>
        <p:spPr>
          <a:xfrm>
            <a:off x="274320" y="4023360"/>
            <a:ext cx="4572000" cy="50292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22" name="Text 19"/>
          <p:cNvSpPr/>
          <p:nvPr/>
        </p:nvSpPr>
        <p:spPr>
          <a:xfrm>
            <a:off x="365760" y="4023360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Сервіси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1828800" y="4023360"/>
            <a:ext cx="2926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еко-тури, фотосафарі, стрільба з лука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5303520" y="1828800"/>
            <a:ext cx="347472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6 напрямків</a:t>
            </a:r>
            <a:endParaRPr lang="en-US" sz="2800" dirty="0"/>
          </a:p>
          <a:p>
            <a:pPr algn="ctr" indent="0" marL="0">
              <a:buNone/>
            </a:pPr>
            <a:r>
              <a:rPr lang="en-US" sz="20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для вашої громади</a:t>
            </a:r>
            <a:endParaRPr lang="en-US" sz="2800" dirty="0"/>
          </a:p>
        </p:txBody>
      </p:sp>
      <p:sp>
        <p:nvSpPr>
          <p:cNvPr id="25" name="Text 22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40B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МОДЕЛІ ДОХОДІВ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57200" y="822960"/>
            <a:ext cx="1097280" cy="54864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4" name="Shape 2"/>
          <p:cNvSpPr/>
          <p:nvPr/>
        </p:nvSpPr>
        <p:spPr>
          <a:xfrm>
            <a:off x="457200" y="1051560"/>
            <a:ext cx="73152" cy="45720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5" name="Text 3"/>
          <p:cNvSpPr/>
          <p:nvPr/>
        </p:nvSpPr>
        <p:spPr>
          <a:xfrm>
            <a:off x="731520" y="105156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Вхідні квитки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108960" y="105156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50–150 грн/особа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303520" y="1051560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музей, оздоровчий центр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457200" y="1645920"/>
            <a:ext cx="73152" cy="45720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9" name="Text 7"/>
          <p:cNvSpPr/>
          <p:nvPr/>
        </p:nvSpPr>
        <p:spPr>
          <a:xfrm>
            <a:off x="731520" y="164592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Турпакети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3108960" y="164592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500–1000 грн/день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303520" y="1645920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проживання + харчування + екскурсії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457200" y="2240280"/>
            <a:ext cx="73152" cy="45720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13" name="Text 11"/>
          <p:cNvSpPr/>
          <p:nvPr/>
        </p:nvSpPr>
        <p:spPr>
          <a:xfrm>
            <a:off x="731520" y="224028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Фестивальні пакети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108960" y="224028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100–300 грн/ос.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303520" y="2240280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квиток + харчування + сувенір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457200" y="2834640"/>
            <a:ext cx="73152" cy="45720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17" name="Text 15"/>
          <p:cNvSpPr/>
          <p:nvPr/>
        </p:nvSpPr>
        <p:spPr>
          <a:xfrm>
            <a:off x="731520" y="283464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Майстер-класи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108960" y="283464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100–200 грн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303520" y="2834640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гончарство, кулінарія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457200" y="3429000"/>
            <a:ext cx="73152" cy="45720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21" name="Text 19"/>
          <p:cNvSpPr/>
          <p:nvPr/>
        </p:nvSpPr>
        <p:spPr>
          <a:xfrm>
            <a:off x="731520" y="342900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Ночівля в садибі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3108960" y="342900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300–700 грн/ніч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303520" y="3429000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сільський зелений туризм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457200" y="4023360"/>
            <a:ext cx="73152" cy="457200"/>
          </a:xfrm>
          <a:prstGeom prst="rect">
            <a:avLst/>
          </a:prstGeom>
          <a:solidFill>
            <a:srgbClr val="FFF2E7"/>
          </a:solidFill>
          <a:ln/>
        </p:spPr>
      </p:sp>
      <p:sp>
        <p:nvSpPr>
          <p:cNvPr id="25" name="Text 23"/>
          <p:cNvSpPr/>
          <p:nvPr/>
        </p:nvSpPr>
        <p:spPr>
          <a:xfrm>
            <a:off x="731520" y="402336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Оренда спорядження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3108960" y="4023360"/>
            <a:ext cx="20116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100–300 грн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303520" y="4023360"/>
            <a:ext cx="3383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велосипеди, човни, спорядження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2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0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18288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ВПРАВА 1: РЕСУРСИ ВАШОЇ ГРОМАДИ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13716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5 хвилин — робота в малих групах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457200" y="2011680"/>
            <a:ext cx="411480" cy="411480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2011680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097280" y="2011680"/>
            <a:ext cx="7589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Складіть список об'єктів вашої громади (церква, озеро, ремісники...)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457200" y="2651760"/>
            <a:ext cx="411480" cy="411480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2651760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097280" y="2651760"/>
            <a:ext cx="7589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Які послуги можна додати? (екскурсії, майстер-класи, ночівля, їжа)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457200" y="3291840"/>
            <a:ext cx="411480" cy="411480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" y="3291840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3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097280" y="3291840"/>
            <a:ext cx="7589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Запишіть 1–2 конкретні ідеї туристичних продуктів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457200" y="3931920"/>
            <a:ext cx="411480" cy="411480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" y="3931920"/>
            <a:ext cx="411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1097280" y="3931920"/>
            <a:ext cx="7589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Хто бере участь у створенні? Що саме продається?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2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440B34">
              <a:alpha val="6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74320" y="27432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КЕЙС: СТАРОУШИЦЯ (БАКОТА)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274320" y="822960"/>
            <a:ext cx="1097280" cy="54864"/>
          </a:xfrm>
          <a:prstGeom prst="rect">
            <a:avLst/>
          </a:prstGeom>
          <a:solidFill>
            <a:srgbClr val="440B34"/>
          </a:solidFill>
          <a:ln/>
        </p:spPr>
      </p:sp>
      <p:sp>
        <p:nvSpPr>
          <p:cNvPr id="6" name="Text 3"/>
          <p:cNvSpPr/>
          <p:nvPr/>
        </p:nvSpPr>
        <p:spPr>
          <a:xfrm>
            <a:off x="274320" y="1097280"/>
            <a:ext cx="4846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Проблема: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74320" y="1371600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бідна ОТГ, туристи просто проїжджали повз Бакоту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274320" y="1965960"/>
            <a:ext cx="4846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Рішення: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274320" y="2240280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інвентаризація ресурсів — 700-річна криниця, палац Токаржевських, джерела, ферма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274320" y="2834640"/>
            <a:ext cx="4846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Продукт: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274320" y="3108960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маршрут «Легенди Пониззя» — мапи, стенди, QR-коди, Green Points для велотуристів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274320" y="3703320"/>
            <a:ext cx="4846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Результат: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274320" y="3977640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збільшення клієнтів у крамницях і садибах на маршруті, мінімальні інвестиції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5760720" y="4114800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FFF2E7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Хмельницька обл.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0" y="4663440"/>
            <a:ext cx="9144000" cy="457200"/>
          </a:xfrm>
          <a:prstGeom prst="rect">
            <a:avLst/>
          </a:prstGeom>
          <a:solidFill>
            <a:srgbClr val="FFF2E7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440B34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www.teapinkelephant.com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продавати громаду: локальний туризм як швидкі гроші</dc:title>
  <dc:subject>PptxGenJS Presentation</dc:subject>
  <dc:creator>Іра Коробко</dc:creator>
  <cp:lastModifiedBy>Іра Коробко</cp:lastModifiedBy>
  <cp:revision>1</cp:revision>
  <dcterms:created xsi:type="dcterms:W3CDTF">2026-04-12T14:03:56Z</dcterms:created>
  <dcterms:modified xsi:type="dcterms:W3CDTF">2026-04-12T14:03:56Z</dcterms:modified>
</cp:coreProperties>
</file>