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A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274552" y="5943600"/>
            <a:ext cx="1828800" cy="1828800"/>
          </a:xfrm>
          <a:prstGeom prst="ellipse">
            <a:avLst/>
          </a:prstGeom>
          <a:ln w="12700">
            <a:solidFill>
              <a:srgbClr val="2E4A3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451592" y="5120640"/>
            <a:ext cx="3474720" cy="3474720"/>
          </a:xfrm>
          <a:prstGeom prst="ellipse">
            <a:avLst/>
          </a:prstGeom>
          <a:ln w="12700">
            <a:solidFill>
              <a:srgbClr val="2E4A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628632" y="4297680"/>
            <a:ext cx="5120640" cy="5120640"/>
          </a:xfrm>
          <a:prstGeom prst="ellipse">
            <a:avLst/>
          </a:prstGeom>
          <a:ln w="12700">
            <a:solidFill>
              <a:srgbClr val="2E4A3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805672" y="3474720"/>
            <a:ext cx="6766560" cy="6766560"/>
          </a:xfrm>
          <a:prstGeom prst="ellipse">
            <a:avLst/>
          </a:prstGeom>
          <a:ln w="12700">
            <a:solidFill>
              <a:srgbClr val="2E4A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982712" y="2651760"/>
            <a:ext cx="8412480" cy="8412480"/>
          </a:xfrm>
          <a:prstGeom prst="ellipse">
            <a:avLst/>
          </a:prstGeom>
          <a:ln w="12700">
            <a:solidFill>
              <a:srgbClr val="2E4A3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159752" y="1828800"/>
            <a:ext cx="10058400" cy="10058400"/>
          </a:xfrm>
          <a:prstGeom prst="ellipse">
            <a:avLst/>
          </a:prstGeom>
          <a:ln w="12700">
            <a:solidFill>
              <a:srgbClr val="2E4A3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908792" y="5577840"/>
            <a:ext cx="914400" cy="914400"/>
          </a:xfrm>
          <a:prstGeom prst="ellipse">
            <a:avLst/>
          </a:prstGeom>
          <a:solidFill>
            <a:srgbClr val="97D982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5486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800" kern="0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2025 — 2030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" y="1051560"/>
            <a:ext cx="548640" cy="0"/>
          </a:xfrm>
          <a:prstGeom prst="line">
            <a:avLst/>
          </a:prstGeom>
          <a:noFill/>
          <a:ln w="38100">
            <a:solidFill>
              <a:srgbClr val="97D98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137160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0" b="1" spc="400" kern="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ТРЕНДИ</a:t>
            </a:r>
            <a:endParaRPr lang="en-US" sz="8000" dirty="0"/>
          </a:p>
        </p:txBody>
      </p:sp>
      <p:sp>
        <p:nvSpPr>
          <p:cNvPr id="12" name="Text 10"/>
          <p:cNvSpPr/>
          <p:nvPr/>
        </p:nvSpPr>
        <p:spPr>
          <a:xfrm>
            <a:off x="640080" y="2651760"/>
            <a:ext cx="100584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4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На чому громади</a:t>
            </a:r>
            <a:endParaRPr lang="en-US" sz="44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44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можуть заробляти</a:t>
            </a:r>
            <a:endParaRPr lang="en-US" sz="44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44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вже завтра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640080" y="61264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Виступ · Сценарій майбутнього локальних економік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A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9728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783080" y="29260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10 / 18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336792" y="292608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400" kern="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НОВІ МЕШКАНЦІ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6446520"/>
            <a:ext cx="11091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ТРЕНДИ 2025–2030  ·  Громади як операційна система життя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91440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8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Урбан-села</a:t>
            </a:r>
            <a:endParaRPr lang="en-US" sz="38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38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та нові мешканці</a:t>
            </a:r>
            <a:endParaRPr lang="en-US" sz="3800" dirty="0"/>
          </a:p>
        </p:txBody>
      </p:sp>
      <p:sp>
        <p:nvSpPr>
          <p:cNvPr id="7" name="Shape 5"/>
          <p:cNvSpPr/>
          <p:nvPr/>
        </p:nvSpPr>
        <p:spPr>
          <a:xfrm>
            <a:off x="640080" y="3200400"/>
            <a:ext cx="5394960" cy="1463040"/>
          </a:xfrm>
          <a:prstGeom prst="roundRect">
            <a:avLst>
              <a:gd name="adj" fmla="val 7500"/>
            </a:avLst>
          </a:prstGeom>
          <a:solidFill>
            <a:srgbClr val="1A2B22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324612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«Де офіс?»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22960" y="3703320"/>
            <a:ext cx="5029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Стара логіка</a:t>
            </a:r>
            <a:endParaRPr lang="en-US" sz="2600" dirty="0"/>
          </a:p>
        </p:txBody>
      </p:sp>
      <p:sp>
        <p:nvSpPr>
          <p:cNvPr id="10" name="Shape 8"/>
          <p:cNvSpPr/>
          <p:nvPr/>
        </p:nvSpPr>
        <p:spPr>
          <a:xfrm>
            <a:off x="6217920" y="3200400"/>
            <a:ext cx="5303520" cy="1463040"/>
          </a:xfrm>
          <a:prstGeom prst="roundRect">
            <a:avLst>
              <a:gd name="adj" fmla="val 7500"/>
            </a:avLst>
          </a:prstGeom>
          <a:solidFill>
            <a:srgbClr val="243A2E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0" y="324612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«Яке там життя?»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0" y="3703320"/>
            <a:ext cx="4937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Нова логіка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640080" y="502920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2000" b="1" i="1" dirty="0">
                <a:solidFill>
                  <a:srgbClr val="E8C547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Конкуренція громад — це конкуренція за людей,</a:t>
            </a:r>
            <a:endParaRPr lang="en-US" sz="2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2000" b="1" i="1" dirty="0">
                <a:solidFill>
                  <a:srgbClr val="E8C547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які можуть жити будь-де.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A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9728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783080" y="29260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11 / 18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336792" y="292608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400" kern="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CIRCULAR ECONOMY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6446520"/>
            <a:ext cx="11091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ТРЕНДИ 2025–2030  ·  Громади як операційна система життя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91440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Циркулярна економіка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640080" y="17830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E8C547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«Сміття — це провалена бізнес-модель.»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074920" y="2926080"/>
            <a:ext cx="2011680" cy="2011680"/>
          </a:xfrm>
          <a:prstGeom prst="ellipse">
            <a:avLst/>
          </a:prstGeom>
          <a:ln w="38100">
            <a:solidFill>
              <a:srgbClr val="97D98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800600" y="2651760"/>
            <a:ext cx="2560320" cy="2560320"/>
          </a:xfrm>
          <a:prstGeom prst="ellipse">
            <a:avLst/>
          </a:prstGeom>
          <a:ln w="12700">
            <a:solidFill>
              <a:srgbClr val="2E4A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83480" y="3611880"/>
            <a:ext cx="21945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400" kern="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CIRCULAR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983480" y="3977640"/>
            <a:ext cx="21945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spc="400" kern="0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ECONOMY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934456" y="2779776"/>
            <a:ext cx="292608" cy="292608"/>
          </a:xfrm>
          <a:prstGeom prst="ellipse">
            <a:avLst/>
          </a:prstGeom>
          <a:solidFill>
            <a:srgbClr val="97D982"/>
          </a:solidFill>
          <a:ln/>
        </p:spPr>
      </p:sp>
      <p:sp>
        <p:nvSpPr>
          <p:cNvPr id="13" name="Text 11"/>
          <p:cNvSpPr/>
          <p:nvPr/>
        </p:nvSpPr>
        <p:spPr>
          <a:xfrm>
            <a:off x="5257800" y="242316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ВИРОБНИЦТВО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940296" y="3785616"/>
            <a:ext cx="292608" cy="292608"/>
          </a:xfrm>
          <a:prstGeom prst="ellipse">
            <a:avLst/>
          </a:prstGeom>
          <a:solidFill>
            <a:srgbClr val="97D982"/>
          </a:solidFill>
          <a:ln/>
        </p:spPr>
      </p:sp>
      <p:sp>
        <p:nvSpPr>
          <p:cNvPr id="15" name="Text 13"/>
          <p:cNvSpPr/>
          <p:nvPr/>
        </p:nvSpPr>
        <p:spPr>
          <a:xfrm>
            <a:off x="7269480" y="374904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ВИКОРИСТАННЯ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934456" y="4791456"/>
            <a:ext cx="292608" cy="292608"/>
          </a:xfrm>
          <a:prstGeom prst="ellipse">
            <a:avLst/>
          </a:prstGeom>
          <a:solidFill>
            <a:srgbClr val="97D982"/>
          </a:solidFill>
          <a:ln/>
        </p:spPr>
      </p:sp>
      <p:sp>
        <p:nvSpPr>
          <p:cNvPr id="17" name="Text 15"/>
          <p:cNvSpPr/>
          <p:nvPr/>
        </p:nvSpPr>
        <p:spPr>
          <a:xfrm>
            <a:off x="5257800" y="516636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ЗБІР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928616" y="3785616"/>
            <a:ext cx="292608" cy="292608"/>
          </a:xfrm>
          <a:prstGeom prst="ellipse">
            <a:avLst/>
          </a:prstGeom>
          <a:solidFill>
            <a:srgbClr val="97D982"/>
          </a:solidFill>
          <a:ln/>
        </p:spPr>
      </p:sp>
      <p:sp>
        <p:nvSpPr>
          <p:cNvPr id="19" name="Text 17"/>
          <p:cNvSpPr/>
          <p:nvPr/>
        </p:nvSpPr>
        <p:spPr>
          <a:xfrm>
            <a:off x="3246120" y="374904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ПЕРЕРОБКА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40080" y="56692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Україна має шанс не повторювати старі помилки —</a:t>
            </a:r>
            <a:endParaRPr lang="en-US" sz="14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а одразу перейти у нову модель.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A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9728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783080" y="29260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12 / 18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336792" y="292608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400" kern="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ВІДХОДИ → КАПІТАЛ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6446520"/>
            <a:ext cx="11091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ТРЕНДИ 2025–2030  ·  Громади як операційна система життя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91440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Гроші з відходів</a:t>
            </a:r>
            <a:endParaRPr lang="en-US" sz="3800" dirty="0"/>
          </a:p>
        </p:txBody>
      </p:sp>
      <p:sp>
        <p:nvSpPr>
          <p:cNvPr id="7" name="Shape 5"/>
          <p:cNvSpPr/>
          <p:nvPr/>
        </p:nvSpPr>
        <p:spPr>
          <a:xfrm>
            <a:off x="640080" y="2103120"/>
            <a:ext cx="3520440" cy="3291840"/>
          </a:xfrm>
          <a:prstGeom prst="roundRect">
            <a:avLst>
              <a:gd name="adj" fmla="val 4167"/>
            </a:avLst>
          </a:prstGeom>
          <a:solidFill>
            <a:srgbClr val="1A2B22"/>
          </a:solidFill>
          <a:ln w="12700">
            <a:solidFill>
              <a:srgbClr val="2E4A3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228600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8C547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ЖИТОМИР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14400" y="269748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Завод переробки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914400" y="3429000"/>
            <a:ext cx="54864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3611880"/>
            <a:ext cx="30175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Монетизація відходів у промисловому масштабі.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343400" y="2103120"/>
            <a:ext cx="3520440" cy="3291840"/>
          </a:xfrm>
          <a:prstGeom prst="roundRect">
            <a:avLst>
              <a:gd name="adj" fmla="val 4167"/>
            </a:avLst>
          </a:prstGeom>
          <a:solidFill>
            <a:srgbClr val="1A2B22"/>
          </a:solidFill>
          <a:ln w="12700">
            <a:solidFill>
              <a:srgbClr val="2E4A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17720" y="228600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8C547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СЛАВУТА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617720" y="269748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Сортування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4617720" y="3429000"/>
            <a:ext cx="54864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17720" y="3611880"/>
            <a:ext cx="30175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Базова інфраструктура → реальний економічний ефект.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8046720" y="2103120"/>
            <a:ext cx="3520440" cy="3291840"/>
          </a:xfrm>
          <a:prstGeom prst="roundRect">
            <a:avLst>
              <a:gd name="adj" fmla="val 4167"/>
            </a:avLst>
          </a:prstGeom>
          <a:solidFill>
            <a:srgbClr val="1A2B22"/>
          </a:solidFill>
          <a:ln w="12700">
            <a:solidFill>
              <a:srgbClr val="2E4A3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321040" y="228600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8C547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ЛЬВІВ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321040" y="269748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Компостування</a:t>
            </a:r>
            <a:endParaRPr lang="en-US" sz="2200" dirty="0"/>
          </a:p>
        </p:txBody>
      </p:sp>
      <p:sp>
        <p:nvSpPr>
          <p:cNvPr id="20" name="Shape 18"/>
          <p:cNvSpPr/>
          <p:nvPr/>
        </p:nvSpPr>
        <p:spPr>
          <a:xfrm>
            <a:off x="8321040" y="3429000"/>
            <a:ext cx="54864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321040" y="3611880"/>
            <a:ext cx="30175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Органіка → добриво → ресурс → економія.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640080" y="5623560"/>
            <a:ext cx="10972800" cy="777240"/>
          </a:xfrm>
          <a:prstGeom prst="roundRect">
            <a:avLst>
              <a:gd name="adj" fmla="val 11765"/>
            </a:avLst>
          </a:prstGeom>
          <a:solidFill>
            <a:srgbClr val="243A2E"/>
          </a:solidFill>
          <a:ln w="12700">
            <a:solidFill>
              <a:srgbClr val="E8C54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0080" y="5623560"/>
            <a:ext cx="10972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i="1" dirty="0">
                <a:solidFill>
                  <a:srgbClr val="E8C547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Полігон — це місце, де громада закопує свої гроші.</a:t>
            </a:r>
            <a:endParaRPr lang="en-US" sz="1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A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9728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783080" y="29260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13 / 18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336792" y="292608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400" kern="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СРІБНА ЕКОНОМІКА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6446520"/>
            <a:ext cx="11091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ТРЕНДИ 2025–2030  ·  Громади як операційна система життя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91440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8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Срібна економіка</a:t>
            </a:r>
            <a:endParaRPr lang="en-US" sz="38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38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та реабілітація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640080" y="29260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E8C547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Україна стане однією з головних країн реабілітації у Європі.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640080" y="3840480"/>
            <a:ext cx="3520440" cy="777240"/>
          </a:xfrm>
          <a:prstGeom prst="roundRect">
            <a:avLst>
              <a:gd name="adj" fmla="val 11765"/>
            </a:avLst>
          </a:prstGeom>
          <a:solidFill>
            <a:srgbClr val="1A2B22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68680" y="4091940"/>
            <a:ext cx="274320" cy="274320"/>
          </a:xfrm>
          <a:prstGeom prst="ellipse">
            <a:avLst/>
          </a:prstGeom>
          <a:solidFill>
            <a:srgbClr val="97D982"/>
          </a:solidFill>
          <a:ln/>
        </p:spPr>
      </p:sp>
      <p:sp>
        <p:nvSpPr>
          <p:cNvPr id="10" name="Text 8"/>
          <p:cNvSpPr/>
          <p:nvPr/>
        </p:nvSpPr>
        <p:spPr>
          <a:xfrm>
            <a:off x="1280160" y="38404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Wellness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343400" y="3840480"/>
            <a:ext cx="3520440" cy="777240"/>
          </a:xfrm>
          <a:prstGeom prst="roundRect">
            <a:avLst>
              <a:gd name="adj" fmla="val 11765"/>
            </a:avLst>
          </a:prstGeom>
          <a:solidFill>
            <a:srgbClr val="1A2B22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0" y="4091940"/>
            <a:ext cx="274320" cy="274320"/>
          </a:xfrm>
          <a:prstGeom prst="ellipse">
            <a:avLst/>
          </a:prstGeom>
          <a:solidFill>
            <a:srgbClr val="97D982"/>
          </a:solidFill>
          <a:ln/>
        </p:spPr>
      </p:sp>
      <p:sp>
        <p:nvSpPr>
          <p:cNvPr id="13" name="Text 11"/>
          <p:cNvSpPr/>
          <p:nvPr/>
        </p:nvSpPr>
        <p:spPr>
          <a:xfrm>
            <a:off x="4983480" y="38404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Mental recovery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046720" y="3840480"/>
            <a:ext cx="3520440" cy="777240"/>
          </a:xfrm>
          <a:prstGeom prst="roundRect">
            <a:avLst>
              <a:gd name="adj" fmla="val 11765"/>
            </a:avLst>
          </a:prstGeom>
          <a:solidFill>
            <a:srgbClr val="1A2B22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275320" y="4091940"/>
            <a:ext cx="274320" cy="274320"/>
          </a:xfrm>
          <a:prstGeom prst="ellipse">
            <a:avLst/>
          </a:prstGeom>
          <a:solidFill>
            <a:srgbClr val="97D982"/>
          </a:solidFill>
          <a:ln/>
        </p:spPr>
      </p:sp>
      <p:sp>
        <p:nvSpPr>
          <p:cNvPr id="16" name="Text 14"/>
          <p:cNvSpPr/>
          <p:nvPr/>
        </p:nvSpPr>
        <p:spPr>
          <a:xfrm>
            <a:off x="8686800" y="38404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Water therapy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640080" y="4754880"/>
            <a:ext cx="3520440" cy="777240"/>
          </a:xfrm>
          <a:prstGeom prst="roundRect">
            <a:avLst>
              <a:gd name="adj" fmla="val 11765"/>
            </a:avLst>
          </a:prstGeom>
          <a:solidFill>
            <a:srgbClr val="1A2B22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68680" y="5006340"/>
            <a:ext cx="274320" cy="274320"/>
          </a:xfrm>
          <a:prstGeom prst="ellipse">
            <a:avLst/>
          </a:prstGeom>
          <a:solidFill>
            <a:srgbClr val="97D982"/>
          </a:solidFill>
          <a:ln/>
        </p:spPr>
      </p:sp>
      <p:sp>
        <p:nvSpPr>
          <p:cNvPr id="19" name="Text 17"/>
          <p:cNvSpPr/>
          <p:nvPr/>
        </p:nvSpPr>
        <p:spPr>
          <a:xfrm>
            <a:off x="1280160" y="47548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Ветеранська адаптація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4343400" y="4754880"/>
            <a:ext cx="3520440" cy="777240"/>
          </a:xfrm>
          <a:prstGeom prst="roundRect">
            <a:avLst>
              <a:gd name="adj" fmla="val 11765"/>
            </a:avLst>
          </a:prstGeom>
          <a:solidFill>
            <a:srgbClr val="1A2B22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572000" y="5006340"/>
            <a:ext cx="274320" cy="274320"/>
          </a:xfrm>
          <a:prstGeom prst="ellipse">
            <a:avLst/>
          </a:prstGeom>
          <a:solidFill>
            <a:srgbClr val="97D982"/>
          </a:solidFill>
          <a:ln/>
        </p:spPr>
      </p:sp>
      <p:sp>
        <p:nvSpPr>
          <p:cNvPr id="22" name="Text 20"/>
          <p:cNvSpPr/>
          <p:nvPr/>
        </p:nvSpPr>
        <p:spPr>
          <a:xfrm>
            <a:off x="4983480" y="47548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Природа як терапія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A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9728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783080" y="29260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14 / 18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336792" y="292608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400" kern="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ВІДНОВЛЕННЯ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6446520"/>
            <a:ext cx="11091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ТРЕНДИ 2025–2030  ·  Громади як операційна система життя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91440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Нова економіка відновлення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640080" y="2103120"/>
            <a:ext cx="5212080" cy="3657600"/>
          </a:xfrm>
          <a:prstGeom prst="roundRect">
            <a:avLst>
              <a:gd name="adj" fmla="val 3750"/>
            </a:avLst>
          </a:prstGeom>
          <a:solidFill>
            <a:srgbClr val="1A2B22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22860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ВЧОРА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68680" y="2743200"/>
            <a:ext cx="47548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Старий</a:t>
            </a:r>
            <a:endParaRPr lang="en-US" sz="38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санаторій</a:t>
            </a:r>
            <a:endParaRPr lang="en-US" sz="3800" dirty="0"/>
          </a:p>
        </p:txBody>
      </p:sp>
      <p:sp>
        <p:nvSpPr>
          <p:cNvPr id="10" name="Text 8"/>
          <p:cNvSpPr/>
          <p:nvPr/>
        </p:nvSpPr>
        <p:spPr>
          <a:xfrm>
            <a:off x="868680" y="4663440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Лікарня. Процедури. Кімната.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5989320" y="3749040"/>
            <a:ext cx="548640" cy="365760"/>
          </a:xfrm>
          <a:prstGeom prst="rightArrow">
            <a:avLst/>
          </a:prstGeom>
          <a:solidFill>
            <a:srgbClr val="97D982"/>
          </a:solidFill>
          <a:ln/>
        </p:spPr>
      </p:sp>
      <p:sp>
        <p:nvSpPr>
          <p:cNvPr id="12" name="Shape 10"/>
          <p:cNvSpPr/>
          <p:nvPr/>
        </p:nvSpPr>
        <p:spPr>
          <a:xfrm>
            <a:off x="6583680" y="2103120"/>
            <a:ext cx="5120640" cy="3657600"/>
          </a:xfrm>
          <a:prstGeom prst="roundRect">
            <a:avLst>
              <a:gd name="adj" fmla="val 3750"/>
            </a:avLst>
          </a:prstGeom>
          <a:solidFill>
            <a:srgbClr val="243A2E"/>
          </a:solidFill>
          <a:ln w="25400">
            <a:solidFill>
              <a:srgbClr val="97D98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12280" y="22860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СЬОГОДНІ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812280" y="2743200"/>
            <a:ext cx="47548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Recovery</a:t>
            </a:r>
            <a:endParaRPr lang="en-US" sz="38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destination</a:t>
            </a:r>
            <a:endParaRPr lang="en-US" sz="3800" dirty="0"/>
          </a:p>
        </p:txBody>
      </p:sp>
      <p:sp>
        <p:nvSpPr>
          <p:cNvPr id="15" name="Text 13"/>
          <p:cNvSpPr/>
          <p:nvPr/>
        </p:nvSpPr>
        <p:spPr>
          <a:xfrm>
            <a:off x="6812280" y="4663440"/>
            <a:ext cx="4754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Екосистема відновлення: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Трускавець, Моршин — у трансформації.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59436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Громади, які стартують зараз — отримають перевагу через 5–10 років.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A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9728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783080" y="29260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15 / 18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336792" y="292608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400" kern="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ПРАКТИКА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6446520"/>
            <a:ext cx="11091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ТРЕНДИ 2025–2030  ·  Громади як операційна система життя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Де гроші?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640080" y="18745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П’ять напрямків, де громада може стартувати вже сьогодні.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40080" y="2651760"/>
            <a:ext cx="2103120" cy="3200400"/>
          </a:xfrm>
          <a:prstGeom prst="roundRect">
            <a:avLst>
              <a:gd name="adj" fmla="val 5217"/>
            </a:avLst>
          </a:prstGeom>
          <a:solidFill>
            <a:srgbClr val="1A2B22"/>
          </a:solidFill>
          <a:ln w="12700">
            <a:solidFill>
              <a:srgbClr val="2E4A3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7889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01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822960" y="329184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ЕНЕРГІЯ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822960" y="3977640"/>
            <a:ext cx="36576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4114800"/>
            <a:ext cx="1828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СЕС на дахах лікарень, шкіл, комунальних об’єктів.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880360" y="2651760"/>
            <a:ext cx="2103120" cy="3200400"/>
          </a:xfrm>
          <a:prstGeom prst="roundRect">
            <a:avLst>
              <a:gd name="adj" fmla="val 5217"/>
            </a:avLst>
          </a:prstGeom>
          <a:solidFill>
            <a:srgbClr val="1A2B22"/>
          </a:solidFill>
          <a:ln w="12700">
            <a:solidFill>
              <a:srgbClr val="2E4A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063240" y="27889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02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063240" y="329184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БІОГАЗ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063240" y="3977640"/>
            <a:ext cx="36576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063240" y="4114800"/>
            <a:ext cx="1828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Переробка органіки від ферм.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120640" y="2651760"/>
            <a:ext cx="2103120" cy="3200400"/>
          </a:xfrm>
          <a:prstGeom prst="roundRect">
            <a:avLst>
              <a:gd name="adj" fmla="val 5217"/>
            </a:avLst>
          </a:prstGeom>
          <a:solidFill>
            <a:srgbClr val="1A2B22"/>
          </a:solidFill>
          <a:ln w="12700">
            <a:solidFill>
              <a:srgbClr val="2E4A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303520" y="27889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03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5303520" y="329184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COWORKATION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303520" y="3977640"/>
            <a:ext cx="36576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303520" y="4114800"/>
            <a:ext cx="1828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Старі будівлі → хаби для віддалених команд.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7360920" y="2651760"/>
            <a:ext cx="2103120" cy="3200400"/>
          </a:xfrm>
          <a:prstGeom prst="roundRect">
            <a:avLst>
              <a:gd name="adj" fmla="val 5217"/>
            </a:avLst>
          </a:prstGeom>
          <a:solidFill>
            <a:srgbClr val="1A2B22"/>
          </a:solidFill>
          <a:ln w="12700">
            <a:solidFill>
              <a:srgbClr val="2E4A3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543800" y="27889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04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7543800" y="329184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СМІТТЯ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7543800" y="3977640"/>
            <a:ext cx="36576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543800" y="4114800"/>
            <a:ext cx="1828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Сортування + компостування.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9601200" y="2651760"/>
            <a:ext cx="2103120" cy="3200400"/>
          </a:xfrm>
          <a:prstGeom prst="roundRect">
            <a:avLst>
              <a:gd name="adj" fmla="val 5217"/>
            </a:avLst>
          </a:prstGeom>
          <a:solidFill>
            <a:srgbClr val="1A2B22"/>
          </a:solidFill>
          <a:ln w="12700">
            <a:solidFill>
              <a:srgbClr val="2E4A3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9784080" y="27889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05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9784080" y="329184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КРАФТ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9784080" y="3977640"/>
            <a:ext cx="36576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9784080" y="4114800"/>
            <a:ext cx="1828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Локальні бренди, локальні історії.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40080" y="60350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E8C547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Майбутнє виграють ті, хто швидше почне тестувати.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1A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9728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783080" y="29260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16 / 18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336792" y="292608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400" kern="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ГРАНТИ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6446520"/>
            <a:ext cx="11091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ТРЕНДИ 2025–2030  ·  Громади як операційна система життя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91440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Гранти та «гарячі» гроші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640080" y="17830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Європа фінансує не «ідеї», а resilience, sustainability, autonomy.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40080" y="2743200"/>
            <a:ext cx="457200" cy="548640"/>
          </a:xfrm>
          <a:prstGeom prst="roundRect">
            <a:avLst>
              <a:gd name="adj" fmla="val 20000"/>
            </a:avLst>
          </a:prstGeom>
          <a:solidFill>
            <a:srgbClr val="97D982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2743200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A14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1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280160" y="2743200"/>
            <a:ext cx="10241280" cy="548640"/>
          </a:xfrm>
          <a:prstGeom prst="roundRect">
            <a:avLst>
              <a:gd name="adj" fmla="val 13333"/>
            </a:avLst>
          </a:prstGeom>
          <a:solidFill>
            <a:srgbClr val="1A2B22"/>
          </a:solidFill>
          <a:ln/>
        </p:spPr>
      </p:sp>
      <p:sp>
        <p:nvSpPr>
          <p:cNvPr id="11" name="Text 9"/>
          <p:cNvSpPr/>
          <p:nvPr/>
        </p:nvSpPr>
        <p:spPr>
          <a:xfrm>
            <a:off x="1463040" y="274320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Енергонезалежність</a:t>
            </a:r>
            <a:endParaRPr lang="en-US" sz="1700" dirty="0"/>
          </a:p>
        </p:txBody>
      </p:sp>
      <p:sp>
        <p:nvSpPr>
          <p:cNvPr id="12" name="Shape 10"/>
          <p:cNvSpPr/>
          <p:nvPr/>
        </p:nvSpPr>
        <p:spPr>
          <a:xfrm>
            <a:off x="640080" y="3520440"/>
            <a:ext cx="457200" cy="548640"/>
          </a:xfrm>
          <a:prstGeom prst="roundRect">
            <a:avLst>
              <a:gd name="adj" fmla="val 20000"/>
            </a:avLst>
          </a:prstGeom>
          <a:solidFill>
            <a:srgbClr val="97D982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520440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A14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2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1280160" y="3520440"/>
            <a:ext cx="10241280" cy="548640"/>
          </a:xfrm>
          <a:prstGeom prst="roundRect">
            <a:avLst>
              <a:gd name="adj" fmla="val 13333"/>
            </a:avLst>
          </a:prstGeom>
          <a:solidFill>
            <a:srgbClr val="1A2B22"/>
          </a:solidFill>
          <a:ln/>
        </p:spPr>
      </p:sp>
      <p:sp>
        <p:nvSpPr>
          <p:cNvPr id="15" name="Text 13"/>
          <p:cNvSpPr/>
          <p:nvPr/>
        </p:nvSpPr>
        <p:spPr>
          <a:xfrm>
            <a:off x="1463040" y="35204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Циркулярна економіка</a:t>
            </a:r>
            <a:endParaRPr lang="en-US" sz="1700" dirty="0"/>
          </a:p>
        </p:txBody>
      </p:sp>
      <p:sp>
        <p:nvSpPr>
          <p:cNvPr id="16" name="Shape 14"/>
          <p:cNvSpPr/>
          <p:nvPr/>
        </p:nvSpPr>
        <p:spPr>
          <a:xfrm>
            <a:off x="640080" y="4297680"/>
            <a:ext cx="457200" cy="548640"/>
          </a:xfrm>
          <a:prstGeom prst="roundRect">
            <a:avLst>
              <a:gd name="adj" fmla="val 20000"/>
            </a:avLst>
          </a:prstGeom>
          <a:solidFill>
            <a:srgbClr val="97D982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4297680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A14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3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1280160" y="4297680"/>
            <a:ext cx="10241280" cy="548640"/>
          </a:xfrm>
          <a:prstGeom prst="roundRect">
            <a:avLst>
              <a:gd name="adj" fmla="val 13333"/>
            </a:avLst>
          </a:prstGeom>
          <a:solidFill>
            <a:srgbClr val="1A2B22"/>
          </a:solidFill>
          <a:ln/>
        </p:spPr>
      </p:sp>
      <p:sp>
        <p:nvSpPr>
          <p:cNvPr id="19" name="Text 17"/>
          <p:cNvSpPr/>
          <p:nvPr/>
        </p:nvSpPr>
        <p:spPr>
          <a:xfrm>
            <a:off x="1463040" y="429768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Відновлення</a:t>
            </a:r>
            <a:endParaRPr lang="en-US" sz="1700" dirty="0"/>
          </a:p>
        </p:txBody>
      </p:sp>
      <p:sp>
        <p:nvSpPr>
          <p:cNvPr id="20" name="Shape 18"/>
          <p:cNvSpPr/>
          <p:nvPr/>
        </p:nvSpPr>
        <p:spPr>
          <a:xfrm>
            <a:off x="640080" y="5074920"/>
            <a:ext cx="457200" cy="548640"/>
          </a:xfrm>
          <a:prstGeom prst="roundRect">
            <a:avLst>
              <a:gd name="adj" fmla="val 20000"/>
            </a:avLst>
          </a:prstGeom>
          <a:solidFill>
            <a:srgbClr val="97D98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5074920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A14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1280160" y="5074920"/>
            <a:ext cx="10241280" cy="548640"/>
          </a:xfrm>
          <a:prstGeom prst="roundRect">
            <a:avLst>
              <a:gd name="adj" fmla="val 13333"/>
            </a:avLst>
          </a:prstGeom>
          <a:solidFill>
            <a:srgbClr val="1A2B22"/>
          </a:solidFill>
          <a:ln/>
        </p:spPr>
      </p:sp>
      <p:sp>
        <p:nvSpPr>
          <p:cNvPr id="23" name="Text 21"/>
          <p:cNvSpPr/>
          <p:nvPr/>
        </p:nvSpPr>
        <p:spPr>
          <a:xfrm>
            <a:off x="1463040" y="507492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Локальна стійкість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640080" y="60350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Громади з готовими проєктами — заберуть ці можливості першими.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F1A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9728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783080" y="29260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17 / 18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336792" y="292608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400" kern="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СТАРТ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6446520"/>
            <a:ext cx="11091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ТРЕНДИ 2025–2030  ·  Громади як операційна система життя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Масштабуйте мале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640080" y="19202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Не космодром. Не «ідеальний момент». Один крок.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822960" y="2880360"/>
            <a:ext cx="457200" cy="457200"/>
          </a:xfrm>
          <a:prstGeom prst="ellipse">
            <a:avLst/>
          </a:prstGeom>
          <a:solidFill>
            <a:srgbClr val="243A2E"/>
          </a:solidFill>
          <a:ln w="25400">
            <a:solidFill>
              <a:srgbClr val="97D98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880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→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554480" y="28346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Один дах із сонячними панелями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822960" y="3474720"/>
            <a:ext cx="457200" cy="457200"/>
          </a:xfrm>
          <a:prstGeom prst="ellipse">
            <a:avLst/>
          </a:prstGeom>
          <a:solidFill>
            <a:srgbClr val="243A2E"/>
          </a:solidFill>
          <a:ln w="25400">
            <a:solidFill>
              <a:srgbClr val="97D98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3474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→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554480" y="342900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Одна пуста будівля → хаб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822960" y="4069080"/>
            <a:ext cx="457200" cy="457200"/>
          </a:xfrm>
          <a:prstGeom prst="ellipse">
            <a:avLst/>
          </a:prstGeom>
          <a:solidFill>
            <a:srgbClr val="243A2E"/>
          </a:solidFill>
          <a:ln w="25400">
            <a:solidFill>
              <a:srgbClr val="97D98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40690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→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554480" y="402336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Одна локальна торгова марка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822960" y="4663440"/>
            <a:ext cx="457200" cy="457200"/>
          </a:xfrm>
          <a:prstGeom prst="ellipse">
            <a:avLst/>
          </a:prstGeom>
          <a:solidFill>
            <a:srgbClr val="243A2E"/>
          </a:solidFill>
          <a:ln w="25400">
            <a:solidFill>
              <a:srgbClr val="97D98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4663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→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554480" y="461772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Перші відсортовані відходи</a:t>
            </a:r>
            <a:endParaRPr lang="en-US" sz="2000" dirty="0"/>
          </a:p>
        </p:txBody>
      </p:sp>
      <p:sp>
        <p:nvSpPr>
          <p:cNvPr id="20" name="Shape 18"/>
          <p:cNvSpPr/>
          <p:nvPr/>
        </p:nvSpPr>
        <p:spPr>
          <a:xfrm>
            <a:off x="822960" y="5257800"/>
            <a:ext cx="457200" cy="457200"/>
          </a:xfrm>
          <a:prstGeom prst="ellipse">
            <a:avLst/>
          </a:prstGeom>
          <a:solidFill>
            <a:srgbClr val="243A2E"/>
          </a:solidFill>
          <a:ln w="25400">
            <a:solidFill>
              <a:srgbClr val="97D98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22960" y="52578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→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554480" y="521208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Одна сильна локальна історія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640080" y="5989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E8C547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Великі трансформації завжди починаються з малого.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1A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640080" y="-640080"/>
            <a:ext cx="2194560" cy="2194560"/>
          </a:xfrm>
          <a:prstGeom prst="ellipse">
            <a:avLst/>
          </a:prstGeom>
          <a:ln w="12700">
            <a:solidFill>
              <a:srgbClr val="2E4A3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554480" y="-1554480"/>
            <a:ext cx="4023360" cy="4023360"/>
          </a:xfrm>
          <a:prstGeom prst="ellipse">
            <a:avLst/>
          </a:prstGeom>
          <a:ln w="12700">
            <a:solidFill>
              <a:srgbClr val="2E4A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2468880" y="-2468880"/>
            <a:ext cx="5852160" cy="5852160"/>
          </a:xfrm>
          <a:prstGeom prst="ellipse">
            <a:avLst/>
          </a:prstGeom>
          <a:ln w="12700">
            <a:solidFill>
              <a:srgbClr val="2E4A3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3383280" y="-3383280"/>
            <a:ext cx="7680960" cy="7680960"/>
          </a:xfrm>
          <a:prstGeom prst="ellipse">
            <a:avLst/>
          </a:prstGeom>
          <a:ln w="12700">
            <a:solidFill>
              <a:srgbClr val="2E4A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-4297680" y="-4297680"/>
            <a:ext cx="9509760" cy="9509760"/>
          </a:xfrm>
          <a:prstGeom prst="ellipse">
            <a:avLst/>
          </a:prstGeom>
          <a:ln w="12700">
            <a:solidFill>
              <a:srgbClr val="2E4A3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5486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ФІНАЛ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1280160"/>
            <a:ext cx="1097280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Майбутнє виграють</a:t>
            </a:r>
            <a:endParaRPr lang="en-US" sz="3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не найбагатші громади.</a:t>
            </a:r>
            <a:endParaRPr lang="en-US" sz="3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І навіть не найбільші.</a:t>
            </a:r>
            <a:endParaRPr lang="en-US" sz="3800" dirty="0"/>
          </a:p>
        </p:txBody>
      </p:sp>
      <p:sp>
        <p:nvSpPr>
          <p:cNvPr id="9" name="Shape 7"/>
          <p:cNvSpPr/>
          <p:nvPr/>
        </p:nvSpPr>
        <p:spPr>
          <a:xfrm>
            <a:off x="640080" y="3931920"/>
            <a:ext cx="1097280" cy="0"/>
          </a:xfrm>
          <a:prstGeom prst="line">
            <a:avLst/>
          </a:prstGeom>
          <a:noFill/>
          <a:ln w="38100">
            <a:solidFill>
              <a:srgbClr val="97D98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416052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20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Виграють ті, які першими зрозуміють,</a:t>
            </a:r>
            <a:endParaRPr lang="en-US" sz="2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20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якого життя люди шукатимуть завтра.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640080" y="5440680"/>
            <a:ext cx="10972800" cy="914400"/>
          </a:xfrm>
          <a:prstGeom prst="roundRect">
            <a:avLst>
              <a:gd name="adj" fmla="val 12000"/>
            </a:avLst>
          </a:prstGeom>
          <a:solidFill>
            <a:srgbClr val="243A2E"/>
          </a:solidFill>
          <a:ln w="25400">
            <a:solidFill>
              <a:srgbClr val="97D98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5440680"/>
            <a:ext cx="10607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400" b="1" i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Громади майбутнього не чекають допомоги — вони створюють середовище,</a:t>
            </a:r>
            <a:endParaRPr lang="en-US" sz="14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400" b="1" i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 яке хочеться приїхати, жити, працювати та інвестувати.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A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9728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783080" y="29260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02 / 18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336792" y="292608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400" kern="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ПЕРЕОСМИСЛЕННЯ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6446520"/>
            <a:ext cx="11091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ТРЕНДИ 2025–2030  ·  Громади як операційна система життя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9144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Громада більше не</a:t>
            </a:r>
            <a:endParaRPr lang="en-US" sz="4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«територія».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640080" y="2651760"/>
            <a:ext cx="7772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До 2030 громади конкурують не землею і не населенням —</a:t>
            </a:r>
            <a:endParaRPr lang="en-US" sz="1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а якістю життя, енергією, сенсами та швидкістю рішень.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40080" y="4023360"/>
            <a:ext cx="7772400" cy="1828800"/>
          </a:xfrm>
          <a:prstGeom prst="roundRect">
            <a:avLst>
              <a:gd name="adj" fmla="val 7500"/>
            </a:avLst>
          </a:prstGeom>
          <a:solidFill>
            <a:srgbClr val="1A2B22"/>
          </a:solidFill>
          <a:ln w="25400">
            <a:solidFill>
              <a:srgbClr val="97D98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4160520"/>
            <a:ext cx="73152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2000" b="1" i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Громада майбутнього — це не адміністративна одиниця.</a:t>
            </a:r>
            <a:endParaRPr lang="en-US" sz="2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2000" b="1" i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Це операційна система для життя людей.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8869680" y="9144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C547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РАНІШЕ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8869680" y="1371600"/>
            <a:ext cx="2743200" cy="457200"/>
          </a:xfrm>
          <a:prstGeom prst="roundRect">
            <a:avLst>
              <a:gd name="adj" fmla="val 12000"/>
            </a:avLst>
          </a:prstGeom>
          <a:solidFill>
            <a:srgbClr val="1A2B22"/>
          </a:solidFill>
          <a:ln/>
        </p:spPr>
      </p:sp>
      <p:sp>
        <p:nvSpPr>
          <p:cNvPr id="12" name="Text 10"/>
          <p:cNvSpPr/>
          <p:nvPr/>
        </p:nvSpPr>
        <p:spPr>
          <a:xfrm>
            <a:off x="9006840" y="13716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адмін. одиниця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869680" y="1920240"/>
            <a:ext cx="2743200" cy="457200"/>
          </a:xfrm>
          <a:prstGeom prst="roundRect">
            <a:avLst>
              <a:gd name="adj" fmla="val 12000"/>
            </a:avLst>
          </a:prstGeom>
          <a:solidFill>
            <a:srgbClr val="1A2B22"/>
          </a:solidFill>
          <a:ln/>
        </p:spPr>
      </p:sp>
      <p:sp>
        <p:nvSpPr>
          <p:cNvPr id="14" name="Text 12"/>
          <p:cNvSpPr/>
          <p:nvPr/>
        </p:nvSpPr>
        <p:spPr>
          <a:xfrm>
            <a:off x="9006840" y="192024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орендодавець землі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869680" y="2468880"/>
            <a:ext cx="2743200" cy="457200"/>
          </a:xfrm>
          <a:prstGeom prst="roundRect">
            <a:avLst>
              <a:gd name="adj" fmla="val 12000"/>
            </a:avLst>
          </a:prstGeom>
          <a:solidFill>
            <a:srgbClr val="1A2B22"/>
          </a:solidFill>
          <a:ln/>
        </p:spPr>
      </p:sp>
      <p:sp>
        <p:nvSpPr>
          <p:cNvPr id="16" name="Text 14"/>
          <p:cNvSpPr/>
          <p:nvPr/>
        </p:nvSpPr>
        <p:spPr>
          <a:xfrm>
            <a:off x="9006840" y="246888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отримувач субвенцій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058400" y="3154680"/>
            <a:ext cx="365760" cy="365760"/>
          </a:xfrm>
          <a:prstGeom prst="downArrow">
            <a:avLst/>
          </a:prstGeom>
          <a:solidFill>
            <a:srgbClr val="97D982"/>
          </a:solidFill>
          <a:ln/>
        </p:spPr>
      </p:sp>
      <p:sp>
        <p:nvSpPr>
          <p:cNvPr id="18" name="Text 16"/>
          <p:cNvSpPr/>
          <p:nvPr/>
        </p:nvSpPr>
        <p:spPr>
          <a:xfrm>
            <a:off x="8869680" y="361188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СЬОГОДНІ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8869680" y="4069080"/>
            <a:ext cx="2743200" cy="384048"/>
          </a:xfrm>
          <a:prstGeom prst="roundRect">
            <a:avLst>
              <a:gd name="adj" fmla="val 14286"/>
            </a:avLst>
          </a:prstGeom>
          <a:solidFill>
            <a:srgbClr val="243A2E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006840" y="4069080"/>
            <a:ext cx="2468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якість життя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8869680" y="4526280"/>
            <a:ext cx="2743200" cy="384048"/>
          </a:xfrm>
          <a:prstGeom prst="roundRect">
            <a:avLst>
              <a:gd name="adj" fmla="val 14286"/>
            </a:avLst>
          </a:prstGeom>
          <a:solidFill>
            <a:srgbClr val="243A2E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006840" y="4526280"/>
            <a:ext cx="2468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автономність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8869680" y="4983480"/>
            <a:ext cx="2743200" cy="384048"/>
          </a:xfrm>
          <a:prstGeom prst="roundRect">
            <a:avLst>
              <a:gd name="adj" fmla="val 14286"/>
            </a:avLst>
          </a:prstGeom>
          <a:solidFill>
            <a:srgbClr val="243A2E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006840" y="4983480"/>
            <a:ext cx="2468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сенси та community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8869680" y="5440680"/>
            <a:ext cx="2743200" cy="384048"/>
          </a:xfrm>
          <a:prstGeom prst="roundRect">
            <a:avLst>
              <a:gd name="adj" fmla="val 14286"/>
            </a:avLst>
          </a:prstGeom>
          <a:solidFill>
            <a:srgbClr val="243A2E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006840" y="5440680"/>
            <a:ext cx="2468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швидкість рішень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A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9728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783080" y="29260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03 / 18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336792" y="292608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400" kern="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ГЛОБАЛЬНІ ЗМІНИ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6446520"/>
            <a:ext cx="11091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ТРЕНДИ 2025–2030  ·  Громади як операційна система життя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868680"/>
            <a:ext cx="10058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Що змінилося у світі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640080" y="16916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Три глобальні зсуви, які перепрограмовують локальні економіки.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40080" y="2468880"/>
            <a:ext cx="3520440" cy="3474720"/>
          </a:xfrm>
          <a:prstGeom prst="roundRect">
            <a:avLst>
              <a:gd name="adj" fmla="val 3947"/>
            </a:avLst>
          </a:prstGeom>
          <a:solidFill>
            <a:srgbClr val="1A2B22"/>
          </a:solidFill>
          <a:ln w="12700">
            <a:solidFill>
              <a:srgbClr val="2E4A3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05840" y="269748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01</a:t>
            </a:r>
            <a:endParaRPr lang="en-US" sz="3200" dirty="0"/>
          </a:p>
        </p:txBody>
      </p:sp>
      <p:sp>
        <p:nvSpPr>
          <p:cNvPr id="10" name="Shape 8"/>
          <p:cNvSpPr/>
          <p:nvPr/>
        </p:nvSpPr>
        <p:spPr>
          <a:xfrm>
            <a:off x="1005840" y="3383280"/>
            <a:ext cx="45720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05840" y="3520440"/>
            <a:ext cx="2788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spc="200" kern="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ДЕУРБАНІЗАЦІЯ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1005840" y="4434840"/>
            <a:ext cx="27889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Втома від мегаполісів. Запит на безпеку, природу, людяність та community.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343400" y="2468880"/>
            <a:ext cx="3520440" cy="3474720"/>
          </a:xfrm>
          <a:prstGeom prst="roundRect">
            <a:avLst>
              <a:gd name="adj" fmla="val 3947"/>
            </a:avLst>
          </a:prstGeom>
          <a:solidFill>
            <a:srgbClr val="1A2B22"/>
          </a:solidFill>
          <a:ln w="12700">
            <a:solidFill>
              <a:srgbClr val="2E4A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09160" y="269748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02</a:t>
            </a:r>
            <a:endParaRPr lang="en-US" sz="3200" dirty="0"/>
          </a:p>
        </p:txBody>
      </p:sp>
      <p:sp>
        <p:nvSpPr>
          <p:cNvPr id="15" name="Shape 13"/>
          <p:cNvSpPr/>
          <p:nvPr/>
        </p:nvSpPr>
        <p:spPr>
          <a:xfrm>
            <a:off x="4709160" y="3383280"/>
            <a:ext cx="45720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09160" y="3520440"/>
            <a:ext cx="2788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spc="200" kern="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ДЕЦЕНТРАЛІЗАЦІЯ ЕНЕРГІЇ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4709160" y="4434840"/>
            <a:ext cx="27889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Мікромережі, rooftop solar, біогаз, energy communities — локальна генерація.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8046720" y="2468880"/>
            <a:ext cx="3520440" cy="3474720"/>
          </a:xfrm>
          <a:prstGeom prst="roundRect">
            <a:avLst>
              <a:gd name="adj" fmla="val 3947"/>
            </a:avLst>
          </a:prstGeom>
          <a:solidFill>
            <a:srgbClr val="1A2B22"/>
          </a:solidFill>
          <a:ln w="12700">
            <a:solidFill>
              <a:srgbClr val="2E4A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412480" y="269748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03</a:t>
            </a:r>
            <a:endParaRPr lang="en-US" sz="3200" dirty="0"/>
          </a:p>
        </p:txBody>
      </p:sp>
      <p:sp>
        <p:nvSpPr>
          <p:cNvPr id="20" name="Shape 18"/>
          <p:cNvSpPr/>
          <p:nvPr/>
        </p:nvSpPr>
        <p:spPr>
          <a:xfrm>
            <a:off x="8412480" y="3383280"/>
            <a:ext cx="45720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412480" y="3520440"/>
            <a:ext cx="2788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spc="200" kern="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ЦИФРОВА АВТОНОМІЯ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8412480" y="4434840"/>
            <a:ext cx="27889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Людина не прив’язана до офісу. Громада з інтернетом і сервісом — нова точка тяжіння.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A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9728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783080" y="29260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04 / 18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336792" y="292608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400" kern="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НОВА РОЛЬ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6446520"/>
            <a:ext cx="11091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ТРЕНДИ 2025–2030  ·  Громади як операційна система життя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914400"/>
            <a:ext cx="68580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Громада</a:t>
            </a:r>
            <a:endParaRPr lang="en-US" sz="44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як венчурний хаб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640080" y="3108960"/>
            <a:ext cx="6858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Гроші лежать там, де громада вирішує проблему держави, бізнесу або людей.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321040" y="3017520"/>
            <a:ext cx="1645920" cy="1645920"/>
          </a:xfrm>
          <a:prstGeom prst="ellipse">
            <a:avLst/>
          </a:prstGeom>
          <a:solidFill>
            <a:srgbClr val="97D982"/>
          </a:solidFill>
          <a:ln/>
        </p:spPr>
      </p:sp>
      <p:sp>
        <p:nvSpPr>
          <p:cNvPr id="9" name="Text 7"/>
          <p:cNvSpPr/>
          <p:nvPr/>
        </p:nvSpPr>
        <p:spPr>
          <a:xfrm>
            <a:off x="8321040" y="3520440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A14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ХАБ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9144000" y="3840480"/>
            <a:ext cx="-1737360" cy="-1463040"/>
          </a:xfrm>
          <a:prstGeom prst="line">
            <a:avLst/>
          </a:prstGeom>
          <a:noFill/>
          <a:ln w="12700">
            <a:solidFill>
              <a:srgbClr val="2E4A3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492240" y="1965960"/>
            <a:ext cx="1828800" cy="822960"/>
          </a:xfrm>
          <a:prstGeom prst="roundRect">
            <a:avLst>
              <a:gd name="adj" fmla="val 11111"/>
            </a:avLst>
          </a:prstGeom>
          <a:solidFill>
            <a:srgbClr val="243A2E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92240" y="196596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Енергія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9144000" y="3840480"/>
            <a:ext cx="1737360" cy="-1463040"/>
          </a:xfrm>
          <a:prstGeom prst="line">
            <a:avLst/>
          </a:prstGeom>
          <a:noFill/>
          <a:ln w="12700">
            <a:solidFill>
              <a:srgbClr val="2E4A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9966960" y="1965960"/>
            <a:ext cx="1828800" cy="822960"/>
          </a:xfrm>
          <a:prstGeom prst="roundRect">
            <a:avLst>
              <a:gd name="adj" fmla="val 11111"/>
            </a:avLst>
          </a:prstGeom>
          <a:solidFill>
            <a:srgbClr val="243A2E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966960" y="196596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Відходи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9144000" y="3840480"/>
            <a:ext cx="-1737360" cy="1463040"/>
          </a:xfrm>
          <a:prstGeom prst="line">
            <a:avLst/>
          </a:prstGeom>
          <a:noFill/>
          <a:ln w="12700">
            <a:solidFill>
              <a:srgbClr val="2E4A3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92240" y="4892040"/>
            <a:ext cx="1828800" cy="822960"/>
          </a:xfrm>
          <a:prstGeom prst="roundRect">
            <a:avLst>
              <a:gd name="adj" fmla="val 11111"/>
            </a:avLst>
          </a:prstGeom>
          <a:solidFill>
            <a:srgbClr val="243A2E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92240" y="489204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Реабілітація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9144000" y="3840480"/>
            <a:ext cx="1737360" cy="1463040"/>
          </a:xfrm>
          <a:prstGeom prst="line">
            <a:avLst/>
          </a:prstGeom>
          <a:noFill/>
          <a:ln w="12700">
            <a:solidFill>
              <a:srgbClr val="2E4A3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966960" y="4892040"/>
            <a:ext cx="1828800" cy="822960"/>
          </a:xfrm>
          <a:prstGeom prst="roundRect">
            <a:avLst>
              <a:gd name="adj" fmla="val 11111"/>
            </a:avLst>
          </a:prstGeom>
          <a:solidFill>
            <a:srgbClr val="243A2E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966960" y="489204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Новий</a:t>
            </a:r>
            <a:endParaRPr lang="en-US" sz="12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формат життя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0080" y="429768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Дефіцит енергії  ·  Проблема відходів  ·  Реабілітація  ·  Новий формат життя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A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9728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783080" y="29260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05 / 18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336792" y="292608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400" kern="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ЕНЕРГІЯ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6446520"/>
            <a:ext cx="11091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ТРЕНДИ 2025–2030  ·  Громади як операційна система життя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914400"/>
            <a:ext cx="10058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Енергетична свобода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640080" y="17830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Від комфорту — до суверенітету.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914400" y="3657600"/>
            <a:ext cx="10332720" cy="0"/>
          </a:xfrm>
          <a:prstGeom prst="line">
            <a:avLst/>
          </a:prstGeom>
          <a:noFill/>
          <a:ln w="25400">
            <a:solidFill>
              <a:srgbClr val="2E4A3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207008" y="3493008"/>
            <a:ext cx="329184" cy="329184"/>
          </a:xfrm>
          <a:prstGeom prst="ellipse">
            <a:avLst/>
          </a:prstGeom>
          <a:solidFill>
            <a:srgbClr val="243A2E"/>
          </a:solidFill>
          <a:ln w="25400">
            <a:solidFill>
              <a:srgbClr val="97D98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6517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2022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0" y="402336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Енергія = комфорт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779008" y="3493008"/>
            <a:ext cx="329184" cy="329184"/>
          </a:xfrm>
          <a:prstGeom prst="ellipse">
            <a:avLst/>
          </a:prstGeom>
          <a:solidFill>
            <a:srgbClr val="243A2E"/>
          </a:solidFill>
          <a:ln w="25400">
            <a:solidFill>
              <a:srgbClr val="97D98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0" y="26517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2024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4572000" y="402336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Війна → прискорення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10351008" y="3493008"/>
            <a:ext cx="329184" cy="329184"/>
          </a:xfrm>
          <a:prstGeom prst="ellipse">
            <a:avLst/>
          </a:prstGeom>
          <a:solidFill>
            <a:srgbClr val="97D982"/>
          </a:solidFill>
          <a:ln w="25400">
            <a:solidFill>
              <a:srgbClr val="97D98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601200" y="26517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2026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9144000" y="402336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Енергія = суверенітет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40080" y="55778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Споживач стає виробником. Україна, парадоксально, рухається швидше за Європу.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A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9728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783080" y="29260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06 / 18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336792" y="292608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400" kern="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ЗАКОН №3220-IX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6446520"/>
            <a:ext cx="11091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ТРЕНДИ 2025–2030  ·  Громади як операційна система життя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914400"/>
            <a:ext cx="10058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Нова енергетична модель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640080" y="17373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Закон №3220-IX відкрив для громад нову економіку.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40080" y="2560320"/>
            <a:ext cx="2606040" cy="2377440"/>
          </a:xfrm>
          <a:prstGeom prst="roundRect">
            <a:avLst>
              <a:gd name="adj" fmla="val 4615"/>
            </a:avLst>
          </a:prstGeom>
          <a:solidFill>
            <a:srgbClr val="1A2B22"/>
          </a:solidFill>
          <a:ln w="12700">
            <a:solidFill>
              <a:srgbClr val="2E4A3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83464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200" kern="0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ВИРОБЛЯТИ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22960" y="3566160"/>
            <a:ext cx="228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власну енергію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429000" y="2560320"/>
            <a:ext cx="2606040" cy="2377440"/>
          </a:xfrm>
          <a:prstGeom prst="roundRect">
            <a:avLst>
              <a:gd name="adj" fmla="val 4615"/>
            </a:avLst>
          </a:prstGeom>
          <a:solidFill>
            <a:srgbClr val="1A2B22"/>
          </a:solidFill>
          <a:ln w="12700">
            <a:solidFill>
              <a:srgbClr val="2E4A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11880" y="283464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200" kern="0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НАКОПИЧУВАТИ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611880" y="3566160"/>
            <a:ext cx="228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у локальних батареях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217920" y="2560320"/>
            <a:ext cx="2606040" cy="2377440"/>
          </a:xfrm>
          <a:prstGeom prst="roundRect">
            <a:avLst>
              <a:gd name="adj" fmla="val 4615"/>
            </a:avLst>
          </a:prstGeom>
          <a:solidFill>
            <a:srgbClr val="1A2B22"/>
          </a:solidFill>
          <a:ln w="12700">
            <a:solidFill>
              <a:srgbClr val="2E4A3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0" y="283464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200" kern="0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ПРОДАВАТИ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400800" y="3566160"/>
            <a:ext cx="228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надлишки в мережу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9006840" y="2560320"/>
            <a:ext cx="2606040" cy="2377440"/>
          </a:xfrm>
          <a:prstGeom prst="roundRect">
            <a:avLst>
              <a:gd name="adj" fmla="val 4615"/>
            </a:avLst>
          </a:prstGeom>
          <a:solidFill>
            <a:srgbClr val="1A2B22"/>
          </a:solidFill>
          <a:ln w="12700">
            <a:solidFill>
              <a:srgbClr val="2E4A3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189720" y="283464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200" kern="0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ОБМІНЮВАТИСЯ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189720" y="3566160"/>
            <a:ext cx="228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із сусідами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40080" y="5212080"/>
            <a:ext cx="10881360" cy="914400"/>
          </a:xfrm>
          <a:prstGeom prst="roundRect">
            <a:avLst>
              <a:gd name="adj" fmla="val 10000"/>
            </a:avLst>
          </a:prstGeom>
          <a:solidFill>
            <a:srgbClr val="243A2E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22960" y="5212080"/>
            <a:ext cx="10515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Раніше громада платила за енергію.   Тепер — енергія може платити громаді.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A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9728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783080" y="29260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07 / 18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336792" y="292608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400" kern="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КЕЙСИ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6446520"/>
            <a:ext cx="11091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ТРЕНДИ 2025–2030  ·  Громади як операційна система життя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91440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Українські кейси енергонезалежності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640080" y="2103120"/>
            <a:ext cx="3520440" cy="3474720"/>
          </a:xfrm>
          <a:prstGeom prst="roundRect">
            <a:avLst>
              <a:gd name="adj" fmla="val 3947"/>
            </a:avLst>
          </a:prstGeom>
          <a:solidFill>
            <a:srgbClr val="1A2B22"/>
          </a:solidFill>
          <a:ln w="12700">
            <a:solidFill>
              <a:srgbClr val="2E4A3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228600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8C547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БІОГАЗ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14400" y="269748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ТЕОФІПОЛЬ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914400" y="3429000"/>
            <a:ext cx="54864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3611880"/>
            <a:ext cx="30175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Аграрні відходи → капітал громади.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343400" y="2103120"/>
            <a:ext cx="3520440" cy="3474720"/>
          </a:xfrm>
          <a:prstGeom prst="roundRect">
            <a:avLst>
              <a:gd name="adj" fmla="val 3947"/>
            </a:avLst>
          </a:prstGeom>
          <a:solidFill>
            <a:srgbClr val="1A2B22"/>
          </a:solidFill>
          <a:ln w="12700">
            <a:solidFill>
              <a:srgbClr val="2E4A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17720" y="228600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8C547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СОНЦЕ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617720" y="269748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ВОЗНЕСЕНСЬК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4617720" y="3429000"/>
            <a:ext cx="54864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17720" y="3611880"/>
            <a:ext cx="30175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Бюджет — без залежності від тарифних шоків.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8046720" y="2103120"/>
            <a:ext cx="3520440" cy="3474720"/>
          </a:xfrm>
          <a:prstGeom prst="roundRect">
            <a:avLst>
              <a:gd name="adj" fmla="val 3947"/>
            </a:avLst>
          </a:prstGeom>
          <a:solidFill>
            <a:srgbClr val="1A2B22"/>
          </a:solidFill>
          <a:ln w="12700">
            <a:solidFill>
              <a:srgbClr val="2E4A3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321040" y="228600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8C547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КООПЕРАТИВ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321040" y="269748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ГЛИНЯНИ</a:t>
            </a:r>
            <a:endParaRPr lang="en-US" sz="2200" dirty="0"/>
          </a:p>
        </p:txBody>
      </p:sp>
      <p:sp>
        <p:nvSpPr>
          <p:cNvPr id="20" name="Shape 18"/>
          <p:cNvSpPr/>
          <p:nvPr/>
        </p:nvSpPr>
        <p:spPr>
          <a:xfrm>
            <a:off x="8321040" y="3429000"/>
            <a:ext cx="54864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321040" y="3611880"/>
            <a:ext cx="30175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Маленька громада → енергетична спільнота.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40080" y="57607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97D982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Енергонезалежність сьогодні — це вже не екологія. Це конкурентна перевага громади.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A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9728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783080" y="29260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08 / 18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336792" y="292608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400" kern="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СЕНСИ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6446520"/>
            <a:ext cx="11091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ТРЕНДИ 2025–2030  ·  Громади як операційна система життя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91440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Ревіталізація та</a:t>
            </a:r>
            <a:endParaRPr lang="en-US" sz="4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економіка сенсів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64008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E8C547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 епоху AI найдорожчим стає справжнє.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40080" y="3749040"/>
            <a:ext cx="2286000" cy="868680"/>
          </a:xfrm>
          <a:prstGeom prst="roundRect">
            <a:avLst>
              <a:gd name="adj" fmla="val 42105"/>
            </a:avLst>
          </a:prstGeom>
          <a:solidFill>
            <a:srgbClr val="1A2B22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3749040"/>
            <a:ext cx="2286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Атмосфера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108960" y="3749040"/>
            <a:ext cx="2286000" cy="868680"/>
          </a:xfrm>
          <a:prstGeom prst="roundRect">
            <a:avLst>
              <a:gd name="adj" fmla="val 42105"/>
            </a:avLst>
          </a:prstGeom>
          <a:solidFill>
            <a:srgbClr val="1A2B22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108960" y="3749040"/>
            <a:ext cx="2286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Причетність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577840" y="3749040"/>
            <a:ext cx="2286000" cy="868680"/>
          </a:xfrm>
          <a:prstGeom prst="roundRect">
            <a:avLst>
              <a:gd name="adj" fmla="val 42105"/>
            </a:avLst>
          </a:prstGeom>
          <a:solidFill>
            <a:srgbClr val="1A2B22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577840" y="3749040"/>
            <a:ext cx="2286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Ідентичність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40080" y="4800600"/>
            <a:ext cx="2286000" cy="868680"/>
          </a:xfrm>
          <a:prstGeom prst="roundRect">
            <a:avLst>
              <a:gd name="adj" fmla="val 42105"/>
            </a:avLst>
          </a:prstGeom>
          <a:solidFill>
            <a:srgbClr val="1A2B22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4800600"/>
            <a:ext cx="2286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Community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3108960" y="4800600"/>
            <a:ext cx="2286000" cy="868680"/>
          </a:xfrm>
          <a:prstGeom prst="roundRect">
            <a:avLst>
              <a:gd name="adj" fmla="val 42105"/>
            </a:avLst>
          </a:prstGeom>
          <a:solidFill>
            <a:srgbClr val="1A2B22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108960" y="4800600"/>
            <a:ext cx="2286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Досвід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8229600" y="914400"/>
            <a:ext cx="3291840" cy="5120640"/>
          </a:xfrm>
          <a:prstGeom prst="roundRect">
            <a:avLst>
              <a:gd name="adj" fmla="val 4167"/>
            </a:avLst>
          </a:prstGeom>
          <a:solidFill>
            <a:srgbClr val="243A2E"/>
          </a:solidFill>
          <a:ln w="12700">
            <a:solidFill>
              <a:srgbClr val="E8C54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412480" y="1280160"/>
            <a:ext cx="30175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Наступна</a:t>
            </a:r>
            <a:endParaRPr lang="en-US" sz="1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велика економіка —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412480" y="2651760"/>
            <a:ext cx="30175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E8C547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ЕКОНОМІКА</a:t>
            </a:r>
            <a:endParaRPr lang="en-US" sz="36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E8C547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СЕНСІВ</a:t>
            </a: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A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97280" cy="0"/>
          </a:xfrm>
          <a:prstGeom prst="line">
            <a:avLst/>
          </a:prstGeom>
          <a:noFill/>
          <a:ln w="25400">
            <a:solidFill>
              <a:srgbClr val="97D9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783080" y="29260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09 / 18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336792" y="292608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400" kern="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ПРОМПРИЛАД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6446520"/>
            <a:ext cx="11091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ТРЕНДИ 2025–2030  ·  Громади як операційна система життя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914400"/>
            <a:ext cx="10972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8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Не будувати нове —</a:t>
            </a:r>
            <a:endParaRPr lang="en-US" sz="38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38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переосмислити старе.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640080" y="29718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Промприлад — це не ремонт заводу. Це створення екосистеми.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640080" y="3840480"/>
            <a:ext cx="3840480" cy="640080"/>
          </a:xfrm>
          <a:prstGeom prst="roundRect">
            <a:avLst>
              <a:gd name="adj" fmla="val 11429"/>
            </a:avLst>
          </a:prstGeom>
          <a:solidFill>
            <a:srgbClr val="1A2B22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384048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Будинок культури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663440" y="4023360"/>
            <a:ext cx="548640" cy="274320"/>
          </a:xfrm>
          <a:prstGeom prst="rightArrow">
            <a:avLst/>
          </a:prstGeom>
          <a:solidFill>
            <a:srgbClr val="97D982"/>
          </a:solidFill>
          <a:ln/>
        </p:spPr>
      </p:sp>
      <p:sp>
        <p:nvSpPr>
          <p:cNvPr id="11" name="Shape 9"/>
          <p:cNvSpPr/>
          <p:nvPr/>
        </p:nvSpPr>
        <p:spPr>
          <a:xfrm>
            <a:off x="5394960" y="3840480"/>
            <a:ext cx="6126480" cy="640080"/>
          </a:xfrm>
          <a:prstGeom prst="roundRect">
            <a:avLst>
              <a:gd name="adj" fmla="val 11429"/>
            </a:avLst>
          </a:prstGeom>
          <a:solidFill>
            <a:srgbClr val="243A2E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577840" y="3840480"/>
            <a:ext cx="5852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Хаб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640080" y="4617720"/>
            <a:ext cx="3840480" cy="640080"/>
          </a:xfrm>
          <a:prstGeom prst="roundRect">
            <a:avLst>
              <a:gd name="adj" fmla="val 11429"/>
            </a:avLst>
          </a:prstGeom>
          <a:solidFill>
            <a:srgbClr val="1A2B22"/>
          </a:solidFill>
          <a:ln/>
        </p:spPr>
      </p:sp>
      <p:sp>
        <p:nvSpPr>
          <p:cNvPr id="14" name="Text 12"/>
          <p:cNvSpPr/>
          <p:nvPr/>
        </p:nvSpPr>
        <p:spPr>
          <a:xfrm>
            <a:off x="822960" y="461772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Старий завод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663440" y="4800600"/>
            <a:ext cx="548640" cy="274320"/>
          </a:xfrm>
          <a:prstGeom prst="rightArrow">
            <a:avLst/>
          </a:prstGeom>
          <a:solidFill>
            <a:srgbClr val="97D982"/>
          </a:solidFill>
          <a:ln/>
        </p:spPr>
      </p:sp>
      <p:sp>
        <p:nvSpPr>
          <p:cNvPr id="16" name="Shape 14"/>
          <p:cNvSpPr/>
          <p:nvPr/>
        </p:nvSpPr>
        <p:spPr>
          <a:xfrm>
            <a:off x="5394960" y="4617720"/>
            <a:ext cx="6126480" cy="640080"/>
          </a:xfrm>
          <a:prstGeom prst="roundRect">
            <a:avLst>
              <a:gd name="adj" fmla="val 11429"/>
            </a:avLst>
          </a:prstGeom>
          <a:solidFill>
            <a:srgbClr val="243A2E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577840" y="4617720"/>
            <a:ext cx="5852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Coworking</a:t>
            </a:r>
            <a:endParaRPr lang="en-US" sz="1700" dirty="0"/>
          </a:p>
        </p:txBody>
      </p:sp>
      <p:sp>
        <p:nvSpPr>
          <p:cNvPr id="18" name="Shape 16"/>
          <p:cNvSpPr/>
          <p:nvPr/>
        </p:nvSpPr>
        <p:spPr>
          <a:xfrm>
            <a:off x="640080" y="5394960"/>
            <a:ext cx="3840480" cy="640080"/>
          </a:xfrm>
          <a:prstGeom prst="roundRect">
            <a:avLst>
              <a:gd name="adj" fmla="val 11429"/>
            </a:avLst>
          </a:prstGeom>
          <a:solidFill>
            <a:srgbClr val="1A2B22"/>
          </a:solidFill>
          <a:ln/>
        </p:spPr>
      </p:sp>
      <p:sp>
        <p:nvSpPr>
          <p:cNvPr id="19" name="Text 17"/>
          <p:cNvSpPr/>
          <p:nvPr/>
        </p:nvSpPr>
        <p:spPr>
          <a:xfrm>
            <a:off x="822960" y="539496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FA39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Стара школа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4663440" y="5577840"/>
            <a:ext cx="548640" cy="274320"/>
          </a:xfrm>
          <a:prstGeom prst="rightArrow">
            <a:avLst/>
          </a:prstGeom>
          <a:solidFill>
            <a:srgbClr val="97D982"/>
          </a:solidFill>
          <a:ln/>
        </p:spPr>
      </p:sp>
      <p:sp>
        <p:nvSpPr>
          <p:cNvPr id="21" name="Shape 19"/>
          <p:cNvSpPr/>
          <p:nvPr/>
        </p:nvSpPr>
        <p:spPr>
          <a:xfrm>
            <a:off x="5394960" y="5394960"/>
            <a:ext cx="6126480" cy="640080"/>
          </a:xfrm>
          <a:prstGeom prst="roundRect">
            <a:avLst>
              <a:gd name="adj" fmla="val 11429"/>
            </a:avLst>
          </a:prstGeom>
          <a:solidFill>
            <a:srgbClr val="243A2E"/>
          </a:solidFill>
          <a:ln w="12700">
            <a:solidFill>
              <a:srgbClr val="97D98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577840" y="5394960"/>
            <a:ext cx="5852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2EFE6"/>
                </a:solidFill>
                <a:latin typeface="Comfortaa" pitchFamily="34" charset="0"/>
                <a:ea typeface="Comfortaa" pitchFamily="34" charset="-122"/>
                <a:cs typeface="Comfortaa" pitchFamily="34" charset="-120"/>
              </a:rPr>
              <a:t>Освітній центр</a:t>
            </a:r>
            <a:endParaRPr lang="en-US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omfortaa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omfortaa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2026-05-13T17:07:13Z</dcterms:created>
  <dcterms:modified xsi:type="dcterms:W3CDTF">2026-05-13T17:07:13Z</dcterms:modified>
</cp:coreProperties>
</file>