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210" d="100"/>
          <a:sy n="210" d="100"/>
        </p:scale>
        <p:origin x="15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5995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5143500"/>
          </a:xfrm>
          <a:prstGeom prst="rect">
            <a:avLst/>
          </a:prstGeom>
          <a:solidFill>
            <a:srgbClr val="F5C51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0" y="0"/>
            <a:ext cx="2560320" cy="514350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4" name="Shape 2"/>
          <p:cNvSpPr/>
          <p:nvPr/>
        </p:nvSpPr>
        <p:spPr>
          <a:xfrm>
            <a:off x="7360920" y="868680"/>
            <a:ext cx="1005840" cy="1005840"/>
          </a:xfrm>
          <a:prstGeom prst="ellipse">
            <a:avLst/>
          </a:prstGeom>
          <a:ln w="10160">
            <a:solidFill>
              <a:srgbClr val="F5C518">
                <a:alpha val="27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858000" y="365760"/>
            <a:ext cx="2011680" cy="2011680"/>
          </a:xfrm>
          <a:prstGeom prst="ellipse">
            <a:avLst/>
          </a:prstGeom>
          <a:ln w="10160">
            <a:solidFill>
              <a:srgbClr val="F5C518">
                <a:alpha val="39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355080" y="-137160"/>
            <a:ext cx="3017520" cy="3017520"/>
          </a:xfrm>
          <a:prstGeom prst="ellipse">
            <a:avLst/>
          </a:prstGeom>
          <a:ln w="10160">
            <a:solidFill>
              <a:srgbClr val="F5C518">
                <a:alpha val="51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852160" y="-640080"/>
            <a:ext cx="4023360" cy="4023360"/>
          </a:xfrm>
          <a:prstGeom prst="ellipse">
            <a:avLst/>
          </a:prstGeom>
          <a:ln w="10160">
            <a:solidFill>
              <a:srgbClr val="F5C518">
                <a:alpha val="63000"/>
              </a:srgbClr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>
            <a:alphaModFix amt="90000"/>
          </a:blip>
          <a:stretch>
            <a:fillRect/>
          </a:stretch>
        </p:blipFill>
        <p:spPr>
          <a:xfrm>
            <a:off x="7498080" y="457200"/>
            <a:ext cx="914400" cy="9144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502920" y="256032"/>
            <a:ext cx="5852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5C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ДЕРЖСПЕЦЗВ’ЯЗК</a:t>
            </a:r>
            <a:r>
              <a:rPr lang="uk-UA" sz="1000" b="1" kern="0" spc="300" dirty="0">
                <a:solidFill>
                  <a:srgbClr val="F5C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</a:t>
            </a:r>
            <a:r>
              <a:rPr lang="en-US" sz="1000" b="1" kern="0" spc="300" dirty="0">
                <a:solidFill>
                  <a:srgbClr val="F5C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 НЦУ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502920" y="594360"/>
            <a:ext cx="5852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8BAD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Супермаркет Рішень для громад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502920" y="1371600"/>
            <a:ext cx="5852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Резервний канал:
</a:t>
            </a:r>
            <a:endParaRPr lang="en-US" sz="3000" dirty="0"/>
          </a:p>
          <a:p>
            <a:pPr marL="0" indent="0" algn="l">
              <a:buNone/>
            </a:pPr>
            <a:r>
              <a:rPr lang="en-US" sz="3000" b="1" dirty="0">
                <a:solidFill>
                  <a:srgbClr val="F5C51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зв'язок під час блекауту</a:t>
            </a:r>
            <a:endParaRPr lang="en-US" sz="3000" dirty="0"/>
          </a:p>
        </p:txBody>
      </p:sp>
      <p:sp>
        <p:nvSpPr>
          <p:cNvPr id="12" name="Text 9"/>
          <p:cNvSpPr/>
          <p:nvPr/>
        </p:nvSpPr>
        <p:spPr>
          <a:xfrm>
            <a:off x="502920" y="3017520"/>
            <a:ext cx="5852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8BAD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Як НЦУ координує операторів та що має знати ОМС</a:t>
            </a:r>
            <a:endParaRPr lang="en-US" sz="1250" dirty="0"/>
          </a:p>
        </p:txBody>
      </p:sp>
      <p:sp>
        <p:nvSpPr>
          <p:cNvPr id="13" name="Shape 10"/>
          <p:cNvSpPr/>
          <p:nvPr/>
        </p:nvSpPr>
        <p:spPr>
          <a:xfrm>
            <a:off x="502920" y="3456432"/>
            <a:ext cx="1828800" cy="347472"/>
          </a:xfrm>
          <a:prstGeom prst="roundRect">
            <a:avLst>
              <a:gd name="adj" fmla="val 15789"/>
            </a:avLst>
          </a:prstGeom>
          <a:solidFill>
            <a:srgbClr val="1A4480"/>
          </a:solidFill>
          <a:ln/>
        </p:spPr>
      </p:sp>
      <p:sp>
        <p:nvSpPr>
          <p:cNvPr id="14" name="Text 11"/>
          <p:cNvSpPr/>
          <p:nvPr/>
        </p:nvSpPr>
        <p:spPr>
          <a:xfrm>
            <a:off x="502920" y="345643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Роль НЦУ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2468880" y="3456432"/>
            <a:ext cx="1828800" cy="347472"/>
          </a:xfrm>
          <a:prstGeom prst="roundRect">
            <a:avLst>
              <a:gd name="adj" fmla="val 15789"/>
            </a:avLst>
          </a:prstGeom>
          <a:solidFill>
            <a:srgbClr val="1A4480"/>
          </a:solidFill>
          <a:ln/>
        </p:spPr>
      </p:sp>
      <p:sp>
        <p:nvSpPr>
          <p:cNvPr id="16" name="Text 13"/>
          <p:cNvSpPr/>
          <p:nvPr/>
        </p:nvSpPr>
        <p:spPr>
          <a:xfrm>
            <a:off x="2468880" y="345643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Сталість мереж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4434840" y="3456432"/>
            <a:ext cx="1828800" cy="347472"/>
          </a:xfrm>
          <a:prstGeom prst="roundRect">
            <a:avLst>
              <a:gd name="adj" fmla="val 15789"/>
            </a:avLst>
          </a:prstGeom>
          <a:solidFill>
            <a:srgbClr val="1A4480"/>
          </a:solidFill>
          <a:ln/>
        </p:spPr>
      </p:sp>
      <p:sp>
        <p:nvSpPr>
          <p:cNvPr id="18" name="Text 15"/>
          <p:cNvSpPr/>
          <p:nvPr/>
        </p:nvSpPr>
        <p:spPr>
          <a:xfrm>
            <a:off x="4434840" y="345643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Поради абонентам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F5C518"/>
          </a:solidFill>
          <a:ln/>
        </p:spPr>
      </p:sp>
      <p:sp>
        <p:nvSpPr>
          <p:cNvPr id="20" name="Text 17"/>
          <p:cNvSpPr/>
          <p:nvPr/>
        </p:nvSpPr>
        <p:spPr>
          <a:xfrm>
            <a:off x="457200" y="475488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Є зв'язок — буде перемога!    •    Київ, 2026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F5C518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201168"/>
            <a:ext cx="8321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kern="0" spc="200" dirty="0">
                <a:solidFill>
                  <a:srgbClr val="F5C51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ЩО ТАКЕ НЦУ?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822960"/>
            <a:ext cx="5120640" cy="1828800"/>
          </a:xfrm>
          <a:prstGeom prst="rect">
            <a:avLst/>
          </a:prstGeom>
          <a:solidFill>
            <a:srgbClr val="0E1F3B"/>
          </a:solidFill>
          <a:ln/>
        </p:spPr>
      </p:sp>
      <p:sp>
        <p:nvSpPr>
          <p:cNvPr id="5" name="Shape 3"/>
          <p:cNvSpPr/>
          <p:nvPr/>
        </p:nvSpPr>
        <p:spPr>
          <a:xfrm>
            <a:off x="365760" y="822960"/>
            <a:ext cx="128016" cy="1828800"/>
          </a:xfrm>
          <a:prstGeom prst="rect">
            <a:avLst/>
          </a:prstGeom>
          <a:solidFill>
            <a:srgbClr val="F5C518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896112"/>
            <a:ext cx="384048" cy="38404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97280" y="886968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F5C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МІСІЯ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621792" y="1298448"/>
            <a:ext cx="4736592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uk-UA" sz="1000" dirty="0">
                <a:solidFill>
                  <a:srgbClr val="C8D8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Забезпечувати своєчасність військового та відомчого зв’язку складових сил безпеки і оборони, централізоване оповіщення та безперервний зв’язок для населення шляхом організації оперативного надання послуг і ресурсів електронних комунікацій та підтримання їхньої сталості в умовах надзвичайного або воєнного стану.</a:t>
            </a:r>
          </a:p>
          <a:p>
            <a:pPr marL="0" indent="0" algn="just">
              <a:buNone/>
            </a:pPr>
            <a:endParaRPr lang="uk-UA" sz="1000" dirty="0">
              <a:solidFill>
                <a:srgbClr val="C8D8EE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just">
              <a:buNone/>
            </a:pPr>
            <a:r>
              <a:rPr lang="uk-UA" sz="1000" dirty="0">
                <a:solidFill>
                  <a:srgbClr val="C8D8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Діяльність НЦУ ґрунтується на виконанні безперервного та ефективного оперативно-технічного управління ЕКМ ЗК, організації та здійсненні заходів з їхньої підготовки до сталого функціонування в умовах війни та майбутньої відбудови країни.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365760" y="2788920"/>
            <a:ext cx="5120640" cy="2103120"/>
          </a:xfrm>
          <a:prstGeom prst="rect">
            <a:avLst/>
          </a:prstGeom>
          <a:solidFill>
            <a:srgbClr val="0E1F3B"/>
          </a:solidFill>
          <a:ln/>
        </p:spPr>
      </p:sp>
      <p:sp>
        <p:nvSpPr>
          <p:cNvPr id="10" name="Shape 7"/>
          <p:cNvSpPr/>
          <p:nvPr/>
        </p:nvSpPr>
        <p:spPr>
          <a:xfrm>
            <a:off x="365760" y="2788920"/>
            <a:ext cx="128016" cy="2103120"/>
          </a:xfrm>
          <a:prstGeom prst="rect">
            <a:avLst/>
          </a:prstGeom>
          <a:solidFill>
            <a:srgbClr val="2563EB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792" y="2862072"/>
            <a:ext cx="384048" cy="38404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097280" y="2852928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7EB3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ВІЗІЯ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621792" y="3264408"/>
            <a:ext cx="4736592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uk-UA" sz="1000" dirty="0">
                <a:solidFill>
                  <a:srgbClr val="C8D8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 прагнемо побудувати стійку та захищену СОТУ, пункти управління якої інтегровані із сучасними </a:t>
            </a:r>
            <a:r>
              <a:rPr lang="uk-UA" sz="1000" dirty="0" err="1">
                <a:solidFill>
                  <a:srgbClr val="C8D8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інформаційнокомунікаційними</a:t>
            </a:r>
            <a:r>
              <a:rPr lang="uk-UA" sz="1000" dirty="0">
                <a:solidFill>
                  <a:srgbClr val="C8D8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платформами, системами і мережами зв’язку та яка виступатиме гарантом сталого функціонування ЕКМ ЗК в будь-яких умовах.</a:t>
            </a:r>
          </a:p>
          <a:p>
            <a:pPr marL="0" indent="0" algn="just">
              <a:buNone/>
            </a:pPr>
            <a:endParaRPr lang="uk-UA" sz="1000" dirty="0">
              <a:solidFill>
                <a:srgbClr val="C8D8EE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just">
              <a:buNone/>
            </a:pPr>
            <a:r>
              <a:rPr lang="uk-UA" sz="1000" dirty="0">
                <a:solidFill>
                  <a:srgbClr val="C8D8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НЦУ бачить себе національним координатором діяльності постачальників електронних комунікаційних мереж та/або послуг з питань підготовки до сталого функціонування в умовах надзвичайних ситуацій, надзвичайного або воєнного стану та оперативного надання послуг та ресурсів силам безпеки і оборони, забезпечення централізованого оповіщення та сталого зв’язку для населення країни.</a:t>
            </a:r>
            <a:endParaRPr lang="uk-UA" sz="1000" dirty="0"/>
          </a:p>
        </p:txBody>
      </p:sp>
      <p:sp>
        <p:nvSpPr>
          <p:cNvPr id="14" name="Shape 10"/>
          <p:cNvSpPr/>
          <p:nvPr/>
        </p:nvSpPr>
        <p:spPr>
          <a:xfrm>
            <a:off x="5669280" y="822960"/>
            <a:ext cx="3246120" cy="4069080"/>
          </a:xfrm>
          <a:prstGeom prst="rect">
            <a:avLst/>
          </a:prstGeom>
          <a:solidFill>
            <a:srgbClr val="0E1F3B"/>
          </a:solidFill>
          <a:ln/>
        </p:spPr>
      </p:sp>
      <p:sp>
        <p:nvSpPr>
          <p:cNvPr id="15" name="Text 11"/>
          <p:cNvSpPr/>
          <p:nvPr/>
        </p:nvSpPr>
        <p:spPr>
          <a:xfrm>
            <a:off x="5806440" y="914400"/>
            <a:ext cx="2971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F5C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ЯК ЦЕ ПРАЦЮЄ</a:t>
            </a:r>
            <a:endParaRPr lang="en-US" sz="1100" dirty="0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06440" y="1371600"/>
            <a:ext cx="347472" cy="347472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263640" y="1371600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НЦУ / Держспецзв'язку</a:t>
            </a:r>
            <a:endParaRPr lang="en-US" sz="1100" dirty="0"/>
          </a:p>
        </p:txBody>
      </p:sp>
      <p:sp>
        <p:nvSpPr>
          <p:cNvPr id="18" name="Text 13"/>
          <p:cNvSpPr/>
          <p:nvPr/>
        </p:nvSpPr>
        <p:spPr>
          <a:xfrm>
            <a:off x="6263640" y="158191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AD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видає розпорядження</a:t>
            </a:r>
            <a:endParaRPr lang="en-US" sz="1000" dirty="0"/>
          </a:p>
        </p:txBody>
      </p:sp>
      <p:sp>
        <p:nvSpPr>
          <p:cNvPr id="19" name="Shape 14"/>
          <p:cNvSpPr/>
          <p:nvPr/>
        </p:nvSpPr>
        <p:spPr>
          <a:xfrm>
            <a:off x="6281928" y="1938528"/>
            <a:ext cx="0" cy="137160"/>
          </a:xfrm>
          <a:prstGeom prst="line">
            <a:avLst/>
          </a:prstGeom>
          <a:noFill/>
          <a:ln w="19050">
            <a:solidFill>
              <a:srgbClr val="4B6A8A"/>
            </a:solidFill>
            <a:prstDash val="solid"/>
          </a:ln>
        </p:spPr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6440" y="2121408"/>
            <a:ext cx="347472" cy="347472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6263640" y="2121408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5 000+ операторів ЕКМ</a:t>
            </a:r>
            <a:endParaRPr lang="en-US" sz="1100" dirty="0"/>
          </a:p>
        </p:txBody>
      </p:sp>
      <p:sp>
        <p:nvSpPr>
          <p:cNvPr id="22" name="Text 16"/>
          <p:cNvSpPr/>
          <p:nvPr/>
        </p:nvSpPr>
        <p:spPr>
          <a:xfrm>
            <a:off x="6263640" y="233172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AD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виконують розпорядження</a:t>
            </a:r>
            <a:endParaRPr lang="en-US" sz="1000" dirty="0"/>
          </a:p>
        </p:txBody>
      </p:sp>
      <p:sp>
        <p:nvSpPr>
          <p:cNvPr id="23" name="Shape 17"/>
          <p:cNvSpPr/>
          <p:nvPr/>
        </p:nvSpPr>
        <p:spPr>
          <a:xfrm>
            <a:off x="6281928" y="2688336"/>
            <a:ext cx="0" cy="137160"/>
          </a:xfrm>
          <a:prstGeom prst="line">
            <a:avLst/>
          </a:prstGeom>
          <a:noFill/>
          <a:ln w="19050">
            <a:solidFill>
              <a:srgbClr val="4B6A8A"/>
            </a:solidFill>
            <a:prstDash val="solid"/>
          </a:ln>
        </p:spPr>
      </p:sp>
      <p:pic>
        <p:nvPicPr>
          <p:cNvPr id="24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06440" y="2871216"/>
            <a:ext cx="347472" cy="347472"/>
          </a:xfrm>
          <a:prstGeom prst="rect">
            <a:avLst/>
          </a:prstGeom>
        </p:spPr>
      </p:pic>
      <p:sp>
        <p:nvSpPr>
          <p:cNvPr id="25" name="Text 18"/>
          <p:cNvSpPr/>
          <p:nvPr/>
        </p:nvSpPr>
        <p:spPr>
          <a:xfrm>
            <a:off x="6263640" y="287121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Сили безпеки і оборони</a:t>
            </a:r>
            <a:endParaRPr lang="en-US" sz="1100" dirty="0"/>
          </a:p>
        </p:txBody>
      </p:sp>
      <p:sp>
        <p:nvSpPr>
          <p:cNvPr id="26" name="Text 19"/>
          <p:cNvSpPr/>
          <p:nvPr/>
        </p:nvSpPr>
        <p:spPr>
          <a:xfrm>
            <a:off x="6263640" y="3081528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AD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отримують послуги першочергово</a:t>
            </a:r>
            <a:endParaRPr lang="en-US" sz="1000" dirty="0"/>
          </a:p>
        </p:txBody>
      </p:sp>
      <p:sp>
        <p:nvSpPr>
          <p:cNvPr id="27" name="Shape 20"/>
          <p:cNvSpPr/>
          <p:nvPr/>
        </p:nvSpPr>
        <p:spPr>
          <a:xfrm>
            <a:off x="6281928" y="3438144"/>
            <a:ext cx="0" cy="137160"/>
          </a:xfrm>
          <a:prstGeom prst="line">
            <a:avLst/>
          </a:prstGeom>
          <a:noFill/>
          <a:ln w="19050">
            <a:solidFill>
              <a:srgbClr val="4B6A8A"/>
            </a:solidFill>
            <a:prstDash val="solid"/>
          </a:ln>
        </p:spPr>
      </p:sp>
      <p:pic>
        <p:nvPicPr>
          <p:cNvPr id="28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06440" y="3621024"/>
            <a:ext cx="347472" cy="347472"/>
          </a:xfrm>
          <a:prstGeom prst="rect">
            <a:avLst/>
          </a:prstGeom>
        </p:spPr>
      </p:pic>
      <p:sp>
        <p:nvSpPr>
          <p:cNvPr id="29" name="Text 21"/>
          <p:cNvSpPr/>
          <p:nvPr/>
        </p:nvSpPr>
        <p:spPr>
          <a:xfrm>
            <a:off x="6263640" y="3621024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Населення</a:t>
            </a:r>
            <a:endParaRPr lang="en-US" sz="1100" dirty="0"/>
          </a:p>
        </p:txBody>
      </p:sp>
      <p:sp>
        <p:nvSpPr>
          <p:cNvPr id="30" name="Text 22"/>
          <p:cNvSpPr/>
          <p:nvPr/>
        </p:nvSpPr>
        <p:spPr>
          <a:xfrm>
            <a:off x="6263640" y="3831336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AD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має безперервний зв'язок</a:t>
            </a:r>
            <a:endParaRPr lang="en-US" sz="1000" dirty="0"/>
          </a:p>
        </p:txBody>
      </p:sp>
      <p:sp>
        <p:nvSpPr>
          <p:cNvPr id="31" name="Shape 23"/>
          <p:cNvSpPr/>
          <p:nvPr/>
        </p:nvSpPr>
        <p:spPr>
          <a:xfrm>
            <a:off x="5669280" y="4434840"/>
            <a:ext cx="3246120" cy="502920"/>
          </a:xfrm>
          <a:prstGeom prst="rect">
            <a:avLst/>
          </a:prstGeom>
          <a:solidFill>
            <a:srgbClr val="1A3560"/>
          </a:solidFill>
          <a:ln w="12700">
            <a:solidFill>
              <a:srgbClr val="F5C518"/>
            </a:solidFill>
            <a:prstDash val="solid"/>
          </a:ln>
        </p:spPr>
      </p:sp>
      <p:sp>
        <p:nvSpPr>
          <p:cNvPr id="32" name="Text 24"/>
          <p:cNvSpPr/>
          <p:nvPr/>
        </p:nvSpPr>
        <p:spPr>
          <a:xfrm>
            <a:off x="5760720" y="4453128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5C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Централізація — це не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5C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бюрократія, це ефективність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F5C518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201168"/>
            <a:ext cx="8321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100" dirty="0">
                <a:solidFill>
                  <a:srgbClr val="F5C51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СТАЛІСТЬ МЕРЕЖ: від 30 хвилин до 72 годин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47472" y="804672"/>
            <a:ext cx="2057400" cy="2926080"/>
          </a:xfrm>
          <a:prstGeom prst="rect">
            <a:avLst/>
          </a:prstGeom>
          <a:solidFill>
            <a:srgbClr val="0E1F3B"/>
          </a:solidFill>
          <a:ln w="19050">
            <a:solidFill>
              <a:srgbClr val="DC2626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47472" y="804672"/>
            <a:ext cx="2057400" cy="109728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969264"/>
            <a:ext cx="18379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CA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38912" y="1280160"/>
            <a:ext cx="1874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20–40 хв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457200" y="1883664"/>
            <a:ext cx="18379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CA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Точка відліку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194560"/>
            <a:ext cx="1837944" cy="0"/>
          </a:xfrm>
          <a:prstGeom prst="line">
            <a:avLst/>
          </a:prstGeom>
          <a:noFill/>
          <a:ln w="9525">
            <a:solidFill>
              <a:srgbClr val="2A406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286000"/>
            <a:ext cx="1837944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B0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АКБ розраховані на технічні збої. Перші масові відключення — мережа "падає" за пів години.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2542032" y="804672"/>
            <a:ext cx="2057400" cy="2926080"/>
          </a:xfrm>
          <a:prstGeom prst="rect">
            <a:avLst/>
          </a:prstGeom>
          <a:solidFill>
            <a:srgbClr val="0E1F3B"/>
          </a:solidFill>
          <a:ln w="19050">
            <a:solidFill>
              <a:srgbClr val="D9770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542032" y="804672"/>
            <a:ext cx="2057400" cy="10972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3" name="Text 11"/>
          <p:cNvSpPr/>
          <p:nvPr/>
        </p:nvSpPr>
        <p:spPr>
          <a:xfrm>
            <a:off x="2651760" y="969264"/>
            <a:ext cx="18379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CD3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2022–23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633472" y="1280160"/>
            <a:ext cx="1874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2–4 год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2651760" y="1883664"/>
            <a:ext cx="18379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CD3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Перші кроки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651760" y="2194560"/>
            <a:ext cx="1837944" cy="0"/>
          </a:xfrm>
          <a:prstGeom prst="line">
            <a:avLst/>
          </a:prstGeom>
          <a:noFill/>
          <a:ln w="9525">
            <a:solidFill>
              <a:srgbClr val="2A406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651760" y="2286000"/>
            <a:ext cx="1837944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B0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Розпорядження НЦУ: обов'язковий мінімум 2 год. Потім — підняли планку до 4 год.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736592" y="804672"/>
            <a:ext cx="2057400" cy="2926080"/>
          </a:xfrm>
          <a:prstGeom prst="rect">
            <a:avLst/>
          </a:prstGeom>
          <a:solidFill>
            <a:srgbClr val="0E1F3B"/>
          </a:solidFill>
          <a:ln w="19050">
            <a:solidFill>
              <a:srgbClr val="05966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736592" y="804672"/>
            <a:ext cx="2057400" cy="109728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20" name="Text 18"/>
          <p:cNvSpPr/>
          <p:nvPr/>
        </p:nvSpPr>
        <p:spPr>
          <a:xfrm>
            <a:off x="4846320" y="969264"/>
            <a:ext cx="18379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EE7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2023–24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828032" y="1280160"/>
            <a:ext cx="1874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6–8 год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4846320" y="1883664"/>
            <a:ext cx="18379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EE7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Зміцнення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846320" y="2194560"/>
            <a:ext cx="1837944" cy="0"/>
          </a:xfrm>
          <a:prstGeom prst="line">
            <a:avLst/>
          </a:prstGeom>
          <a:noFill/>
          <a:ln w="9525">
            <a:solidFill>
              <a:srgbClr val="2A406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46320" y="2286000"/>
            <a:ext cx="1837944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B0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Нова вимога — 6 і 8 годин. Паралельно — зобов'язання мати ДГУ на стратегічних сайтах.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6931152" y="804672"/>
            <a:ext cx="2057400" cy="2926080"/>
          </a:xfrm>
          <a:prstGeom prst="rect">
            <a:avLst/>
          </a:prstGeom>
          <a:solidFill>
            <a:srgbClr val="0E1F3B"/>
          </a:solidFill>
          <a:ln w="19050">
            <a:solidFill>
              <a:srgbClr val="2563E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931152" y="804672"/>
            <a:ext cx="2057400" cy="10972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27" name="Text 25"/>
          <p:cNvSpPr/>
          <p:nvPr/>
        </p:nvSpPr>
        <p:spPr>
          <a:xfrm>
            <a:off x="7040880" y="969264"/>
            <a:ext cx="18379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Сьогодні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7022592" y="1280160"/>
            <a:ext cx="1874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до 72 год</a:t>
            </a:r>
            <a:endParaRPr lang="en-US" sz="2800" dirty="0"/>
          </a:p>
        </p:txBody>
      </p:sp>
      <p:sp>
        <p:nvSpPr>
          <p:cNvPr id="29" name="Text 27"/>
          <p:cNvSpPr/>
          <p:nvPr/>
        </p:nvSpPr>
        <p:spPr>
          <a:xfrm>
            <a:off x="7040880" y="1883664"/>
            <a:ext cx="18379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Стійка мережа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040880" y="2194560"/>
            <a:ext cx="1837944" cy="0"/>
          </a:xfrm>
          <a:prstGeom prst="line">
            <a:avLst/>
          </a:prstGeom>
          <a:noFill/>
          <a:ln w="9525">
            <a:solidFill>
              <a:srgbClr val="2A406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040880" y="2286000"/>
            <a:ext cx="1837944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B0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Переважна більшість БС переживає віялові відключення. 12 000+ сайтів — до 3 діб на ДГУ.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347472" y="3858768"/>
            <a:ext cx="8430768" cy="1078992"/>
          </a:xfrm>
          <a:prstGeom prst="rect">
            <a:avLst/>
          </a:prstGeom>
          <a:solidFill>
            <a:srgbClr val="0E1F3B"/>
          </a:solidFill>
          <a:ln w="12700">
            <a:solidFill>
              <a:srgbClr val="F5C518"/>
            </a:solidFill>
            <a:prstDash val="solid"/>
          </a:ln>
        </p:spPr>
      </p:sp>
      <p:pic>
        <p:nvPicPr>
          <p:cNvPr id="3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3977640"/>
            <a:ext cx="411480" cy="411480"/>
          </a:xfrm>
          <a:prstGeom prst="rect">
            <a:avLst/>
          </a:prstGeom>
        </p:spPr>
      </p:pic>
      <p:sp>
        <p:nvSpPr>
          <p:cNvPr id="34" name="Text 31"/>
          <p:cNvSpPr/>
          <p:nvPr/>
        </p:nvSpPr>
        <p:spPr>
          <a:xfrm>
            <a:off x="1005840" y="39044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5C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Виклик: 36 000 сайтів і брак людей</a:t>
            </a:r>
            <a:endParaRPr lang="en-US" sz="1300" dirty="0"/>
          </a:p>
        </p:txBody>
      </p:sp>
      <p:sp>
        <p:nvSpPr>
          <p:cNvPr id="35" name="Text 32"/>
          <p:cNvSpPr/>
          <p:nvPr/>
        </p:nvSpPr>
        <p:spPr>
          <a:xfrm>
            <a:off x="1005840" y="4224528"/>
            <a:ext cx="7589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Оператори не можуть самостійно обслуговувати всі ДГУ. Постанова КМУ № 1532 (листопад 2025) визначила механізм залучення громад: оператори передають генератори, компенсують паливо — громада обслуговує та залишається зі зв'язком.</a:t>
            </a:r>
            <a:endParaRPr lang="en-US" sz="1100" dirty="0"/>
          </a:p>
        </p:txBody>
      </p:sp>
      <p:sp>
        <p:nvSpPr>
          <p:cNvPr id="36" name="Shape 33"/>
          <p:cNvSpPr/>
          <p:nvPr/>
        </p:nvSpPr>
        <p:spPr>
          <a:xfrm>
            <a:off x="6720840" y="3904488"/>
            <a:ext cx="1965960" cy="320040"/>
          </a:xfrm>
          <a:prstGeom prst="rect">
            <a:avLst/>
          </a:prstGeom>
          <a:solidFill>
            <a:srgbClr val="F5C518"/>
          </a:solidFill>
          <a:ln/>
        </p:spPr>
      </p:sp>
      <p:sp>
        <p:nvSpPr>
          <p:cNvPr id="37" name="Text 34"/>
          <p:cNvSpPr/>
          <p:nvPr/>
        </p:nvSpPr>
        <p:spPr>
          <a:xfrm>
            <a:off x="6720840" y="3904488"/>
            <a:ext cx="1965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Ініціатива через ОВА →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F5C518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182880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100" dirty="0">
                <a:solidFill>
                  <a:srgbClr val="F5C51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ПОРАДИ: МОБІЛЬНИЙ ЗВ'ЯЗОК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47472" y="749808"/>
            <a:ext cx="4187952" cy="1298448"/>
          </a:xfrm>
          <a:prstGeom prst="rect">
            <a:avLst/>
          </a:prstGeom>
          <a:solidFill>
            <a:srgbClr val="0E1F3B"/>
          </a:solidFill>
          <a:ln/>
        </p:spPr>
      </p:sp>
      <p:sp>
        <p:nvSpPr>
          <p:cNvPr id="5" name="Shape 3"/>
          <p:cNvSpPr/>
          <p:nvPr/>
        </p:nvSpPr>
        <p:spPr>
          <a:xfrm>
            <a:off x="347472" y="749808"/>
            <a:ext cx="109728" cy="1298448"/>
          </a:xfrm>
          <a:prstGeom prst="rect">
            <a:avLst/>
          </a:prstGeom>
          <a:solidFill>
            <a:srgbClr val="7EB3F5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859536"/>
            <a:ext cx="347472" cy="34747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05840" y="841248"/>
            <a:ext cx="34107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Національний роумінг</a:t>
            </a:r>
            <a:endParaRPr lang="en-US" sz="1150" dirty="0"/>
          </a:p>
        </p:txBody>
      </p:sp>
      <p:sp>
        <p:nvSpPr>
          <p:cNvPr id="8" name="Text 5"/>
          <p:cNvSpPr/>
          <p:nvPr/>
        </p:nvSpPr>
        <p:spPr>
          <a:xfrm>
            <a:off x="548640" y="1252728"/>
            <a:ext cx="386791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B0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Якщо ваш оператор не відповідає → Налаштування → Мобільна мережа → Вибір мережі → вимкніть «Автоматично» → оберіть Vodafone / Kyivstar / lifecell.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347472" y="2148840"/>
            <a:ext cx="4187952" cy="1298448"/>
          </a:xfrm>
          <a:prstGeom prst="rect">
            <a:avLst/>
          </a:prstGeom>
          <a:solidFill>
            <a:srgbClr val="0E1F3B"/>
          </a:solidFill>
          <a:ln/>
        </p:spPr>
      </p:sp>
      <p:sp>
        <p:nvSpPr>
          <p:cNvPr id="10" name="Shape 7"/>
          <p:cNvSpPr/>
          <p:nvPr/>
        </p:nvSpPr>
        <p:spPr>
          <a:xfrm>
            <a:off x="347472" y="2148840"/>
            <a:ext cx="109728" cy="1298448"/>
          </a:xfrm>
          <a:prstGeom prst="rect">
            <a:avLst/>
          </a:prstGeom>
          <a:solidFill>
            <a:srgbClr val="6EE7B7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2258568"/>
            <a:ext cx="347472" cy="34747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005840" y="2240280"/>
            <a:ext cx="34107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Економія заряду і трафіку</a:t>
            </a:r>
            <a:endParaRPr lang="en-US" sz="1150" dirty="0"/>
          </a:p>
        </p:txBody>
      </p:sp>
      <p:sp>
        <p:nvSpPr>
          <p:cNvPr id="13" name="Text 9"/>
          <p:cNvSpPr/>
          <p:nvPr/>
        </p:nvSpPr>
        <p:spPr>
          <a:xfrm>
            <a:off x="548640" y="2651760"/>
            <a:ext cx="386791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B0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Вимкніть автозавантаження медіа в месенджерах. Без YouTube і TikTok. Зменшіть яскравість, увімкніть енергозбереження.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347472" y="3547872"/>
            <a:ext cx="4187952" cy="1298448"/>
          </a:xfrm>
          <a:prstGeom prst="rect">
            <a:avLst/>
          </a:prstGeom>
          <a:solidFill>
            <a:srgbClr val="0E1F3B"/>
          </a:solidFill>
          <a:ln/>
        </p:spPr>
      </p:sp>
      <p:sp>
        <p:nvSpPr>
          <p:cNvPr id="15" name="Shape 11"/>
          <p:cNvSpPr/>
          <p:nvPr/>
        </p:nvSpPr>
        <p:spPr>
          <a:xfrm>
            <a:off x="347472" y="3547872"/>
            <a:ext cx="109728" cy="1298448"/>
          </a:xfrm>
          <a:prstGeom prst="rect">
            <a:avLst/>
          </a:prstGeom>
          <a:solidFill>
            <a:srgbClr val="FCD34D"/>
          </a:solidFill>
          <a:ln/>
        </p:spPr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3657600"/>
            <a:ext cx="347472" cy="347472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639312"/>
            <a:ext cx="34107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«Вікна зв'язку»</a:t>
            </a:r>
            <a:endParaRPr lang="en-US" sz="1150" dirty="0"/>
          </a:p>
        </p:txBody>
      </p:sp>
      <p:sp>
        <p:nvSpPr>
          <p:cNvPr id="18" name="Text 13"/>
          <p:cNvSpPr/>
          <p:nvPr/>
        </p:nvSpPr>
        <p:spPr>
          <a:xfrm>
            <a:off x="548640" y="4050792"/>
            <a:ext cx="386791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B0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Домовтеся з рідними виходити на зв'язок у конкретні години (напр. 10:00 і 18:00). Знімає тривогу та знижує навантаження на мережу.</a:t>
            </a:r>
            <a:endParaRPr lang="en-US" sz="1050" dirty="0"/>
          </a:p>
        </p:txBody>
      </p:sp>
      <p:sp>
        <p:nvSpPr>
          <p:cNvPr id="19" name="Shape 14"/>
          <p:cNvSpPr/>
          <p:nvPr/>
        </p:nvSpPr>
        <p:spPr>
          <a:xfrm>
            <a:off x="4709160" y="749808"/>
            <a:ext cx="4187952" cy="1298448"/>
          </a:xfrm>
          <a:prstGeom prst="rect">
            <a:avLst/>
          </a:prstGeom>
          <a:solidFill>
            <a:srgbClr val="0E1F3B"/>
          </a:solidFill>
          <a:ln/>
        </p:spPr>
      </p:sp>
      <p:sp>
        <p:nvSpPr>
          <p:cNvPr id="20" name="Shape 15"/>
          <p:cNvSpPr/>
          <p:nvPr/>
        </p:nvSpPr>
        <p:spPr>
          <a:xfrm>
            <a:off x="4709160" y="749808"/>
            <a:ext cx="109728" cy="1298448"/>
          </a:xfrm>
          <a:prstGeom prst="rect">
            <a:avLst/>
          </a:prstGeom>
          <a:solidFill>
            <a:srgbClr val="FCA5A5"/>
          </a:solidFill>
          <a:ln/>
        </p:spPr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0328" y="859536"/>
            <a:ext cx="347472" cy="347472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367528" y="841248"/>
            <a:ext cx="34107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SMS та месенджери</a:t>
            </a:r>
            <a:endParaRPr lang="en-US" sz="1150" dirty="0"/>
          </a:p>
        </p:txBody>
      </p:sp>
      <p:sp>
        <p:nvSpPr>
          <p:cNvPr id="23" name="Text 17"/>
          <p:cNvSpPr/>
          <p:nvPr/>
        </p:nvSpPr>
        <p:spPr>
          <a:xfrm>
            <a:off x="4910328" y="1252728"/>
            <a:ext cx="386791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B0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SMS проходить стабільніше за голосовий дзвінок при слабкому сигналі. Viber / Telegram / Signal адаптуються до якості каналу краще за звичайний дзвінок.</a:t>
            </a:r>
            <a:endParaRPr lang="en-US" sz="1050" dirty="0"/>
          </a:p>
        </p:txBody>
      </p:sp>
      <p:sp>
        <p:nvSpPr>
          <p:cNvPr id="24" name="Shape 18"/>
          <p:cNvSpPr/>
          <p:nvPr/>
        </p:nvSpPr>
        <p:spPr>
          <a:xfrm>
            <a:off x="4709160" y="2148840"/>
            <a:ext cx="4187952" cy="1298448"/>
          </a:xfrm>
          <a:prstGeom prst="rect">
            <a:avLst/>
          </a:prstGeom>
          <a:solidFill>
            <a:srgbClr val="0E1F3B"/>
          </a:solidFill>
          <a:ln/>
        </p:spPr>
      </p:sp>
      <p:sp>
        <p:nvSpPr>
          <p:cNvPr id="25" name="Shape 19"/>
          <p:cNvSpPr/>
          <p:nvPr/>
        </p:nvSpPr>
        <p:spPr>
          <a:xfrm>
            <a:off x="4709160" y="2148840"/>
            <a:ext cx="109728" cy="1298448"/>
          </a:xfrm>
          <a:prstGeom prst="rect">
            <a:avLst/>
          </a:prstGeom>
          <a:solidFill>
            <a:srgbClr val="C4B5FD"/>
          </a:solidFill>
          <a:ln/>
        </p:spPr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10328" y="2258568"/>
            <a:ext cx="347472" cy="347472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5367528" y="2240280"/>
            <a:ext cx="34107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Автономність: павербанк</a:t>
            </a:r>
            <a:endParaRPr lang="en-US" sz="1150" dirty="0"/>
          </a:p>
        </p:txBody>
      </p:sp>
      <p:sp>
        <p:nvSpPr>
          <p:cNvPr id="28" name="Text 21"/>
          <p:cNvSpPr/>
          <p:nvPr/>
        </p:nvSpPr>
        <p:spPr>
          <a:xfrm>
            <a:off x="4910328" y="2651760"/>
            <a:ext cx="386791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B0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Тримайте павербанк зарядженим завжди. При роздачі Wi-Fi з телефону — підключіть його до павербанка: точка доступу швидко перегріває і розряджає пристрій.</a:t>
            </a:r>
            <a:endParaRPr lang="en-US" sz="1050" dirty="0"/>
          </a:p>
        </p:txBody>
      </p:sp>
      <p:sp>
        <p:nvSpPr>
          <p:cNvPr id="29" name="Shape 22"/>
          <p:cNvSpPr/>
          <p:nvPr/>
        </p:nvSpPr>
        <p:spPr>
          <a:xfrm>
            <a:off x="4709160" y="3547872"/>
            <a:ext cx="4187952" cy="1298448"/>
          </a:xfrm>
          <a:prstGeom prst="rect">
            <a:avLst/>
          </a:prstGeom>
          <a:solidFill>
            <a:srgbClr val="0E1F3B"/>
          </a:solidFill>
          <a:ln/>
        </p:spPr>
      </p:sp>
      <p:sp>
        <p:nvSpPr>
          <p:cNvPr id="30" name="Shape 23"/>
          <p:cNvSpPr/>
          <p:nvPr/>
        </p:nvSpPr>
        <p:spPr>
          <a:xfrm>
            <a:off x="4709160" y="3547872"/>
            <a:ext cx="109728" cy="1298448"/>
          </a:xfrm>
          <a:prstGeom prst="rect">
            <a:avLst/>
          </a:prstGeom>
          <a:solidFill>
            <a:srgbClr val="86EFAC"/>
          </a:solidFill>
          <a:ln/>
        </p:spPr>
      </p:sp>
      <p:pic>
        <p:nvPicPr>
          <p:cNvPr id="3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10328" y="3657600"/>
            <a:ext cx="347472" cy="347472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5367528" y="3639312"/>
            <a:ext cx="34107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Антени у сільській місцевості</a:t>
            </a:r>
            <a:endParaRPr lang="en-US" sz="1150" dirty="0"/>
          </a:p>
        </p:txBody>
      </p:sp>
      <p:sp>
        <p:nvSpPr>
          <p:cNvPr id="33" name="Text 25"/>
          <p:cNvSpPr/>
          <p:nvPr/>
        </p:nvSpPr>
        <p:spPr>
          <a:xfrm>
            <a:off x="4910328" y="4050792"/>
            <a:ext cx="386791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B0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 місті антена не допоможе — проблема у живленні БС. У селі спрямована панельна антена може дотягнутись до сусідньої працюючої БС за 5–15 км.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F5C518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182880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100" dirty="0">
                <a:solidFill>
                  <a:srgbClr val="F5C51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ПОРАДИ: ДРОТОВИЙ ЗВ'ЯЗОК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47472" y="731520"/>
            <a:ext cx="5166360" cy="347472"/>
          </a:xfrm>
          <a:prstGeom prst="rect">
            <a:avLst/>
          </a:prstGeom>
          <a:solidFill>
            <a:srgbClr val="1A4480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749808"/>
            <a:ext cx="5029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100" dirty="0">
                <a:solidFill>
                  <a:srgbClr val="F5C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GPON vs. СТАРІ МЕРЕЖІ — ЧИ ПЕРЕЖИВЕ БЛЕКАУТ?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347472" y="1170432"/>
            <a:ext cx="5166360" cy="1600200"/>
          </a:xfrm>
          <a:prstGeom prst="rect">
            <a:avLst/>
          </a:prstGeom>
          <a:solidFill>
            <a:srgbClr val="0E1F3B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47472" y="1170432"/>
            <a:ext cx="109728" cy="1600200"/>
          </a:xfrm>
          <a:prstGeom prst="rect">
            <a:avLst/>
          </a:prstGeom>
          <a:solidFill>
            <a:srgbClr val="DC2626"/>
          </a:solidFill>
          <a:ln/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243584"/>
            <a:ext cx="347472" cy="34747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05840" y="123444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CA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Старі мережі (ADSL / активні комутатори)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548640" y="1572768"/>
            <a:ext cx="4828032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B0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Між вами і провайдером — ланцюжок активних пристроїв (свічі, комутатори в під'їзді, на вулиці). Кожен потребує живлення. Вимкнулось світло в щитку → весь будинок без інтернету, навіть якщо вузол провайдера працює.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347472" y="2862072"/>
            <a:ext cx="5166360" cy="1783080"/>
          </a:xfrm>
          <a:prstGeom prst="rect">
            <a:avLst/>
          </a:prstGeom>
          <a:solidFill>
            <a:srgbClr val="0E1F3B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347472" y="2862072"/>
            <a:ext cx="109728" cy="1783080"/>
          </a:xfrm>
          <a:prstGeom prst="rect">
            <a:avLst/>
          </a:prstGeom>
          <a:solidFill>
            <a:srgbClr val="059669"/>
          </a:solidFill>
          <a:ln/>
        </p:spPr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2944368"/>
            <a:ext cx="347472" cy="347472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005840" y="2935224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EE7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GPON — пасивна оптична мережа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548640" y="3273552"/>
            <a:ext cx="482803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B0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Оптоволокно без проміжних активних пристроїв. Живлення потрібне лише у двох точках: вузол провайдера + ONT-термінал у вас вдома (10–20 Вт). Якщо вузол має ДГУ, а ви підключили ONT до UPS або павербанку — інтернет працює весь блекаут.</a:t>
            </a:r>
            <a:endParaRPr lang="en-US" sz="1050" dirty="0"/>
          </a:p>
        </p:txBody>
      </p:sp>
      <p:sp>
        <p:nvSpPr>
          <p:cNvPr id="16" name="Shape 12"/>
          <p:cNvSpPr/>
          <p:nvPr/>
        </p:nvSpPr>
        <p:spPr>
          <a:xfrm>
            <a:off x="5715000" y="731520"/>
            <a:ext cx="3108960" cy="4224528"/>
          </a:xfrm>
          <a:prstGeom prst="rect">
            <a:avLst/>
          </a:prstGeom>
          <a:solidFill>
            <a:srgbClr val="0E1F3B"/>
          </a:solidFill>
          <a:ln/>
        </p:spPr>
      </p:sp>
      <p:sp>
        <p:nvSpPr>
          <p:cNvPr id="17" name="Text 13"/>
          <p:cNvSpPr/>
          <p:nvPr/>
        </p:nvSpPr>
        <p:spPr>
          <a:xfrm>
            <a:off x="5833872" y="822960"/>
            <a:ext cx="2880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F5C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ПРАКТИЧНІ КРОКИ</a:t>
            </a:r>
            <a:endParaRPr lang="en-US" sz="1100" dirty="0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33872" y="1188720"/>
            <a:ext cx="320040" cy="32004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263640" y="1188720"/>
            <a:ext cx="24505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Дізнайтесь свою технологію</a:t>
            </a:r>
            <a:endParaRPr lang="en-US" sz="1100" dirty="0"/>
          </a:p>
        </p:txBody>
      </p:sp>
      <p:sp>
        <p:nvSpPr>
          <p:cNvPr id="20" name="Text 15"/>
          <p:cNvSpPr/>
          <p:nvPr/>
        </p:nvSpPr>
        <p:spPr>
          <a:xfrm>
            <a:off x="6263640" y="1463040"/>
            <a:ext cx="24505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AD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ONT/ONU біля роутера = GPON. Тільки роутер і кабель = стара мережа.</a:t>
            </a:r>
            <a:endParaRPr lang="en-US" sz="1000" dirty="0"/>
          </a:p>
        </p:txBody>
      </p:sp>
      <p:sp>
        <p:nvSpPr>
          <p:cNvPr id="21" name="Shape 16"/>
          <p:cNvSpPr/>
          <p:nvPr/>
        </p:nvSpPr>
        <p:spPr>
          <a:xfrm>
            <a:off x="5833872" y="2075688"/>
            <a:ext cx="2834640" cy="0"/>
          </a:xfrm>
          <a:prstGeom prst="line">
            <a:avLst/>
          </a:prstGeom>
          <a:noFill/>
          <a:ln w="9525">
            <a:solidFill>
              <a:srgbClr val="1E3A5F"/>
            </a:solidFill>
            <a:prstDash val="solid"/>
          </a:ln>
        </p:spPr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33872" y="2121408"/>
            <a:ext cx="320040" cy="32004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6263640" y="2121408"/>
            <a:ext cx="24505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UPS або павербанк для ONT</a:t>
            </a:r>
            <a:endParaRPr lang="en-US" sz="1100" dirty="0"/>
          </a:p>
        </p:txBody>
      </p:sp>
      <p:sp>
        <p:nvSpPr>
          <p:cNvPr id="24" name="Text 18"/>
          <p:cNvSpPr/>
          <p:nvPr/>
        </p:nvSpPr>
        <p:spPr>
          <a:xfrm>
            <a:off x="6263640" y="2395728"/>
            <a:ext cx="24505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AD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20–30 Вт, павербанк 20 000 мАг → ~8–12 год роботи термінала. Бюджетне рішення — від кількох сотень грн.</a:t>
            </a:r>
            <a:endParaRPr lang="en-US" sz="1000" dirty="0"/>
          </a:p>
        </p:txBody>
      </p:sp>
      <p:sp>
        <p:nvSpPr>
          <p:cNvPr id="25" name="Shape 19"/>
          <p:cNvSpPr/>
          <p:nvPr/>
        </p:nvSpPr>
        <p:spPr>
          <a:xfrm>
            <a:off x="5833872" y="3008376"/>
            <a:ext cx="2834640" cy="0"/>
          </a:xfrm>
          <a:prstGeom prst="line">
            <a:avLst/>
          </a:prstGeom>
          <a:noFill/>
          <a:ln w="9525">
            <a:solidFill>
              <a:srgbClr val="1E3A5F"/>
            </a:solidFill>
            <a:prstDash val="solid"/>
          </a:ln>
        </p:spPr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33872" y="3054096"/>
            <a:ext cx="320040" cy="32004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6263640" y="3054096"/>
            <a:ext cx="24505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Запитайте провайдера</a:t>
            </a:r>
            <a:endParaRPr lang="en-US" sz="1100" dirty="0"/>
          </a:p>
        </p:txBody>
      </p:sp>
      <p:sp>
        <p:nvSpPr>
          <p:cNvPr id="28" name="Text 21"/>
          <p:cNvSpPr/>
          <p:nvPr/>
        </p:nvSpPr>
        <p:spPr>
          <a:xfrm>
            <a:off x="6263640" y="3328416"/>
            <a:ext cx="24505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AD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Чи є ДГУ на вашому вузлі? Якщо немає — UPS для ONT не допоможе. Можливо, час змінити провайдера.</a:t>
            </a:r>
            <a:endParaRPr lang="en-US" sz="1000" dirty="0"/>
          </a:p>
        </p:txBody>
      </p:sp>
      <p:sp>
        <p:nvSpPr>
          <p:cNvPr id="29" name="Shape 22"/>
          <p:cNvSpPr/>
          <p:nvPr/>
        </p:nvSpPr>
        <p:spPr>
          <a:xfrm>
            <a:off x="5833872" y="3941064"/>
            <a:ext cx="2834640" cy="0"/>
          </a:xfrm>
          <a:prstGeom prst="line">
            <a:avLst/>
          </a:prstGeom>
          <a:noFill/>
          <a:ln w="9525">
            <a:solidFill>
              <a:srgbClr val="1E3A5F"/>
            </a:solidFill>
            <a:prstDash val="solid"/>
          </a:ln>
        </p:spPr>
      </p:sp>
      <p:pic>
        <p:nvPicPr>
          <p:cNvPr id="30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33872" y="3986784"/>
            <a:ext cx="320040" cy="320040"/>
          </a:xfrm>
          <a:prstGeom prst="rect">
            <a:avLst/>
          </a:prstGeom>
        </p:spPr>
      </p:pic>
      <p:sp>
        <p:nvSpPr>
          <p:cNvPr id="31" name="Text 23"/>
          <p:cNvSpPr/>
          <p:nvPr/>
        </p:nvSpPr>
        <p:spPr>
          <a:xfrm>
            <a:off x="6263640" y="3986784"/>
            <a:ext cx="24505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Кабель LAN надійніший</a:t>
            </a:r>
            <a:endParaRPr lang="en-US" sz="1100" dirty="0"/>
          </a:p>
        </p:txBody>
      </p:sp>
      <p:sp>
        <p:nvSpPr>
          <p:cNvPr id="32" name="Text 24"/>
          <p:cNvSpPr/>
          <p:nvPr/>
        </p:nvSpPr>
        <p:spPr>
          <a:xfrm>
            <a:off x="6263640" y="4261104"/>
            <a:ext cx="24505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AD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 пікових навантаженнях Wi-Fi нестабільний. Для важливих задач — підключіть кабелем напряму до роутера.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5143500"/>
          </a:xfrm>
          <a:prstGeom prst="rect">
            <a:avLst/>
          </a:prstGeom>
          <a:solidFill>
            <a:srgbClr val="F5C518"/>
          </a:solidFill>
          <a:ln/>
        </p:spPr>
      </p:sp>
      <p:sp>
        <p:nvSpPr>
          <p:cNvPr id="3" name="Shape 1"/>
          <p:cNvSpPr/>
          <p:nvPr/>
        </p:nvSpPr>
        <p:spPr>
          <a:xfrm>
            <a:off x="5943600" y="0"/>
            <a:ext cx="3200400" cy="514350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4" name="Shape 2"/>
          <p:cNvSpPr/>
          <p:nvPr/>
        </p:nvSpPr>
        <p:spPr>
          <a:xfrm>
            <a:off x="7754112" y="1901952"/>
            <a:ext cx="1316736" cy="1316736"/>
          </a:xfrm>
          <a:prstGeom prst="ellipse">
            <a:avLst/>
          </a:prstGeom>
          <a:ln w="12700">
            <a:solidFill>
              <a:srgbClr val="F5C518">
                <a:alpha val="22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095744" y="1243584"/>
            <a:ext cx="2633472" cy="2633472"/>
          </a:xfrm>
          <a:prstGeom prst="ellipse">
            <a:avLst/>
          </a:prstGeom>
          <a:ln w="12700">
            <a:solidFill>
              <a:srgbClr val="F5C518">
                <a:alpha val="32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37376" y="585216"/>
            <a:ext cx="3950208" cy="3950208"/>
          </a:xfrm>
          <a:prstGeom prst="ellipse">
            <a:avLst/>
          </a:prstGeom>
          <a:ln w="12700">
            <a:solidFill>
              <a:srgbClr val="F5C518">
                <a:alpha val="42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779008" y="-73152"/>
            <a:ext cx="5266944" cy="5266944"/>
          </a:xfrm>
          <a:prstGeom prst="ellipse">
            <a:avLst/>
          </a:prstGeom>
          <a:ln w="12700">
            <a:solidFill>
              <a:srgbClr val="F5C518">
                <a:alpha val="52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120640" y="-731520"/>
            <a:ext cx="6583680" cy="6583680"/>
          </a:xfrm>
          <a:prstGeom prst="ellipse">
            <a:avLst/>
          </a:prstGeom>
          <a:ln w="12700">
            <a:solidFill>
              <a:srgbClr val="F5C518">
                <a:alpha val="62000"/>
              </a:srgbClr>
            </a:solidFill>
            <a:prstDash val="solid"/>
          </a:ln>
        </p:spPr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>
            <a:alphaModFix amt="85000"/>
          </a:blip>
          <a:stretch>
            <a:fillRect/>
          </a:stretch>
        </p:blipFill>
        <p:spPr>
          <a:xfrm>
            <a:off x="6949440" y="1371600"/>
            <a:ext cx="1463040" cy="146304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502920" y="640080"/>
            <a:ext cx="521208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Дякуємо</a:t>
            </a:r>
            <a:endParaRPr lang="en-US" sz="5200" dirty="0"/>
          </a:p>
          <a:p>
            <a:pPr marL="0" indent="0" algn="l">
              <a:buNone/>
            </a:pPr>
            <a:r>
              <a:rPr lang="en-US" sz="5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за увагу!</a:t>
            </a:r>
            <a:endParaRPr lang="en-US" sz="5200" dirty="0"/>
          </a:p>
        </p:txBody>
      </p:sp>
      <p:sp>
        <p:nvSpPr>
          <p:cNvPr id="11" name="Text 8"/>
          <p:cNvSpPr/>
          <p:nvPr/>
        </p:nvSpPr>
        <p:spPr>
          <a:xfrm>
            <a:off x="502920" y="2697480"/>
            <a:ext cx="5212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i="1" dirty="0">
                <a:solidFill>
                  <a:srgbClr val="F5C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Є зв'язок — буде перемога!</a:t>
            </a:r>
            <a:endParaRPr lang="en-US" sz="2000" dirty="0"/>
          </a:p>
        </p:txBody>
      </p:sp>
      <p:sp>
        <p:nvSpPr>
          <p:cNvPr id="12" name="Shape 9"/>
          <p:cNvSpPr/>
          <p:nvPr/>
        </p:nvSpPr>
        <p:spPr>
          <a:xfrm>
            <a:off x="502920" y="3337560"/>
            <a:ext cx="91440" cy="347472"/>
          </a:xfrm>
          <a:prstGeom prst="rect">
            <a:avLst/>
          </a:prstGeom>
          <a:solidFill>
            <a:srgbClr val="F5C518"/>
          </a:solidFill>
          <a:ln/>
        </p:spPr>
      </p:sp>
      <p:sp>
        <p:nvSpPr>
          <p:cNvPr id="13" name="Text 10"/>
          <p:cNvSpPr/>
          <p:nvPr/>
        </p:nvSpPr>
        <p:spPr>
          <a:xfrm>
            <a:off x="713232" y="3337560"/>
            <a:ext cx="5029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8D8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НЦУ координує 5 000+ операторів централізовано — один канал, одна система пріоритетів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502920" y="3813048"/>
            <a:ext cx="91440" cy="347472"/>
          </a:xfrm>
          <a:prstGeom prst="rect">
            <a:avLst/>
          </a:prstGeom>
          <a:solidFill>
            <a:srgbClr val="F5C518"/>
          </a:solidFill>
          <a:ln/>
        </p:spPr>
      </p:sp>
      <p:sp>
        <p:nvSpPr>
          <p:cNvPr id="15" name="Text 12"/>
          <p:cNvSpPr/>
          <p:nvPr/>
        </p:nvSpPr>
        <p:spPr>
          <a:xfrm>
            <a:off x="713232" y="3813048"/>
            <a:ext cx="5029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8D8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Пройшли шлях: 30 хв → 72 год. Долучайтесь до ініціативи ОВА (КМУ № 1532)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502920" y="4288536"/>
            <a:ext cx="91440" cy="347472"/>
          </a:xfrm>
          <a:prstGeom prst="rect">
            <a:avLst/>
          </a:prstGeom>
          <a:solidFill>
            <a:srgbClr val="F5C518"/>
          </a:solidFill>
          <a:ln/>
        </p:spPr>
      </p:sp>
      <p:sp>
        <p:nvSpPr>
          <p:cNvPr id="17" name="Text 14"/>
          <p:cNvSpPr/>
          <p:nvPr/>
        </p:nvSpPr>
        <p:spPr>
          <a:xfrm>
            <a:off x="713232" y="4288536"/>
            <a:ext cx="5029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8D8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Прості дії абонентів реально знижують навантаження на мережу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F5C518"/>
          </a:solidFill>
          <a:ln/>
        </p:spPr>
      </p:sp>
      <p:sp>
        <p:nvSpPr>
          <p:cNvPr id="19" name="Text 16"/>
          <p:cNvSpPr/>
          <p:nvPr/>
        </p:nvSpPr>
        <p:spPr>
          <a:xfrm>
            <a:off x="274320" y="4754880"/>
            <a:ext cx="8595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Держспецзв’яз</a:t>
            </a:r>
            <a:r>
              <a:rPr lang="uk-UA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ку</a:t>
            </a: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 НЦУ  •  Київ, 2026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807</Words>
  <Application>Microsoft Office PowerPoint</Application>
  <PresentationFormat>Екран (16:9)</PresentationFormat>
  <Paragraphs>90</Paragraphs>
  <Slides>6</Slides>
  <Notes>6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0" baseType="lpstr">
      <vt:lpstr>Arial</vt:lpstr>
      <vt:lpstr>Arial Black</vt:lpstr>
      <vt:lpstr>Calibri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Максим Яцура</cp:lastModifiedBy>
  <cp:revision>2</cp:revision>
  <dcterms:created xsi:type="dcterms:W3CDTF">2026-04-20T07:58:50Z</dcterms:created>
  <dcterms:modified xsi:type="dcterms:W3CDTF">2026-04-20T08:21:40Z</dcterms:modified>
</cp:coreProperties>
</file>