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2.webp" ContentType="image/webp"/>
  <Override PartName="/ppt/media/image16.webp" ContentType="image/webp"/>
  <Override PartName="/ppt/media/image8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46" r:id="rId3"/>
    <p:sldId id="359" r:id="rId5"/>
    <p:sldId id="528" r:id="rId6"/>
    <p:sldId id="360" r:id="rId7"/>
    <p:sldId id="387" r:id="rId8"/>
    <p:sldId id="473" r:id="rId9"/>
    <p:sldId id="388" r:id="rId10"/>
    <p:sldId id="575" r:id="rId11"/>
    <p:sldId id="501" r:id="rId12"/>
    <p:sldId id="576" r:id="rId13"/>
    <p:sldId id="445" r:id="rId14"/>
    <p:sldId id="448" r:id="rId15"/>
    <p:sldId id="446" r:id="rId16"/>
    <p:sldId id="583" r:id="rId17"/>
    <p:sldId id="584" r:id="rId18"/>
    <p:sldId id="585" r:id="rId19"/>
    <p:sldId id="592" r:id="rId20"/>
    <p:sldId id="586" r:id="rId21"/>
    <p:sldId id="587" r:id="rId22"/>
    <p:sldId id="594" r:id="rId23"/>
    <p:sldId id="593" r:id="rId24"/>
    <p:sldId id="588" r:id="rId25"/>
    <p:sldId id="590" r:id="rId26"/>
    <p:sldId id="353" r:id="rId27"/>
  </p:sldIdLst>
  <p:sldSz cx="9144000" cy="5143500" type="screen16x9"/>
  <p:notesSz cx="6858000" cy="9144000"/>
  <p:embeddedFontLst>
    <p:embeddedFont>
      <p:font typeface="Open Sans" panose="020B0606030504020204" charset="0"/>
      <p:regular r:id="rId32"/>
      <p:bold r:id="rId33"/>
      <p:italic r:id="rId34"/>
      <p:boldItalic r:id="rId35"/>
    </p:embeddedFont>
    <p:embeddedFont>
      <p:font typeface="Open Sans" panose="020B0606030504020204"/>
      <p:regular r:id="rId36"/>
      <p:bold r:id="rId37"/>
      <p:italic r:id="rId38"/>
      <p:boldItalic r:id="rId39"/>
    </p:embeddedFont>
    <p:embeddedFont>
      <p:font typeface="Rubik" panose="02000604000000020004" pitchFamily="2" charset="-79"/>
      <p:regular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70" userDrawn="1">
          <p15:clr>
            <a:srgbClr val="9AA0A6"/>
          </p15:clr>
        </p15:guide>
        <p15:guide id="2" pos="496" userDrawn="1">
          <p15:clr>
            <a:srgbClr val="9AA0A6"/>
          </p15:clr>
        </p15:guide>
        <p15:guide id="3" pos="5573" userDrawn="1">
          <p15:clr>
            <a:srgbClr val="9AA0A6"/>
          </p15:clr>
        </p15:guide>
        <p15:guide id="4" orient="horz" pos="2842" userDrawn="1">
          <p15:clr>
            <a:srgbClr val="9AA0A6"/>
          </p15:clr>
        </p15:guide>
        <p15:guide id="5" pos="594" userDrawn="1">
          <p15:clr>
            <a:srgbClr val="9AA0A6"/>
          </p15:clr>
        </p15:guide>
        <p15:guide id="6" orient="horz" pos="612" userDrawn="1">
          <p15:clr>
            <a:srgbClr val="9AA0A6"/>
          </p15:clr>
        </p15:guide>
        <p15:guide id="7" orient="horz" pos="0" userDrawn="1">
          <p15:clr>
            <a:srgbClr val="9AA0A6"/>
          </p15:clr>
        </p15:guide>
        <p15:guide id="8" pos="2261" userDrawn="1">
          <p15:clr>
            <a:srgbClr val="9AA0A6"/>
          </p15:clr>
        </p15:guide>
        <p15:guide id="10" pos="3402" userDrawn="1">
          <p15:clr>
            <a:srgbClr val="9AA0A6"/>
          </p15:clr>
        </p15:guide>
        <p15:guide id="12" orient="horz" pos="2467" userDrawn="1">
          <p15:clr>
            <a:srgbClr val="9AA0A6"/>
          </p15:clr>
        </p15:guide>
        <p15:guide id="13" orient="horz" pos="1399" userDrawn="1">
          <p15:clr>
            <a:srgbClr val="9AA0A6"/>
          </p15:clr>
        </p15:guide>
        <p15:guide id="14" orient="horz" pos="1121" userDrawn="1">
          <p15:clr>
            <a:srgbClr val="9AA0A6"/>
          </p15:clr>
        </p15:guide>
        <p15:guide id="15" orient="horz" pos="1762" userDrawn="1">
          <p15:clr>
            <a:srgbClr val="9AA0A6"/>
          </p15:clr>
        </p15:guide>
        <p15:guide id="16" orient="horz" pos="1067" userDrawn="1">
          <p15:clr>
            <a:srgbClr val="9AA0A6"/>
          </p15:clr>
        </p15:guide>
        <p15:guide id="17" pos="3857" userDrawn="1">
          <p15:clr>
            <a:srgbClr val="9AA0A6"/>
          </p15:clr>
        </p15:guide>
        <p15:guide id="18" orient="horz" pos="3092" userDrawn="1">
          <p15:clr>
            <a:srgbClr val="9AA0A6"/>
          </p15:clr>
        </p15:guide>
        <p15:guide id="19" pos="905" userDrawn="1">
          <p15:clr>
            <a:srgbClr val="9AA0A6"/>
          </p15:clr>
        </p15:guide>
        <p15:guide id="20" orient="horz" pos="2093" userDrawn="1">
          <p15:clr>
            <a:srgbClr val="9AA0A6"/>
          </p15:clr>
        </p15:guide>
        <p15:guide id="21" pos="2880" userDrawn="1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 showGuides="1">
      <p:cViewPr varScale="1">
        <p:scale>
          <a:sx n="151" d="100"/>
          <a:sy n="151" d="100"/>
        </p:scale>
        <p:origin x="222" y="138"/>
      </p:cViewPr>
      <p:guideLst>
        <p:guide orient="horz" pos="170"/>
        <p:guide pos="496"/>
        <p:guide pos="5573"/>
        <p:guide orient="horz" pos="2842"/>
        <p:guide pos="594"/>
        <p:guide orient="horz" pos="612"/>
        <p:guide orient="horz"/>
        <p:guide pos="2261"/>
        <p:guide pos="3402"/>
        <p:guide orient="horz" pos="2467"/>
        <p:guide orient="horz" pos="1399"/>
        <p:guide orient="horz" pos="1121"/>
        <p:guide orient="horz" pos="1762"/>
        <p:guide orient="horz" pos="1067"/>
        <p:guide pos="3857"/>
        <p:guide orient="horz" pos="3092"/>
        <p:guide pos="905"/>
        <p:guide orient="horz" pos="209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font" Target="fonts/font11.fntdata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44bac91cda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44bac91cda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29050" y="2485050"/>
            <a:ext cx="5384400" cy="5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29050" y="3334975"/>
            <a:ext cx="3868500" cy="2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 sz="600"/>
            </a:lvl1pPr>
            <a:lvl2pPr lvl="1" algn="l">
              <a:buNone/>
              <a:defRPr sz="600"/>
            </a:lvl2pPr>
            <a:lvl3pPr lvl="2" algn="l">
              <a:buNone/>
              <a:defRPr sz="600"/>
            </a:lvl3pPr>
            <a:lvl4pPr lvl="3" algn="l">
              <a:buNone/>
              <a:defRPr sz="600"/>
            </a:lvl4pPr>
            <a:lvl5pPr lvl="4" algn="l">
              <a:buNone/>
              <a:defRPr sz="600"/>
            </a:lvl5pPr>
            <a:lvl6pPr lvl="5" algn="l">
              <a:buNone/>
              <a:defRPr sz="600"/>
            </a:lvl6pPr>
            <a:lvl7pPr lvl="6" algn="l">
              <a:buNone/>
              <a:defRPr sz="600"/>
            </a:lvl7pPr>
            <a:lvl8pPr lvl="7" algn="l">
              <a:buNone/>
              <a:defRPr sz="600"/>
            </a:lvl8pPr>
            <a:lvl9pPr lvl="8" algn="l">
              <a:buNone/>
              <a:defRPr sz="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2"/>
          <p:cNvSpPr txBox="1"/>
          <p:nvPr/>
        </p:nvSpPr>
        <p:spPr>
          <a:xfrm>
            <a:off x="7445113" y="4476300"/>
            <a:ext cx="1575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accent1"/>
                </a:solidFill>
              </a:rPr>
              <a:t>www.dsp.gov.ua</a:t>
            </a:r>
            <a:endParaRPr sz="900" u="sng" dirty="0">
              <a:solidFill>
                <a:schemeClr val="accent1"/>
              </a:solidFill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7445675" y="4728000"/>
            <a:ext cx="1715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accent1"/>
                </a:solidFill>
              </a:rPr>
              <a:t>www.pratsia.in.ua</a:t>
            </a:r>
            <a:endParaRPr sz="900" u="sng" dirty="0">
              <a:solidFill>
                <a:schemeClr val="accent1"/>
              </a:solidFill>
            </a:endParaRPr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1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33584" y="0"/>
            <a:ext cx="2127491" cy="11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9841-7351-4894-A4FD-2F43700E9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E84-B53E-40B1-8B44-BBA65F95C5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вересень 2022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16425" y="56250"/>
            <a:ext cx="654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  <p:sp>
        <p:nvSpPr>
          <p:cNvPr id="20" name="Google Shape;20;p3"/>
          <p:cNvSpPr txBox="1"/>
          <p:nvPr/>
        </p:nvSpPr>
        <p:spPr>
          <a:xfrm>
            <a:off x="7709863" y="4565950"/>
            <a:ext cx="1046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5398D9"/>
                </a:solidFill>
              </a:rPr>
              <a:t>www.dsp.gov.ua</a:t>
            </a:r>
            <a:endParaRPr sz="900" u="sng" dirty="0">
              <a:solidFill>
                <a:srgbClr val="5398D9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8780700" y="4917650"/>
            <a:ext cx="211250" cy="128575"/>
          </a:xfrm>
          <a:prstGeom prst="flowChartDecision">
            <a:avLst/>
          </a:prstGeom>
          <a:solidFill>
            <a:srgbClr val="F5BA08"/>
          </a:solidFill>
          <a:ln w="9525" cap="flat" cmpd="sng">
            <a:solidFill>
              <a:srgbClr val="F5BA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3"/>
          <p:cNvSpPr/>
          <p:nvPr/>
        </p:nvSpPr>
        <p:spPr>
          <a:xfrm>
            <a:off x="8780700" y="4663225"/>
            <a:ext cx="211250" cy="128575"/>
          </a:xfrm>
          <a:prstGeom prst="flowChartDecision">
            <a:avLst/>
          </a:prstGeom>
          <a:solidFill>
            <a:srgbClr val="F5BA08"/>
          </a:solidFill>
          <a:ln w="9525" cap="flat" cmpd="sng">
            <a:solidFill>
              <a:srgbClr val="F5BA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p3"/>
          <p:cNvSpPr txBox="1"/>
          <p:nvPr/>
        </p:nvSpPr>
        <p:spPr>
          <a:xfrm>
            <a:off x="7709875" y="4820388"/>
            <a:ext cx="1088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5398D9"/>
                </a:solidFill>
              </a:rPr>
              <a:t>www.pratsia.in.ua</a:t>
            </a:r>
            <a:endParaRPr sz="900" u="sng" dirty="0">
              <a:solidFill>
                <a:srgbClr val="5398D9"/>
              </a:solidFill>
            </a:endParaRPr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1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33584" y="0"/>
            <a:ext cx="2127491" cy="11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2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94375" y="445025"/>
            <a:ext cx="763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43875" y="1131850"/>
            <a:ext cx="7888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/>
          <a:srcRect l="37440" t="75444" r="5484" b="11360"/>
          <a:stretch>
            <a:fillRect/>
          </a:stretch>
        </p:blipFill>
        <p:spPr>
          <a:xfrm rot="5400000">
            <a:off x="-2316363" y="2213536"/>
            <a:ext cx="5349149" cy="71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16550" y="-9"/>
            <a:ext cx="2127450" cy="1114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8780700" y="4663225"/>
            <a:ext cx="211250" cy="128575"/>
          </a:xfrm>
          <a:prstGeom prst="flowChartDecision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33;p4"/>
          <p:cNvSpPr/>
          <p:nvPr/>
        </p:nvSpPr>
        <p:spPr>
          <a:xfrm>
            <a:off x="8780700" y="4917650"/>
            <a:ext cx="211250" cy="128575"/>
          </a:xfrm>
          <a:prstGeom prst="flowChartDecision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34;p4"/>
          <p:cNvSpPr txBox="1"/>
          <p:nvPr/>
        </p:nvSpPr>
        <p:spPr>
          <a:xfrm>
            <a:off x="7772775" y="4565950"/>
            <a:ext cx="1059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4778AE"/>
                </a:solidFill>
              </a:rPr>
              <a:t>www.dsp.gov.ua</a:t>
            </a:r>
            <a:endParaRPr sz="900" u="sng" dirty="0">
              <a:solidFill>
                <a:srgbClr val="4778AE"/>
              </a:solidFill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7772775" y="4820375"/>
            <a:ext cx="1194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4778AE"/>
                </a:solidFill>
              </a:rPr>
              <a:t>www.pratsia.in.ua</a:t>
            </a:r>
            <a:endParaRPr sz="900" u="sng" dirty="0">
              <a:solidFill>
                <a:srgbClr val="4778A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>
  <p:cSld name="TITLE_AND_BODY_1">
    <p:bg>
      <p:bgPr>
        <a:solidFill>
          <a:srgbClr val="2C64E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194375" y="445025"/>
            <a:ext cx="763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943875" y="1131850"/>
            <a:ext cx="7888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/>
          <a:srcRect l="37440" t="27990" r="5484" b="59636"/>
          <a:stretch>
            <a:fillRect/>
          </a:stretch>
        </p:blipFill>
        <p:spPr>
          <a:xfrm rot="5400000">
            <a:off x="-2221587" y="2231462"/>
            <a:ext cx="5123749" cy="6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/>
          <p:nvPr/>
        </p:nvSpPr>
        <p:spPr>
          <a:xfrm>
            <a:off x="8780700" y="4663225"/>
            <a:ext cx="211250" cy="128575"/>
          </a:xfrm>
          <a:prstGeom prst="flowChartDecision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5"/>
          <p:cNvSpPr/>
          <p:nvPr/>
        </p:nvSpPr>
        <p:spPr>
          <a:xfrm>
            <a:off x="8780700" y="4917650"/>
            <a:ext cx="211250" cy="128575"/>
          </a:xfrm>
          <a:prstGeom prst="flowChartDecision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p5"/>
          <p:cNvSpPr txBox="1"/>
          <p:nvPr/>
        </p:nvSpPr>
        <p:spPr>
          <a:xfrm>
            <a:off x="7772775" y="4565950"/>
            <a:ext cx="1059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lt1"/>
                </a:solidFill>
              </a:rPr>
              <a:t>www.dsp.gov.ua</a:t>
            </a:r>
            <a:endParaRPr sz="900" u="sng" dirty="0">
              <a:solidFill>
                <a:schemeClr val="lt1"/>
              </a:solidFill>
            </a:endParaRPr>
          </a:p>
        </p:txBody>
      </p:sp>
      <p:sp>
        <p:nvSpPr>
          <p:cNvPr id="44" name="Google Shape;44;p5"/>
          <p:cNvSpPr txBox="1"/>
          <p:nvPr/>
        </p:nvSpPr>
        <p:spPr>
          <a:xfrm>
            <a:off x="7772775" y="4820375"/>
            <a:ext cx="1194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lt1"/>
                </a:solidFill>
              </a:rPr>
              <a:t>www.pratsia.in.ua</a:t>
            </a:r>
            <a:endParaRPr sz="900" u="sng" dirty="0">
              <a:solidFill>
                <a:schemeClr val="lt1"/>
              </a:solidFill>
            </a:endParaRPr>
          </a:p>
        </p:txBody>
      </p:sp>
      <p:pic>
        <p:nvPicPr>
          <p:cNvPr id="45" name="Google Shape;45;p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96525" y="163625"/>
            <a:ext cx="1924625" cy="95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 1">
  <p:cSld name="TITLE_AND_BODY_1_1">
    <p:bg>
      <p:bgPr>
        <a:solidFill>
          <a:srgbClr val="2C64E6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  <p:sp>
        <p:nvSpPr>
          <p:cNvPr id="48" name="Google Shape;48;p6"/>
          <p:cNvSpPr txBox="1"/>
          <p:nvPr/>
        </p:nvSpPr>
        <p:spPr>
          <a:xfrm>
            <a:off x="3481800" y="4659925"/>
            <a:ext cx="218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вересень 2022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49" name="Google Shape;49;p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371166" y="67325"/>
            <a:ext cx="2401668" cy="11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" y="3377501"/>
            <a:ext cx="9144001" cy="118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webp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web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web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 idx="4294967295"/>
          </p:nvPr>
        </p:nvSpPr>
        <p:spPr>
          <a:xfrm>
            <a:off x="753000" y="1542620"/>
            <a:ext cx="763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000"/>
              <a:buFont typeface="Arial" panose="020B0604020202020204"/>
              <a:buNone/>
            </a:pPr>
            <a:r>
              <a:rPr lang="uk-UA" sz="4445" b="1" dirty="0">
                <a:solidFill>
                  <a:schemeClr val="lt1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Open Sans" panose="020B0606030504020204"/>
              </a:rPr>
              <a:t>Трудова дисципліна</a:t>
            </a:r>
            <a:endParaRPr sz="4445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05885" y="4697095"/>
            <a:ext cx="1652081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 2026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245" y="445135"/>
            <a:ext cx="7887970" cy="572770"/>
          </a:xfrm>
        </p:spPr>
        <p:txBody>
          <a:bodyPr>
            <a:normAutofit fontScale="90000"/>
          </a:bodyPr>
          <a:p>
            <a:pPr algn="l"/>
            <a:r>
              <a:rPr lang="uk-UA" altLang="en-US" sz="222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Статути і </a:t>
            </a:r>
            <a:r>
              <a:rPr lang="en-US" altLang="ru-RU" sz="222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положення про дисципліну</a:t>
            </a:r>
            <a:br>
              <a:rPr lang="en-US" altLang="ru-RU" sz="18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</a:br>
            <a:endParaRPr lang="en-US" altLang="en-US" sz="18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sz="4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890905" y="1131570"/>
            <a:ext cx="7941310" cy="34169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sz="1400" i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У деяких галузях економіки України для окремих категорій працівників діють </a:t>
            </a:r>
            <a:r>
              <a:rPr lang="en-US" altLang="en-US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статути і положення про дисципліну.</a:t>
            </a:r>
            <a:endParaRPr lang="en-US" altLang="en-US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+mn-ea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+mn-ea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Наприклад, затверджено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Статут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дисципліну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працівників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зв</a:t>
            </a:r>
            <a:r>
              <a:rPr lang="uk-UA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’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язку</a:t>
            </a:r>
            <a:r>
              <a:rPr lang="uk-UA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Дисциплінарний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статут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Національної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поліції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України</a:t>
            </a:r>
            <a:r>
              <a:rPr lang="uk-UA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Дисциплінарний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статут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Збройних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Сил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України</a:t>
            </a:r>
            <a:r>
              <a:rPr lang="uk-UA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Дисциплінарний статут прокуратури України, Положення про дисціпліну  працівників залізничного транспорту, Положення про дисципліну працівників гірничих підприємств.</a:t>
            </a:r>
            <a:endParaRPr lang="en-US" altLang="en-US" sz="1400" i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sz="1400" i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pic>
        <p:nvPicPr>
          <p:cNvPr id="5" name="Изображение 3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760" y="3086735"/>
            <a:ext cx="2210435" cy="1351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Изображение 6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420" y="3086100"/>
            <a:ext cx="1938655" cy="1391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Изображение 7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3086735"/>
            <a:ext cx="1976120" cy="1390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245" y="445135"/>
            <a:ext cx="7887970" cy="572770"/>
          </a:xfrm>
        </p:spPr>
        <p:txBody>
          <a:bodyPr>
            <a:normAutofit/>
          </a:bodyPr>
          <a:lstStyle/>
          <a:p>
            <a:r>
              <a:rPr lang="uk-UA" altLang="en-US" sz="18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Заохочення  </a:t>
            </a:r>
            <a:r>
              <a:rPr lang="en-US" altLang="en-US" sz="18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за</a:t>
            </a:r>
            <a:r>
              <a:rPr lang="en-US" altLang="ru-RU" sz="18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8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успіхи</a:t>
            </a:r>
            <a:r>
              <a:rPr lang="en-US" altLang="ru-RU" sz="18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8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в</a:t>
            </a:r>
            <a:r>
              <a:rPr lang="en-US" altLang="ru-RU" sz="18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8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роботі</a:t>
            </a:r>
            <a:endParaRPr lang="en-US" altLang="en-US" sz="18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+mn-ea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працівників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підприємств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установ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організацій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можуть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застосовуватись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будь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-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які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заохочення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що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містяться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затверджених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трудовими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колективами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правилах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внутрішнього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трудового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розпорядку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endParaRPr lang="en-US" altLang="ru-RU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ru-RU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Заохочення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застосовуються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роботодавцем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разом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або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погодженням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виборним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органом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первинної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профспілкової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організації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(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профспілковим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представником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)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підприємства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установи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організації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endParaRPr lang="en-US" altLang="ru-RU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ru-RU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Заохочення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працівникам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оголошуються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наказом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(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розпорядженням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)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урочистій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обстановці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а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також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вимогу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працівника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якщо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трудова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книжка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зберігається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нього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заносяться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його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трудової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книжки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endParaRPr lang="en-US" altLang="ru-RU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245" y="445135"/>
            <a:ext cx="7887970" cy="572770"/>
          </a:xfrm>
        </p:spPr>
        <p:txBody>
          <a:bodyPr>
            <a:normAutofit/>
          </a:bodyPr>
          <a:lstStyle/>
          <a:p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Заохочення за особливі трудові заслуги</a:t>
            </a:r>
            <a:endParaRPr lang="en-US" altLang="en-US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особливі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заслуги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представляються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вищі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органи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заохочення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нагородження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орденами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медалями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почесними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грамотами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нагрудними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значками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присвоєння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почесних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звань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звання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кращого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працівника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даною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професією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endParaRPr lang="en-US" altLang="ru-RU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ru-RU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ru-RU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pic>
        <p:nvPicPr>
          <p:cNvPr id="8" name="Изображение 8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2690" y="2522220"/>
            <a:ext cx="19431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Изображение 9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640" y="2464435"/>
            <a:ext cx="1238250" cy="1931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Изображение 1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675" y="2522220"/>
            <a:ext cx="1402080" cy="17132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610" y="445135"/>
            <a:ext cx="7748905" cy="572770"/>
          </a:xfrm>
        </p:spPr>
        <p:txBody>
          <a:bodyPr>
            <a:normAutofit/>
          </a:bodyPr>
          <a:lstStyle/>
          <a:p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порушення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трудової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дисципліни</a:t>
            </a:r>
            <a:endParaRPr lang="en-US" altLang="en-US" sz="178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порушення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трудової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працівника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може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бути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застосовано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тільки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один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таких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заходів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:</a:t>
            </a:r>
            <a:endParaRPr lang="en-US" altLang="ru-RU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ru-RU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1)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догана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;</a:t>
            </a:r>
            <a:endParaRPr lang="en-US" altLang="ru-RU" sz="1600" b="1" dirty="0">
              <a:solidFill>
                <a:srgbClr val="FF000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2)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звільнення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endParaRPr lang="en-US" altLang="ru-RU" sz="1600" b="1" dirty="0">
              <a:solidFill>
                <a:srgbClr val="FF000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ru-RU" sz="1600" b="1" dirty="0">
              <a:solidFill>
                <a:srgbClr val="FF000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Законодавством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статутами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положеннями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дисципліну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можуть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бути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передбачені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для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окремих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категорій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працівників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й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інші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uk-UA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(наприклад, зниження в класному чині, зниження в посаді).</a:t>
            </a:r>
            <a:endParaRPr lang="uk-UA" altLang="en-US" sz="1600" i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610" y="445135"/>
            <a:ext cx="7748905" cy="572770"/>
          </a:xfrm>
        </p:spPr>
        <p:txBody>
          <a:bodyPr>
            <a:normAutofit/>
          </a:bodyPr>
          <a:lstStyle/>
          <a:p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Органи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правомочні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застосовувати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дисциплінарні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endParaRPr lang="en-US" altLang="en-US" sz="178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en-US" altLang="en-US" sz="1600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NB!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Дисциплінарні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застосовуються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органом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якому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надано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право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прийняття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роботу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(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обрання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затвердження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призначення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посаду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)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даного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працівника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endParaRPr lang="en-US" altLang="ru-RU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</a:t>
            </a:r>
            <a:r>
              <a:rPr lang="uk-UA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Йде мова про органи юридичної особи, які найчастіше є одноособовими. Це означає, що керівник підприємства має право застосовувати стягнення.</a:t>
            </a:r>
            <a:endParaRPr lang="en-US" altLang="ru-RU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ru-RU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працівників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які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несуть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дисциплінарну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відповідальність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згідно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із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статутами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положеннями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іншими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актами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законодавства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дисципліну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можуть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накладатися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також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органами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вищими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порядку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підлеглості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щодо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органів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зазначених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частині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першій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цієї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статті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endParaRPr lang="en-US" altLang="ru-RU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ru-RU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які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займають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виборні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посади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можуть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бути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звільнені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тільки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рішенням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органу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який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їх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обрав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лише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підстав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передбачених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законодавством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endParaRPr lang="en-US" altLang="ru-RU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610" y="445135"/>
            <a:ext cx="7748905" cy="572770"/>
          </a:xfrm>
        </p:spPr>
        <p:txBody>
          <a:bodyPr>
            <a:normAutofit/>
          </a:bodyPr>
          <a:lstStyle/>
          <a:p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Строк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для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застосування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дисциплінарного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endParaRPr lang="en-US" altLang="en-US" sz="178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Дисциплінарне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застосовується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роботодавцем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безпосередньо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виявленням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проступку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але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не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пізніше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одного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місяця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дня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його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виявлення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</a:t>
            </a:r>
            <a:r>
              <a:rPr lang="en-US" altLang="ru-RU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не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рахуючи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часу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звільнення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працівника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від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роботи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зв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'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язку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тимчасовою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непрацездатністю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або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перебування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його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відпустці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endParaRPr lang="en-US" altLang="ru-RU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ru-RU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</a:t>
            </a:r>
            <a:r>
              <a:rPr lang="uk-UA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Увага!</a:t>
            </a:r>
            <a:r>
              <a:rPr lang="uk-UA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Дисциплінарне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не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може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бути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накладене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пізніше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шести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місяців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дня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вчинення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проступку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endParaRPr lang="en-US" altLang="ru-RU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ru-RU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pic>
        <p:nvPicPr>
          <p:cNvPr id="4" name="Изображение 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3685" y="3011170"/>
            <a:ext cx="3136900" cy="13233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610" y="445135"/>
            <a:ext cx="7748905" cy="572770"/>
          </a:xfrm>
        </p:spPr>
        <p:txBody>
          <a:bodyPr>
            <a:normAutofit/>
          </a:bodyPr>
          <a:lstStyle/>
          <a:p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Порядок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застосування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дисциплінарних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стягнень</a:t>
            </a:r>
            <a:endParaRPr lang="en-US" altLang="en-US" sz="178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43610" y="1017905"/>
            <a:ext cx="7888605" cy="3529965"/>
          </a:xfrm>
        </p:spPr>
        <p:txBody>
          <a:bodyPr>
            <a:normAutofit fontScale="90000" lnSpcReduction="20000"/>
          </a:bodyPr>
          <a:lstStyle/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застосування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дисциплінарного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роботодавець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повинен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зажадати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від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порушника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трудової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дисципліни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письмові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пояснення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endParaRPr lang="en-US" altLang="ru-RU" sz="1600" b="1" dirty="0">
              <a:solidFill>
                <a:srgbClr val="FF000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sz="1600" i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uk-UA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Постановою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Верховного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Суду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від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22.05.2020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справі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№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761/33628/16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визначено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що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пояснення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порушника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трудової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дисципліни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є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однією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важливих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форм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гарантії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наданих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порушнику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для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захисту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своїх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законних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прав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інтересів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направлених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проти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безпідставного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застосування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 </a:t>
            </a:r>
            <a:endParaRPr lang="en-US" altLang="ru-RU" sz="1600" i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Водночас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правова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оцінка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дисциплінарного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проступку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проводиться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підставі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’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ясування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усіх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обставин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його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вчинення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тому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числі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урахуванням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письмового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пояснення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працівника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Невиконання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власником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або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уповноваженим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ним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органом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обов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’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язку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зажадати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письмове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пояснення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від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працівника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неодержання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такого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пояснення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не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є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підставою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для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скасування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дисциплінарного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якщо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факт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порушення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трудової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дисципліни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підтверджений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представленими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суду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доказами</a:t>
            </a:r>
            <a:r>
              <a:rPr lang="en-US" altLang="ru-RU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 </a:t>
            </a:r>
            <a:endParaRPr lang="en-US" altLang="ru-RU" sz="1600" i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Відсутність таких пояснень не перешкоджає застосуванню стягнення, якщо вла</a:t>
            </a:r>
            <a:r>
              <a:rPr lang="uk-UA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ник</a:t>
            </a:r>
            <a:r>
              <a:rPr lang="uk-UA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зможе довести те, що пояснення від працівника він зажадав, але працівник їх не надав. Як правило, таким доказом є акт, складений за підписом кількох осіб на підтвердження відмови працівника надати пояснення по суті порушення такої дисципліни.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endParaRPr lang="en-US" altLang="en-US" sz="1600" i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uk-UA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</a:t>
            </a:r>
            <a:r>
              <a:rPr lang="uk-UA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endParaRPr lang="en-US" altLang="en-US" sz="1600" i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610" y="445135"/>
            <a:ext cx="7748905" cy="572770"/>
          </a:xfrm>
        </p:spPr>
        <p:txBody>
          <a:bodyPr>
            <a:normAutofit/>
          </a:bodyPr>
          <a:lstStyle/>
          <a:p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Порядок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застосування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дисциплінарних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стягнень</a:t>
            </a:r>
            <a:endParaRPr lang="en-US" altLang="en-US" sz="178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uk-UA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Увага!</a:t>
            </a:r>
            <a:r>
              <a:rPr lang="uk-UA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кожне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порушення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трудової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дисципліни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може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бути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застосовано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лише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одне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дисциплінарне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endParaRPr lang="en-US" altLang="ru-RU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ru-RU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При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обранні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виду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роботодавець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повинен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враховувати</a:t>
            </a:r>
            <a:r>
              <a:rPr lang="uk-UA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: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endParaRPr lang="en-US" altLang="ru-RU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charset="0"/>
              <a:buChar char="§"/>
            </a:pP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ступінь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тяжкості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вчиненого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проступку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заподіяну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ним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шкоду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</a:t>
            </a:r>
            <a:endParaRPr lang="en-US" altLang="ru-RU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charset="0"/>
              <a:buChar char="§"/>
            </a:pP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обставини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яких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вчинено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проступок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endParaRPr lang="en-US" altLang="ru-RU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charset="0"/>
              <a:buChar char="§"/>
            </a:pP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попередню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роботу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працівника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endParaRPr lang="en-US" altLang="ru-RU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ru-RU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оголошується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наказі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(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розпорядженні</a:t>
            </a:r>
            <a:r>
              <a:rPr lang="en-US" altLang="ru-RU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)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повідомляється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працівникові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під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розписку</a:t>
            </a:r>
            <a:r>
              <a:rPr lang="en-US" altLang="ru-RU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 </a:t>
            </a:r>
            <a:r>
              <a:rPr lang="en-US" altLang="en-US" sz="16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Строк повідомлення КЗпП не визначено.</a:t>
            </a:r>
            <a:endParaRPr lang="en-US" altLang="en-US" sz="1600" i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610" y="445135"/>
            <a:ext cx="7748905" cy="572770"/>
          </a:xfrm>
        </p:spPr>
        <p:txBody>
          <a:bodyPr>
            <a:normAutofit/>
          </a:bodyPr>
          <a:lstStyle/>
          <a:p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Оскарження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дисциплінарного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endParaRPr lang="en-US" altLang="en-US" sz="178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20000"/>
          </a:bodyPr>
          <a:lstStyle/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Дисциплінарне стягнення може бути оскаржене працівником у порядку, встановленому чинним законодавством (глава XV цього Кодексу).</a:t>
            </a:r>
            <a:endParaRPr lang="en-US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Органи, які розглядають трудові спори</a:t>
            </a:r>
            <a:endParaRPr lang="en-US" altLang="en-US" sz="178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Трудові спори розглядаються:</a:t>
            </a:r>
            <a:endParaRPr lang="en-US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1) комісіями по трудових спорах;</a:t>
            </a:r>
            <a:endParaRPr lang="en-US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2) місцевими загальними судами.</a:t>
            </a:r>
            <a:endParaRPr lang="en-US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Такий порядок розгляду трудових спорів, що виникають між працівником і роботодавцем, застосовується незалежно від форми трудового договору.</a:t>
            </a:r>
            <a:endParaRPr lang="en-US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610" y="445135"/>
            <a:ext cx="7748905" cy="572770"/>
          </a:xfrm>
        </p:spPr>
        <p:txBody>
          <a:bodyPr>
            <a:normAutofit/>
          </a:bodyPr>
          <a:lstStyle/>
          <a:p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Зняття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дисциплінарного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endParaRPr lang="en-US" altLang="en-US" sz="178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Якщо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протягом року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 дня накладення дисциплінарного стягнення працівника </a:t>
            </a:r>
            <a:r>
              <a:rPr lang="en-US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не буде піддано новому дисциплінарному стягненню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то він </a:t>
            </a:r>
            <a:r>
              <a:rPr lang="en-US" altLang="en-US" sz="1600" b="1" u="sng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вважається таким, що не мав дисциплінарного стягнення.</a:t>
            </a:r>
            <a:endParaRPr lang="en-US" altLang="en-US" sz="1600" b="1" u="sng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Якщо працівник не допустив нового порушення трудової дисципліни і до того ж проявив себе як сумлінний працівник, то </a:t>
            </a:r>
            <a:r>
              <a:rPr lang="en-US" altLang="en-US" sz="1600" b="1" u="sng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 може бути зняте до закінчення одного року.</a:t>
            </a:r>
            <a:endParaRPr lang="en-US" altLang="en-US" sz="1600" b="1" u="sng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</a:t>
            </a:r>
            <a:r>
              <a:rPr lang="uk-UA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</a:t>
            </a:r>
            <a:r>
              <a:rPr lang="uk-UA" altLang="en-US" sz="1600" b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УВАГА!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Протягом строку дії дисциплінарного стягнення заходи заохочення до працівника не застосовуються.</a:t>
            </a:r>
            <a:endParaRPr lang="en-US" altLang="en-US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0" y="445135"/>
            <a:ext cx="8044815" cy="572770"/>
          </a:xfrm>
        </p:spPr>
        <p:txBody>
          <a:bodyPr>
            <a:normAutofit fontScale="90000"/>
          </a:bodyPr>
          <a:lstStyle/>
          <a:p>
            <a:pPr indent="-342900" algn="l">
              <a:buNone/>
            </a:pPr>
            <a:r>
              <a:rPr lang="uk-UA" sz="20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Що таке трудова дисципліна? Трудовий колектив? </a:t>
            </a:r>
            <a:br>
              <a:rPr lang="uk-UA" sz="20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</a:br>
            <a:r>
              <a:rPr lang="uk-UA" sz="20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Трудова функція?</a:t>
            </a:r>
            <a:endParaRPr lang="uk-UA" sz="20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88035" y="1018540"/>
            <a:ext cx="7958455" cy="35642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endParaRPr lang="en-US" altLang="ru-RU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algn="just"/>
            <a:endParaRPr lang="en-US" altLang="ru-RU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algn="just"/>
            <a:endParaRPr lang="en-US" altLang="en-US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915035" y="1145540"/>
            <a:ext cx="7958455" cy="3564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uk-UA" altLang="en-US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en-US" altLang="en-US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Трудова</a:t>
            </a:r>
            <a:r>
              <a:rPr lang="en-US" altLang="ru-RU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</a:t>
            </a:r>
            <a:r>
              <a:rPr lang="en-US" altLang="ru-RU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—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це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встановлений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нормами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права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порядок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взаємовідносин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учасників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трудового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процесу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що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визначає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точне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виконання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ними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своїх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трудових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функц</a:t>
            </a:r>
            <a:r>
              <a:rPr lang="uk-UA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ій.</a:t>
            </a:r>
            <a:endParaRPr lang="uk-UA" altLang="en-US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algn="just"/>
            <a:r>
              <a:rPr lang="uk-UA" altLang="en-US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Т</a:t>
            </a:r>
            <a:r>
              <a:rPr lang="en-US" altLang="en-US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рудовий</a:t>
            </a:r>
            <a:r>
              <a:rPr lang="en-US" altLang="ru-RU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колектив</a:t>
            </a:r>
            <a:r>
              <a:rPr lang="en-US" altLang="ru-RU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підприємства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утворюють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усі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громадяни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які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своєю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працею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беруть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участь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його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діяльності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основі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трудового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договору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(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контракту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угоди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),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а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також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інших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форм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що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регулюють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трудові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відносини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працівника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підприємством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endParaRPr lang="en-US" altLang="ru-RU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algn="just"/>
            <a:r>
              <a:rPr lang="uk-UA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Повноваження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трудового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колективу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визначаються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законодавством</a:t>
            </a:r>
            <a:r>
              <a:rPr lang="uk-UA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(стаття 252</a:t>
            </a:r>
            <a:r>
              <a:rPr lang="uk-UA" altLang="en-US" baseline="30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1</a:t>
            </a:r>
            <a:r>
              <a:rPr lang="uk-UA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КЗпП України).</a:t>
            </a:r>
            <a:endParaRPr lang="uk-UA" altLang="en-US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algn="just"/>
            <a:r>
              <a:rPr lang="uk-UA" altLang="en-US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Т</a:t>
            </a:r>
            <a:r>
              <a:rPr lang="en-US" altLang="en-US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рудова</a:t>
            </a:r>
            <a:r>
              <a:rPr lang="en-US" altLang="ru-RU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функція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-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це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інтегрований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переважно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автономний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набір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трудових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дій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що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визначається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характерним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для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нього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технологічним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процесом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передбачає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наявність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певних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компетентностей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необхідних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для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їх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виконання</a:t>
            </a:r>
            <a:r>
              <a:rPr lang="uk-UA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(стаття 4</a:t>
            </a:r>
            <a:r>
              <a:rPr lang="uk-UA" altLang="en-US" baseline="30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1</a:t>
            </a:r>
            <a:r>
              <a:rPr lang="uk-UA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КЗпП України).</a:t>
            </a:r>
            <a:endParaRPr lang="en-US" altLang="ru-RU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algn="just"/>
            <a:endParaRPr lang="en-US" altLang="en-US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algn="just"/>
            <a:endParaRPr lang="en-US" altLang="en-US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algn="just"/>
            <a:endParaRPr lang="en-US" altLang="en-US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pic>
        <p:nvPicPr>
          <p:cNvPr id="5" name="Изображение 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2190" y="3655695"/>
            <a:ext cx="2684145" cy="119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610" y="445135"/>
            <a:ext cx="7748905" cy="572770"/>
          </a:xfrm>
        </p:spPr>
        <p:txBody>
          <a:bodyPr>
            <a:normAutofit fontScale="90000"/>
          </a:bodyPr>
          <a:lstStyle/>
          <a:p>
            <a:r>
              <a:rPr lang="uk-UA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Щ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одо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преміювання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працівників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яких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накладено</a:t>
            </a:r>
            <a:b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</a:b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дисциплінарне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uk-UA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br>
              <a:rPr lang="uk-UA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</a:br>
            <a:endParaRPr lang="uk-UA" altLang="en-US" sz="178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74025" y="1223290"/>
            <a:ext cx="7888500" cy="3416400"/>
          </a:xfrm>
        </p:spPr>
        <p:txBody>
          <a:bodyPr>
            <a:normAutofit/>
          </a:bodyPr>
          <a:lstStyle/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</a:t>
            </a:r>
            <a:endParaRPr lang="en-US" altLang="en-US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944245" y="1222375"/>
            <a:ext cx="7884160" cy="335851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/>
            <a:r>
              <a:rPr lang="uk-UA" altLang="en-US" sz="1600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</a:t>
            </a:r>
            <a:r>
              <a:rPr lang="en-US" altLang="en-US" sz="1600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600" b="1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Одночасно із  застосуванням  дисциплінарного стягнення можуть застосовуватися передбачені законодавством заходи впливу,  що не є дисциплінарним   стягненням,  зокрема  і  позбавлення  премії,  що передбачена системою оплати праці.</a:t>
            </a:r>
            <a:endParaRPr lang="en-US" altLang="en-US" sz="1600" b="1" i="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/>
            <a:r>
              <a:rPr lang="en-US" altLang="en-US" sz="1600" b="1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endParaRPr lang="en-US" altLang="en-US" sz="1600" b="1" i="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/>
            <a:r>
              <a:rPr lang="en-US" altLang="en-US" sz="1600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Позбавлення премій,  передбачених  системою   оплати   праці, </a:t>
            </a:r>
            <a:r>
              <a:rPr lang="uk-UA" altLang="en-US" sz="1600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</a:t>
            </a:r>
            <a:r>
              <a:rPr lang="en-US" altLang="en-US" sz="1600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ровадиться  відповідно  до  положення про преміювання,  що діє на підприємстві,  в установі,  організації, і </a:t>
            </a:r>
            <a:r>
              <a:rPr lang="en-US" altLang="en-US" sz="1600" b="1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може провадитися тільки за  той  розрахунковий  період,  у  якому  було допущено порушення трудової  дисципліни,</a:t>
            </a:r>
            <a:r>
              <a:rPr lang="en-US" altLang="en-US" sz="1600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що   оформлюється   наказом   керівника   з обов'язковим  зазначенням  конкретних обставин,  що стали причиною депреміювання. </a:t>
            </a:r>
            <a:endParaRPr lang="en-US" altLang="en-US" sz="1600" i="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610" y="445135"/>
            <a:ext cx="7748905" cy="572770"/>
          </a:xfrm>
        </p:spPr>
        <p:txBody>
          <a:bodyPr>
            <a:normAutofit fontScale="90000"/>
          </a:bodyPr>
          <a:lstStyle/>
          <a:p>
            <a:r>
              <a:rPr lang="uk-UA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Щ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одо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преміювання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працівників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яких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накладено</a:t>
            </a:r>
            <a:b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</a:b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дисциплінарне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uk-UA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endParaRPr lang="uk-UA" altLang="en-US" sz="178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74025" y="1223290"/>
            <a:ext cx="7888500" cy="3416400"/>
          </a:xfrm>
        </p:spPr>
        <p:txBody>
          <a:bodyPr>
            <a:normAutofit/>
          </a:bodyPr>
          <a:lstStyle/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</a:t>
            </a:r>
            <a:endParaRPr lang="en-US" altLang="en-US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873760" y="1083945"/>
            <a:ext cx="7973695" cy="360045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/>
            <a:r>
              <a:rPr lang="uk-UA" altLang="en-US" sz="1500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uk-UA" altLang="en-US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</a:t>
            </a:r>
            <a:r>
              <a:rPr lang="en-US" altLang="en-US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азначене </a:t>
            </a:r>
            <a:r>
              <a:rPr lang="en-US" altLang="en-US" b="1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не стосується премій</a:t>
            </a:r>
            <a:r>
              <a:rPr lang="en-US" altLang="en-US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</a:t>
            </a:r>
            <a:r>
              <a:rPr lang="en-US" altLang="en-US" b="1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передбачених системою оплати праці,</a:t>
            </a:r>
            <a:r>
              <a:rPr lang="en-US" altLang="en-US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оскільки відповідно до статті 2 Закону України "Про оплату праці" премія </a:t>
            </a:r>
            <a:r>
              <a:rPr lang="en-US" altLang="en-US" b="1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є додатковою заробітною платою і пов'язана з виконанням виробничих завдань і функцій.</a:t>
            </a:r>
            <a:r>
              <a:rPr lang="en-US" altLang="en-US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endParaRPr lang="en-US" altLang="en-US" i="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/>
            <a:r>
              <a:rPr lang="en-US" altLang="en-US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uk-UA" altLang="en-US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</a:t>
            </a:r>
            <a:r>
              <a:rPr lang="en-US" altLang="en-US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 даному випадку премія, передбачена системою оплати праці, не є заходом заохочення і повинна виплачуватись працівникові на загальних підставах.</a:t>
            </a:r>
            <a:r>
              <a:rPr lang="en-US" altLang="en-US" sz="1500" b="1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endParaRPr lang="en-US" altLang="en-US" sz="1500" b="1" i="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/>
            <a:r>
              <a:rPr lang="uk-UA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Довідково: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Стаття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2</a:t>
            </a:r>
            <a:r>
              <a:rPr lang="uk-UA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Структура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заробітної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плати</a:t>
            </a:r>
            <a:r>
              <a:rPr lang="uk-UA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(Закон України “Про оплату праці”)</a:t>
            </a:r>
            <a:endParaRPr lang="en-US" altLang="en-US" sz="1000" i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/>
            <a:r>
              <a:rPr lang="en-US" altLang="en-US" sz="1000" i="1" u="sng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Основна</a:t>
            </a:r>
            <a:r>
              <a:rPr lang="en-US" altLang="ru-RU" sz="1000" i="1" u="sng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u="sng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заробітна</a:t>
            </a:r>
            <a:r>
              <a:rPr lang="en-US" altLang="ru-RU" sz="1000" i="1" u="sng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u="sng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плата</a:t>
            </a:r>
            <a:r>
              <a:rPr lang="en-US" altLang="ru-RU" sz="1000" i="1" u="sng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Це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-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винагорода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виконану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роботу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відповідно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встановлених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норм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(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норми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часу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виробітку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обслуговування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посадові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обов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'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язки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).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Вона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встановлюється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вигляді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тарифних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ставок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(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окладів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)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відрядних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розцінок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для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робітників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посадових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окладів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для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службовців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endParaRPr lang="en-US" altLang="ru-RU" sz="1000" i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/>
            <a:r>
              <a:rPr lang="en-US" altLang="en-US" sz="1000" i="1" u="sng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Додаткова</a:t>
            </a:r>
            <a:r>
              <a:rPr lang="en-US" altLang="ru-RU" sz="1000" i="1" u="sng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u="sng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заробітна</a:t>
            </a:r>
            <a:r>
              <a:rPr lang="en-US" altLang="ru-RU" sz="1000" i="1" u="sng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u="sng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плата</a:t>
            </a:r>
            <a:r>
              <a:rPr lang="en-US" altLang="ru-RU" sz="1000" i="1" u="sng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Це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-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винагорода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працю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понад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установлені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норми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трудові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успіхи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винахідливість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особливі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умови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Вона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включає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доплати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надбавки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гарантійні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компенсаційні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виплати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передбачені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чинним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законодавством</a:t>
            </a:r>
            <a:r>
              <a:rPr lang="en-US" altLang="ru-RU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;</a:t>
            </a:r>
            <a:r>
              <a:rPr lang="en-US" altLang="ru-RU" sz="1000" i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премії</a:t>
            </a:r>
            <a:r>
              <a:rPr lang="en-US" altLang="ru-RU" sz="1000" i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000" i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пов</a:t>
            </a:r>
            <a:r>
              <a:rPr lang="en-US" altLang="ru-RU" sz="1000" i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'</a:t>
            </a:r>
            <a:r>
              <a:rPr lang="en-US" altLang="en-US" sz="1000" i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язані</a:t>
            </a:r>
            <a:r>
              <a:rPr lang="en-US" altLang="ru-RU" sz="1000" i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</a:t>
            </a:r>
            <a:r>
              <a:rPr lang="en-US" altLang="ru-RU" sz="1000" i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виконанням</a:t>
            </a:r>
            <a:r>
              <a:rPr lang="en-US" altLang="ru-RU" sz="1000" i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виробничих</a:t>
            </a:r>
            <a:r>
              <a:rPr lang="en-US" altLang="ru-RU" sz="1000" i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завдань</a:t>
            </a:r>
            <a:r>
              <a:rPr lang="en-US" altLang="ru-RU" sz="1000" i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</a:t>
            </a:r>
            <a:r>
              <a:rPr lang="en-US" altLang="ru-RU" sz="1000" i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000" i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функцій</a:t>
            </a:r>
            <a:r>
              <a:rPr lang="uk-UA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endParaRPr lang="en-US" altLang="ru-RU" sz="1600" b="1" i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/>
            <a:r>
              <a:rPr lang="uk-UA" altLang="en-US" sz="1000" i="1" u="sng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</a:t>
            </a:r>
            <a:r>
              <a:rPr lang="en-US" altLang="en-US" sz="1000" i="1" u="sng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нші заохочувальні та компенсаційні виплати.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До них належать виплати у формі винагород за підсумками роботи за рік, </a:t>
            </a:r>
            <a:r>
              <a:rPr lang="en-US" altLang="en-US" sz="1000" i="1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премії за спеціальними системами і положеннями</a:t>
            </a:r>
            <a:r>
              <a:rPr lang="en-US" altLang="en-US" sz="10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виплати в рамках грантів, компенсаційні та інші грошові і матеріальні виплати, які не передбачені актами чинного законодавства або які провадяться понад встановлені зазначеними актами норм</a:t>
            </a:r>
            <a:r>
              <a:rPr lang="en-US" altLang="en-US" sz="1000" i="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и.</a:t>
            </a:r>
            <a:endParaRPr lang="en-US" altLang="en-US" sz="1000" i="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pic>
        <p:nvPicPr>
          <p:cNvPr id="5" name="Изображение 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9555" y="3793490"/>
            <a:ext cx="1651635" cy="846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Изображение 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835" y="3839210"/>
            <a:ext cx="1684020" cy="845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610" y="445135"/>
            <a:ext cx="7748905" cy="572770"/>
          </a:xfrm>
        </p:spPr>
        <p:txBody>
          <a:bodyPr>
            <a:normAutofit fontScale="90000"/>
          </a:bodyPr>
          <a:lstStyle/>
          <a:p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Передача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питання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порушення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трудової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дисципліни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b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</a:b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розгляд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uk-UA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трудового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колективу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або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його</a:t>
            </a:r>
            <a:r>
              <a:rPr lang="en-US" altLang="ru-RU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органу</a:t>
            </a:r>
            <a:endParaRPr lang="en-US" altLang="en-US" sz="178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uk-UA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</a:t>
            </a:r>
            <a:endParaRPr lang="uk-UA" altLang="en-US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   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Роботодавець має право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замість накладання дисциплінарного стягнення 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передати питання про порушення трудової дисципліни </a:t>
            </a: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на розгляд трудового колективу або його органу.</a:t>
            </a:r>
            <a:endParaRPr lang="en-US" altLang="en-US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+mn-ea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+mn-ea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    </a:t>
            </a:r>
            <a:r>
              <a:rPr lang="uk-UA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Трудові колективи або створені ними органи мають право застосовувати щодо порушників трудової дисципліни такі громадські стягнення, як товариське зауваження або громадську догану (стаття 9 Закону “Про трудові колективи і підвищення їх ролі в управлінні підприємствами, установами, організаціями”).</a:t>
            </a:r>
            <a:endParaRPr lang="uk-UA" altLang="en-US" sz="1400" i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+mn-ea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    Громадські стягнення враховуються нарівні з дисциплінарними при звільненні з підстав, визначених у пункті 3 статті 40 КЗпП України (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систематичного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невиконання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працівником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без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поважних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причин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обов</a:t>
            </a:r>
            <a:r>
              <a:rPr lang="uk-UA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’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язків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покладених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нього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трудовим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договором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або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правилами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внутрішнього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трудового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розпорядку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якщо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працівника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раніше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застосовувалися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заходи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дисциплінарного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стягнення</a:t>
            </a:r>
            <a:r>
              <a:rPr lang="uk-UA" altLang="en-US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).</a:t>
            </a:r>
            <a:endParaRPr lang="en-US" altLang="en-US" sz="1400" i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</a:t>
            </a:r>
            <a:endParaRPr lang="en-US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610" y="445135"/>
            <a:ext cx="7748905" cy="572770"/>
          </a:xfrm>
        </p:spPr>
        <p:txBody>
          <a:bodyPr>
            <a:normAutofit fontScale="90000"/>
          </a:bodyPr>
          <a:lstStyle/>
          <a:p>
            <a:r>
              <a:rPr lang="uk-UA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Основні причини необхідності дотримання </a:t>
            </a:r>
            <a:br>
              <a:rPr lang="uk-UA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</a:br>
            <a:r>
              <a:rPr lang="uk-UA" sz="178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трудової дисципліни</a:t>
            </a:r>
            <a:endParaRPr lang="uk-UA" sz="178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43875" y="1132485"/>
            <a:ext cx="7888500" cy="3416400"/>
          </a:xfrm>
        </p:spPr>
        <p:txBody>
          <a:bodyPr>
            <a:normAutofit lnSpcReduction="20000"/>
          </a:bodyPr>
          <a:lstStyle/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uk-UA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</a:t>
            </a:r>
            <a:endParaRPr lang="uk-UA" altLang="en-US" sz="16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   </a:t>
            </a:r>
            <a:r>
              <a:rPr lang="uk-UA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1) Підвищення продуктивності</a:t>
            </a: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(чітке дотримання розпорядку та виконання обов’язків сприяє швидкому та якісному виконанню роботи);</a:t>
            </a:r>
            <a:endParaRPr lang="uk-UA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+mn-ea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    </a:t>
            </a:r>
            <a:r>
              <a:rPr lang="uk-UA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2) Створення порядку </a:t>
            </a: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(регламентовані правила допомогають уникати хаосу та конфліктів у колективі);</a:t>
            </a:r>
            <a:endParaRPr lang="uk-UA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+mn-ea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    </a:t>
            </a:r>
            <a:r>
              <a:rPr lang="uk-UA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3) Захист прав працівників і роботодавця</a:t>
            </a: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(дисципліна гарантує справедливий розподіл навантаження, своєчасну оплату праці та належні умови роботи);</a:t>
            </a:r>
            <a:endParaRPr lang="uk-UA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+mn-ea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    </a:t>
            </a:r>
            <a:r>
              <a:rPr lang="uk-UA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4) Позитивний імідж підприємства</a:t>
            </a: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(організована робота сприяє зростанню довіри з боку клієнтів, партнерів, інвенсторів);</a:t>
            </a:r>
            <a:endParaRPr lang="uk-UA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+mn-ea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    </a:t>
            </a:r>
            <a:r>
              <a:rPr lang="uk-UA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5) Дотримання законодавства</a:t>
            </a: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(недотримання трудової дисципліни може привести до штрафів, доган чи звільнення);</a:t>
            </a:r>
            <a:endParaRPr lang="uk-UA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+mn-ea"/>
            </a:endParaRPr>
          </a:p>
          <a:p>
            <a:pPr marL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   </a:t>
            </a:r>
            <a:r>
              <a:rPr lang="uk-UA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6)</a:t>
            </a:r>
            <a:r>
              <a:rPr lang="uk-UA" altLang="en-US" sz="1400" b="1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uk-UA" altLang="en-US" sz="16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Покращення  атмосфери в колективі</a:t>
            </a:r>
            <a:r>
              <a:rPr lang="uk-UA" altLang="en-US" sz="16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(відповідальне ставлення кожного до роботи створює здоровий мікроклімат, що сприяє командній співпраці).</a:t>
            </a:r>
            <a:endParaRPr lang="en-US" altLang="en-US" sz="16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 rot="5400000">
            <a:off x="-2159844" y="2253934"/>
            <a:ext cx="5081586" cy="654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71" y="-137571"/>
            <a:ext cx="2146667" cy="112420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7652428" y="4542454"/>
            <a:ext cx="1291774" cy="489881"/>
            <a:chOff x="10256035" y="6161601"/>
            <a:chExt cx="1722365" cy="653175"/>
          </a:xfrm>
        </p:grpSpPr>
        <p:sp>
          <p:nvSpPr>
            <p:cNvPr id="7" name="TextBox 6"/>
            <p:cNvSpPr txBox="1"/>
            <p:nvPr/>
          </p:nvSpPr>
          <p:spPr>
            <a:xfrm>
              <a:off x="10256035" y="6161601"/>
              <a:ext cx="138036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u="sng" dirty="0">
                  <a:solidFill>
                    <a:srgbClr val="4778AE"/>
                  </a:solidFill>
                </a:rPr>
                <a:t>www.dsp.gov.ua</a:t>
              </a:r>
              <a:endParaRPr lang="en-US" sz="900" u="sng" dirty="0">
                <a:solidFill>
                  <a:srgbClr val="4778A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56035" y="6507000"/>
              <a:ext cx="144876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u="sng" dirty="0">
                  <a:solidFill>
                    <a:srgbClr val="4778AE"/>
                  </a:solidFill>
                </a:rPr>
                <a:t>www.pratsia.in.ua</a:t>
              </a:r>
              <a:endParaRPr lang="en-US" sz="900" u="sng" dirty="0">
                <a:solidFill>
                  <a:srgbClr val="4778AE"/>
                </a:solidFill>
              </a:endParaRPr>
            </a:p>
          </p:txBody>
        </p:sp>
        <p:sp>
          <p:nvSpPr>
            <p:cNvPr id="9" name="Блок-схема: решение 8"/>
            <p:cNvSpPr/>
            <p:nvPr/>
          </p:nvSpPr>
          <p:spPr>
            <a:xfrm>
              <a:off x="11704800" y="6231700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Блок-схема: решение 9"/>
            <p:cNvSpPr/>
            <p:nvPr/>
          </p:nvSpPr>
          <p:spPr>
            <a:xfrm>
              <a:off x="11704800" y="6577099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28" name="Google Shape;208;p26"/>
          <p:cNvSpPr txBox="1"/>
          <p:nvPr/>
        </p:nvSpPr>
        <p:spPr>
          <a:xfrm>
            <a:off x="2078840" y="681840"/>
            <a:ext cx="5313600" cy="71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US" sz="3750" b="1" dirty="0">
                <a:solidFill>
                  <a:srgbClr val="2C64DF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Open Sans" panose="020B0606030504020204"/>
              </a:rPr>
              <a:t>ДЯКУЮ ЗА УВАГУ </a:t>
            </a:r>
            <a:r>
              <a:rPr lang="en-US" sz="3750" b="1" dirty="0">
                <a:solidFill>
                  <a:srgbClr val="2C64DF"/>
                </a:solidFill>
                <a:latin typeface="Rubik" panose="02000604000000020004" pitchFamily="2" charset="-79"/>
                <a:ea typeface="Open Sans" panose="020B0606030504020204"/>
                <a:cs typeface="Rubik" panose="02000604000000020004" pitchFamily="2" charset="-79"/>
                <a:sym typeface="Open Sans" panose="020B0606030504020204"/>
              </a:rPr>
              <a:t>!</a:t>
            </a:r>
            <a:endParaRPr sz="3750" b="1" dirty="0">
              <a:solidFill>
                <a:srgbClr val="2C64DF"/>
              </a:solidFill>
              <a:latin typeface="Rubik" panose="02000604000000020004" pitchFamily="2" charset="-79"/>
              <a:ea typeface="Open Sans" panose="020B0606030504020204"/>
              <a:cs typeface="Rubik" panose="02000604000000020004" pitchFamily="2" charset="-79"/>
              <a:sym typeface="Open Sans" panose="020B0606030504020204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892859" y="1625311"/>
            <a:ext cx="2898925" cy="2527534"/>
            <a:chOff x="6022498" y="2098682"/>
            <a:chExt cx="2702115" cy="2355938"/>
          </a:xfrm>
        </p:grpSpPr>
        <p:sp>
          <p:nvSpPr>
            <p:cNvPr id="30" name="TextBox 29"/>
            <p:cNvSpPr txBox="1"/>
            <p:nvPr/>
          </p:nvSpPr>
          <p:spPr>
            <a:xfrm>
              <a:off x="6022498" y="4067330"/>
              <a:ext cx="2702115" cy="38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050" dirty="0">
                  <a:solidFill>
                    <a:srgbClr val="002060"/>
                  </a:solidFill>
                  <a:latin typeface="Open Sans" panose="020B0606030504020204" charset="0"/>
                  <a:ea typeface="Open Sans" panose="020B0606030504020204" charset="0"/>
                  <a:cs typeface="Open Sans" panose="020B0606030504020204" charset="0"/>
                </a:rPr>
                <a:t>Сервіс онлайн консультацій «інтерактивний інспектор»</a:t>
              </a:r>
              <a:endParaRPr lang="uk-UA" sz="105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endParaRPr>
            </a:p>
          </p:txBody>
        </p:sp>
        <p:pic>
          <p:nvPicPr>
            <p:cNvPr id="31" name="Picture 4" descr="https://lh4.googleusercontent.com/8X4CeYy7R_NsOtLrs1zSljyrOEHDdnKHo_ZzgWf43dBZhXuUXjzURdJb_IlX4yGx4ICd8DqG3S9Av1MrvAIDhVczSGluv2A441w2hzzf7F4Ymwkz3t8Fcg8Ac673m3J-2Gfjyv-uQlWjrZoJakiQGvjOXw=s2048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018" y="2098682"/>
              <a:ext cx="1869970" cy="18699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1345219" y="1625310"/>
            <a:ext cx="2771669" cy="2524929"/>
            <a:chOff x="1024974" y="2098682"/>
            <a:chExt cx="2583499" cy="2353509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024974" y="4064902"/>
              <a:ext cx="2088914" cy="387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050" dirty="0">
                  <a:solidFill>
                    <a:srgbClr val="002060"/>
                  </a:solidFill>
                  <a:latin typeface="Open Sans" panose="020B0606030504020204" charset="0"/>
                  <a:ea typeface="Open Sans" panose="020B0606030504020204" charset="0"/>
                  <a:cs typeface="Open Sans" panose="020B0606030504020204" charset="0"/>
                </a:rPr>
                <a:t>Інформаційний портал </a:t>
              </a:r>
              <a:r>
                <a:rPr lang="en-US" sz="1050" dirty="0">
                  <a:solidFill>
                    <a:srgbClr val="002060"/>
                  </a:solidFill>
                  <a:latin typeface="Open Sans" panose="020B0606030504020204" charset="0"/>
                  <a:ea typeface="Open Sans" panose="020B0606030504020204" charset="0"/>
                  <a:cs typeface="Open Sans" panose="020B0606030504020204" charset="0"/>
                </a:rPr>
                <a:t>pratsia.in.ua </a:t>
              </a:r>
              <a:endParaRPr lang="uk-UA" sz="105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2301" y="2098682"/>
              <a:ext cx="2346172" cy="1869969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677797" y="1625312"/>
            <a:ext cx="2484770" cy="2686511"/>
            <a:chOff x="3608473" y="2098683"/>
            <a:chExt cx="2316077" cy="2504122"/>
          </a:xfrm>
        </p:grpSpPr>
        <p:sp>
          <p:nvSpPr>
            <p:cNvPr id="36" name="TextBox 35"/>
            <p:cNvSpPr txBox="1"/>
            <p:nvPr/>
          </p:nvSpPr>
          <p:spPr>
            <a:xfrm>
              <a:off x="3608473" y="4064902"/>
              <a:ext cx="2316077" cy="537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050" dirty="0">
                  <a:solidFill>
                    <a:srgbClr val="002060"/>
                  </a:solidFill>
                  <a:latin typeface="Open Sans" panose="020B0606030504020204" charset="0"/>
                  <a:ea typeface="Open Sans" panose="020B0606030504020204" charset="0"/>
                  <a:cs typeface="Open Sans" panose="020B0606030504020204" charset="0"/>
                </a:rPr>
                <a:t>Анімаційні ролики</a:t>
              </a:r>
              <a:endParaRPr lang="uk-UA" sz="105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endParaRPr>
            </a:p>
            <a:p>
              <a:pPr algn="ctr"/>
              <a:r>
                <a:rPr lang="en-US" sz="1050" dirty="0">
                  <a:solidFill>
                    <a:srgbClr val="002060"/>
                  </a:solidFill>
                  <a:latin typeface="Open Sans" panose="020B0606030504020204" charset="0"/>
                  <a:ea typeface="Open Sans" panose="020B0606030504020204" charset="0"/>
                  <a:cs typeface="Open Sans" panose="020B0606030504020204" charset="0"/>
                </a:rPr>
                <a:t>https://m.youtube.com/@user-om9dz7ey4r/videos</a:t>
              </a:r>
              <a:endParaRPr lang="uk-UA" sz="105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endParaRPr>
            </a:p>
          </p:txBody>
        </p:sp>
        <p:pic>
          <p:nvPicPr>
            <p:cNvPr id="37" name="Picture 6" descr="https://lh5.googleusercontent.com/KQsImu21MByBj5Ov1-7eStznLOV-9IQHZDrowS3lzsZXtZhCFoFaC4AHveibIeX-WzZ69gaEeKeBPaZbKUkdEGgp4Kf2GEgDboxP9gX2AAWcHNPnrT1dXqnWcQ-KCjPd9sZUd-7JEQGmtQjWWNXhyTjFlQ=s204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2" t="23416" r="22355" b="13870"/>
            <a:stretch>
              <a:fillRect/>
            </a:stretch>
          </p:blipFill>
          <p:spPr bwMode="auto">
            <a:xfrm>
              <a:off x="3725297" y="2098683"/>
              <a:ext cx="2010651" cy="1776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75" y="445135"/>
            <a:ext cx="7889240" cy="572770"/>
          </a:xfrm>
        </p:spPr>
        <p:txBody>
          <a:bodyPr>
            <a:normAutofit fontScale="90000"/>
          </a:bodyPr>
          <a:p>
            <a:r>
              <a:rPr lang="uk-UA" altLang="en-US" sz="2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Забезпечення трудової дисципліни</a:t>
            </a:r>
            <a:br>
              <a:rPr lang="uk-UA" altLang="en-US" sz="2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</a:br>
            <a:r>
              <a:rPr lang="uk-UA" altLang="en-US" sz="20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(стаття 140 КЗпП України)</a:t>
            </a:r>
            <a:endParaRPr lang="uk-UA" altLang="en-US" sz="20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pPr marL="0" algn="just">
              <a:lnSpc>
                <a:spcPct val="100000"/>
              </a:lnSpc>
              <a:buSzTx/>
              <a:buNone/>
            </a:pPr>
            <a:endParaRPr lang="en-US" altLang="ru-RU" sz="20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SzTx/>
              <a:buNone/>
            </a:pP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Трудова дисципліна на підприємствах, в установах, організаціях забезпечується створенням необхідних організаційних та економічних умов для нормальної високопродуктивної роботи, свідомим ставленням до праці, методами переконання, виховання, а також заохоченням за сумлінну працю.</a:t>
            </a:r>
            <a:endParaRPr lang="en-US" altLang="ru-RU" sz="20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SzTx/>
              <a:buNone/>
            </a:pPr>
            <a:endParaRPr lang="en-US" altLang="ru-RU" sz="20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SzTx/>
              <a:buNone/>
            </a:pP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 необхідних випадках заходи дисциплінарного впливу застосовуються стосовно окремих несумлінних працівників.</a:t>
            </a:r>
            <a:endParaRPr lang="en-US" altLang="ru-RU" sz="20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75" y="699770"/>
            <a:ext cx="7889240" cy="826135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altLang="ru-RU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uk-UA" altLang="en-US" sz="2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Обов’язки працівників </a:t>
            </a:r>
            <a:r>
              <a:rPr lang="uk-UA" altLang="en-US" sz="18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(стаття 139 КЗпП України)</a:t>
            </a:r>
            <a:endParaRPr lang="uk-UA" altLang="en-US" sz="18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+mn-ea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lnSpc>
                <a:spcPct val="100000"/>
              </a:lnSpc>
              <a:buSzTx/>
              <a:buNone/>
            </a:pPr>
            <a:endParaRPr lang="en-US" altLang="ru-RU" sz="20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algn="just">
              <a:lnSpc>
                <a:spcPct val="100000"/>
              </a:lnSpc>
              <a:buSz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Працівники</a:t>
            </a:r>
            <a:r>
              <a:rPr lang="en-US" altLang="ru-RU" sz="20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зобов</a:t>
            </a:r>
            <a:r>
              <a:rPr lang="uk-UA" altLang="en-US" sz="20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’</a:t>
            </a:r>
            <a:r>
              <a:rPr lang="en-US" altLang="en-US" sz="20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язані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працювати</a:t>
            </a:r>
            <a:r>
              <a:rPr lang="uk-UA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:</a:t>
            </a:r>
            <a:endParaRPr lang="en-US" altLang="en-US" sz="20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342900" algn="just">
              <a:lnSpc>
                <a:spcPct val="100000"/>
              </a:lnSpc>
              <a:buSzTx/>
              <a:buFont typeface="Wingdings" panose="05000000000000000000" charset="0"/>
              <a:buChar char="§"/>
            </a:pP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чесно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сумлінно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endParaRPr lang="en-US" altLang="ru-RU" sz="20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342900" algn="just">
              <a:lnSpc>
                <a:spcPct val="100000"/>
              </a:lnSpc>
              <a:buSzTx/>
              <a:buFont typeface="Wingdings" panose="05000000000000000000" charset="0"/>
              <a:buChar char="§"/>
            </a:pP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своєчасно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точно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виконувати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розпорядження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роботодавця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endParaRPr lang="en-US" altLang="ru-RU" sz="20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342900" algn="just">
              <a:lnSpc>
                <a:spcPct val="100000"/>
              </a:lnSpc>
              <a:buSzTx/>
              <a:buFont typeface="Wingdings" panose="05000000000000000000" charset="0"/>
              <a:buChar char="§"/>
            </a:pP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додержувати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трудової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технологічної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дисципліни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endParaRPr lang="en-US" altLang="ru-RU" sz="20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342900" algn="just">
              <a:lnSpc>
                <a:spcPct val="100000"/>
              </a:lnSpc>
              <a:buSzTx/>
              <a:buFont typeface="Wingdings" panose="05000000000000000000" charset="0"/>
              <a:buChar char="§"/>
            </a:pP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вимог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нормативних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актів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охорону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endParaRPr lang="en-US" altLang="ru-RU" sz="20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342900" algn="just">
              <a:lnSpc>
                <a:spcPct val="100000"/>
              </a:lnSpc>
              <a:buSzTx/>
              <a:buFont typeface="Wingdings" panose="05000000000000000000" charset="0"/>
              <a:buChar char="§"/>
            </a:pP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дбайливо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ставитися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майна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роботодавця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яким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укладено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трудовий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договір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endParaRPr lang="en-US" altLang="ru-RU" sz="20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endParaRPr lang="uk-UA" altLang="en-US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520" y="445135"/>
            <a:ext cx="7846695" cy="572770"/>
          </a:xfrm>
        </p:spPr>
        <p:txBody>
          <a:bodyPr>
            <a:normAutofit/>
          </a:bodyPr>
          <a:lstStyle/>
          <a:p>
            <a:r>
              <a:rPr lang="uk-UA" altLang="en-US" sz="2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Обов’язки роботодавця </a:t>
            </a:r>
            <a:r>
              <a:rPr lang="uk-UA" altLang="en-US" sz="18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(стаття 141 КЗпП України)</a:t>
            </a:r>
            <a:endParaRPr lang="uk-UA" altLang="en-US" sz="18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Роботодавець</a:t>
            </a:r>
            <a:r>
              <a:rPr lang="en-US" altLang="ru-RU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повинен</a:t>
            </a:r>
            <a:r>
              <a:rPr lang="uk-UA" altLang="en-US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: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endParaRPr lang="en-US" altLang="ru-RU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charset="0"/>
              <a:buChar char="§"/>
            </a:pP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правильно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організувати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працю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працівників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endParaRPr lang="en-US" altLang="ru-RU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charset="0"/>
              <a:buChar char="§"/>
            </a:pP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створювати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умови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для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зростання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продуктивності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</a:t>
            </a:r>
            <a:endParaRPr lang="en-US" altLang="ru-RU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charset="0"/>
              <a:buChar char="§"/>
            </a:pP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забезпечувати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трудову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виробничу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дисципліну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</a:t>
            </a:r>
            <a:endParaRPr lang="en-US" altLang="ru-RU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charset="0"/>
              <a:buChar char="§"/>
            </a:pP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неухильно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додержувати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законодавства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працю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правил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охорони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endParaRPr lang="en-US" altLang="ru-RU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charset="0"/>
              <a:buChar char="§"/>
            </a:pP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здійснювати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заходи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щодо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запобігання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протидії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мобінгу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(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цькуванню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), </a:t>
            </a:r>
            <a:endParaRPr lang="en-US" altLang="ru-RU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charset="0"/>
              <a:buChar char="§"/>
            </a:pP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уважно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ставитися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потреб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запитів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працівників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</a:t>
            </a:r>
            <a:endParaRPr lang="en-US" altLang="ru-RU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charset="0"/>
              <a:buChar char="§"/>
            </a:pP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поліпшувати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умови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їх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побуту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endParaRPr lang="en-US" altLang="ru-RU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695" y="445135"/>
            <a:ext cx="7911465" cy="899795"/>
          </a:xfrm>
        </p:spPr>
        <p:txBody>
          <a:bodyPr>
            <a:normAutofit/>
          </a:bodyPr>
          <a:p>
            <a:r>
              <a:rPr lang="en-US" altLang="ru-RU" sz="222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Правила внутрішнього трудового розпорядку</a:t>
            </a:r>
            <a:r>
              <a:rPr lang="en-US" altLang="ru-RU" sz="28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endParaRPr lang="en-US" altLang="ru-RU" sz="28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Трудовий розпорядок на підприємствах, в установах, організаціях визначається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правилами внутрішнього трудового розпорядку</a:t>
            </a:r>
            <a:r>
              <a:rPr lang="uk-UA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(ПВТР)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які затверджуються трудовими колективами за поданням роботодавця і виборним органом первинної профспілкової організації (профспілковим представником) на основі типових правил.</a:t>
            </a:r>
            <a:endParaRPr lang="en-US" altLang="en-US" sz="14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Повноваження затверджувати ПВТР трудовим колективам закріплено і у статті 9 Закону СРСР “Про трудові колективи і підвищення їх ролі в управлінні підприємствами, установами, організаціями”, який є чинним у частині, що не суперечить законам України.</a:t>
            </a:r>
            <a:endParaRPr lang="uk-UA" altLang="en-US" sz="14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Довідково: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відповідно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постанови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Верховної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Ради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України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від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12.09.1991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№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1545-XII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«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Про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порядок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тимчасової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дії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території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України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окремих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актів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законодавства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Союзу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РСР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»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застосовуються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акти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законодавства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Союзу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РСР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питань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які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не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врегульовані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законодавством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України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умови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що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вони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не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суперечать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Конституції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законам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України</a:t>
            </a:r>
            <a:r>
              <a:rPr lang="en-US" altLang="ru-RU" sz="14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 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endParaRPr lang="en-US" altLang="ru-RU" sz="14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sz="14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pic>
        <p:nvPicPr>
          <p:cNvPr id="4" name="Изображение 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0425" y="3589020"/>
            <a:ext cx="3173730" cy="11233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75" y="445135"/>
            <a:ext cx="7889240" cy="350520"/>
          </a:xfrm>
        </p:spPr>
        <p:txBody>
          <a:bodyPr>
            <a:normAutofit fontScale="90000"/>
          </a:bodyPr>
          <a:lstStyle/>
          <a:p>
            <a:pPr algn="just">
              <a:buNone/>
            </a:pPr>
            <a:r>
              <a:rPr lang="en-US" altLang="ru-RU" sz="222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Правила внутрішнього трудового розпорядку</a:t>
            </a:r>
            <a:endParaRPr lang="en-US" altLang="en-US" sz="222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43610" y="934720"/>
            <a:ext cx="7888605" cy="36131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ПВТР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–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це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локальний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нормативний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акт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який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забезпечує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правове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регулювання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трудових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відносин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підприємстві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організацію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його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діяльності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визначає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взаємні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права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обов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’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язки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адміністрації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працівників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</a:t>
            </a:r>
            <a:endParaRPr lang="en-US" altLang="ru-RU" sz="14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Сфера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дії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цього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документа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поширюється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всіх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працівників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підприємства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незалежно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від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виду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трудового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договору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виконуваної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роботи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посади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інших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умов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. </a:t>
            </a:r>
            <a:endParaRPr lang="en-US" altLang="ru-RU" sz="14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</a:t>
            </a:r>
            <a:r>
              <a:rPr lang="uk-UA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Оскільки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Правила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є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локальним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нормативним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документом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,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їх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зміст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має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не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лише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визначатися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загальними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нормами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трудового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законодавства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,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а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й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ураховувати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специфіку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діяльності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конкретного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підприємства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.</a:t>
            </a:r>
            <a:endParaRPr lang="en-US" altLang="ru-RU" sz="14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ru-RU" sz="14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ru-RU" sz="14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ru-RU" sz="14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pic>
        <p:nvPicPr>
          <p:cNvPr id="5" name="Изображение 2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3130" y="2805430"/>
            <a:ext cx="2237740" cy="2026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75" y="445135"/>
            <a:ext cx="7889240" cy="350520"/>
          </a:xfrm>
        </p:spPr>
        <p:txBody>
          <a:bodyPr>
            <a:normAutofit fontScale="90000"/>
          </a:bodyPr>
          <a:lstStyle/>
          <a:p>
            <a:pPr algn="just">
              <a:buNone/>
            </a:pPr>
            <a:r>
              <a:rPr lang="en-US" altLang="ru-RU" sz="222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Правила внутрішнього трудового розпорядку</a:t>
            </a:r>
            <a:endParaRPr lang="en-US" altLang="en-US" sz="222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43610" y="934720"/>
            <a:ext cx="7888605" cy="36131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   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основу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для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розроблення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Правил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можна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взяти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такі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підзаконні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нормативно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-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правові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акти</a:t>
            </a:r>
            <a:r>
              <a:rPr lang="en-US" altLang="ru-RU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: </a:t>
            </a:r>
            <a:endParaRPr lang="en-US" altLang="ru-RU" sz="14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1)</a:t>
            </a:r>
            <a:r>
              <a:rPr lang="uk-UA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Правила  внутрішнього трудового розпорядку для робочих і службовців підприємств, організацій, затверджені постановою Державного комітету СРСР по праці та соціальним питанням за погодженням з ВЦРПС від 20.07.1984 № 213;</a:t>
            </a:r>
            <a:endParaRPr lang="uk-UA" altLang="en-US" sz="14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2)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Правила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внутрішнього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трудового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розпорядку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для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працівників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апарату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Держводгоспу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України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затверджені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наказом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Держводгоспу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від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12.12.2003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№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349;</a:t>
            </a:r>
            <a:endParaRPr lang="en-US" altLang="ru-RU" sz="14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3)</a:t>
            </a:r>
            <a:r>
              <a:rPr lang="uk-UA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Галузеві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правила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внутрішнього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трудового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розпорядку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для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працівників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закладів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установ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організацій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та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підприємств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системи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охорони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здоров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’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я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України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затверджені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наказом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МОЗ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від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18.12.2000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№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204-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о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; </a:t>
            </a:r>
            <a:endParaRPr lang="en-US" altLang="ru-RU" sz="14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4)</a:t>
            </a:r>
            <a:r>
              <a:rPr lang="uk-UA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Т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ипові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правила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внутрішнього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службового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розпорядку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затверджені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наказом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Національного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агентства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питань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державної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служби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від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03.03.2016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№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50; </a:t>
            </a:r>
            <a:endParaRPr lang="en-US" altLang="ru-RU" sz="14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4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5)</a:t>
            </a:r>
            <a:r>
              <a:rPr lang="uk-UA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Типові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правила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внутрішнього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розпорядку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для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працівників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державних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навчально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-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виховних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закладів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України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,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затверджені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наказом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Міносвіти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від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20.12.1993 </a:t>
            </a:r>
            <a:r>
              <a:rPr lang="en-US" altLang="en-US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№</a:t>
            </a:r>
            <a:r>
              <a:rPr lang="en-US" altLang="ru-RU" sz="1400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455. </a:t>
            </a:r>
            <a:endParaRPr lang="en-US" altLang="ru-RU" sz="14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ru-RU" sz="14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245" y="445135"/>
            <a:ext cx="7887970" cy="572770"/>
          </a:xfrm>
        </p:spPr>
        <p:txBody>
          <a:bodyPr>
            <a:normAutofit fontScale="90000"/>
          </a:bodyPr>
          <a:p>
            <a:pPr algn="l"/>
            <a:r>
              <a:rPr lang="uk-UA" altLang="en-US" sz="222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Статути і </a:t>
            </a:r>
            <a:r>
              <a:rPr lang="en-US" altLang="ru-RU" sz="222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положення про дисципліну</a:t>
            </a:r>
            <a:br>
              <a:rPr lang="en-US" altLang="ru-RU" sz="1800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</a:br>
            <a:endParaRPr lang="en-US" altLang="en-US" sz="1800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sz="4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98830" y="906780"/>
            <a:ext cx="7941310" cy="3530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   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Складовою правил внутрішнього трудового розпорядку можуть бути </a:t>
            </a:r>
            <a:r>
              <a:rPr lang="en-US" altLang="en-US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правила поведінки на підприємстві, в установі, організації,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які містять положення, зокрема, про зобов</a:t>
            </a:r>
            <a:r>
              <a:rPr lang="uk-UA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’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язання працівників про нерозголошення інформації з обмеженим доступом, зокрема інформації, що становить державну чи комерційну таємницю, а також про умови роботи з конфіденційною інформацією.</a:t>
            </a:r>
            <a:endParaRPr lang="en-US" altLang="en-US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+mn-ea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uk-UA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  </a:t>
            </a:r>
            <a:r>
              <a:rPr lang="uk-UA" altLang="en-US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Встановлення правил поведінки на підприємствах, в установах, організаціях, що мають стратегічне значення для економіки і безпеки держави, та/або об’єктах чи операторах критичної інфраструктури є обов’язковим.</a:t>
            </a:r>
            <a:endParaRPr lang="en-US" altLang="en-US" b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+mn-ea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endParaRPr lang="uk-UA" altLang="en-US" dirty="0">
              <a:solidFill>
                <a:srgbClr val="FF000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+mn-ea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dirty="0">
                <a:solidFill>
                  <a:srgbClr val="FF000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Увага!</a:t>
            </a:r>
            <a:r>
              <a:rPr lang="uk-UA" altLang="en-US" dirty="0">
                <a:solidFill>
                  <a:schemeClr val="tx1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Ці змі</a:t>
            </a:r>
            <a:r>
              <a:rPr lang="uk-UA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ни внесено Законом України від 04.06.2024 </a:t>
            </a:r>
            <a:r>
              <a:rPr lang="en-US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№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3768-IX</a:t>
            </a:r>
            <a:r>
              <a:rPr lang="uk-UA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, який набрав чинності 27.09.2024.</a:t>
            </a:r>
            <a:endParaRPr lang="en-US" altLang="ru-RU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+mn-ea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endParaRPr lang="uk-UA" altLang="en-US" sz="1200" i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+mn-ea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    Наприклад: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Загальн</a:t>
            </a:r>
            <a:r>
              <a:rPr lang="uk-UA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і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правил</a:t>
            </a:r>
            <a:r>
              <a:rPr lang="uk-UA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а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етичної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поведінки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державних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службовців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та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посадових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осіб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місцевого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самоврядування</a:t>
            </a:r>
            <a:r>
              <a:rPr lang="uk-UA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затверджено н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аказ</a:t>
            </a:r>
            <a:r>
              <a:rPr lang="uk-UA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ом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Національного</a:t>
            </a:r>
            <a:r>
              <a:rPr lang="uk-UA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а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гентства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України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з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питань</a:t>
            </a:r>
            <a:r>
              <a:rPr lang="uk-UA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державної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служби</a:t>
            </a:r>
            <a:r>
              <a:rPr lang="uk-UA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від 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05</a:t>
            </a:r>
            <a:r>
              <a:rPr lang="uk-UA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.08.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2016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№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158</a:t>
            </a:r>
            <a:r>
              <a:rPr lang="uk-UA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, який зареєстровано у Міністерстві юстиції України 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3</a:t>
            </a:r>
            <a:r>
              <a:rPr lang="uk-UA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1.08.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2016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за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№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1203/29333</a:t>
            </a:r>
            <a:r>
              <a:rPr lang="uk-UA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; </a:t>
            </a:r>
            <a:r>
              <a:rPr lang="en-US" altLang="ru-RU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Правила поведінки та професійної етики осіб рядового та начальницького складу органів внутрішніх справ України</a:t>
            </a:r>
            <a:r>
              <a:rPr lang="uk-UA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затверджено наказом МВС від 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22.02.2012  </a:t>
            </a:r>
            <a:r>
              <a:rPr lang="en-US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№</a:t>
            </a:r>
            <a:r>
              <a:rPr lang="en-US" altLang="ru-RU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155</a:t>
            </a:r>
            <a:r>
              <a:rPr lang="uk-UA" altLang="en-US" sz="1200" i="1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.</a:t>
            </a:r>
            <a:endParaRPr lang="en-US" altLang="ru-RU" sz="1200" i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+mn-ea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uk-UA" altLang="en-US" dirty="0">
                <a:solidFill>
                  <a:srgbClr val="002060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+mn-ea"/>
              </a:rPr>
              <a:t>     </a:t>
            </a:r>
            <a:endParaRPr lang="uk-UA" altLang="en-US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+mn-ea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ru-RU" sz="1200" i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sz="1400" i="1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0" indent="0" algn="just">
              <a:lnSpc>
                <a:spcPct val="100000"/>
              </a:lnSpc>
              <a:buFont typeface="Wingdings" panose="05000000000000000000" charset="0"/>
              <a:buNone/>
            </a:pPr>
            <a:endParaRPr lang="en-US" altLang="en-US" sz="1400" dirty="0">
              <a:solidFill>
                <a:srgbClr val="002060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ержпраці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F81EE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15565</Words>
  <Application>WPS Presentation</Application>
  <PresentationFormat>Екран (16:9)</PresentationFormat>
  <Paragraphs>228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SimSun</vt:lpstr>
      <vt:lpstr>Wingdings</vt:lpstr>
      <vt:lpstr>Arial</vt:lpstr>
      <vt:lpstr>Open Sans</vt:lpstr>
      <vt:lpstr>Open Sans</vt:lpstr>
      <vt:lpstr>Wingdings</vt:lpstr>
      <vt:lpstr>Microsoft YaHei</vt:lpstr>
      <vt:lpstr>Arial Unicode MS</vt:lpstr>
      <vt:lpstr>Rubik</vt:lpstr>
      <vt:lpstr>Держпраці</vt:lpstr>
      <vt:lpstr>Трудова дисципліна</vt:lpstr>
      <vt:lpstr>Що таке трудова дисципліна? Трудовий колектив?  Трудова функція?</vt:lpstr>
      <vt:lpstr>Забезпечення трудової дисципліни (стаття 140 КЗпП України)</vt:lpstr>
      <vt:lpstr> Обов’язки працівників (стаття 139 КЗпП України)</vt:lpstr>
      <vt:lpstr>Обов’язки роботодавця (стаття 141 КЗпП України)</vt:lpstr>
      <vt:lpstr>Правила внутрішнього трудового розпорядку </vt:lpstr>
      <vt:lpstr>Правила внутрішнього трудового розпорядку</vt:lpstr>
      <vt:lpstr>Правила внутрішнього трудового розпорядку</vt:lpstr>
      <vt:lpstr>Статути і положення про дисципліну </vt:lpstr>
      <vt:lpstr>Статути і положення про дисципліну </vt:lpstr>
      <vt:lpstr>Заохочення  за успіхи в роботі</vt:lpstr>
      <vt:lpstr>Заохочення за особливі трудові заслуги</vt:lpstr>
      <vt:lpstr>Стягнення за порушення трудової дисципліни</vt:lpstr>
      <vt:lpstr>Органи, правомочні застосовувати дисциплінарні стягнення</vt:lpstr>
      <vt:lpstr>Строк для застосування дисциплінарного стягнення</vt:lpstr>
      <vt:lpstr>Порядок застосування дисциплінарних стягнень</vt:lpstr>
      <vt:lpstr>Порядок застосування дисциплінарних стягнень</vt:lpstr>
      <vt:lpstr>Оскарження дисциплінарного стягнення</vt:lpstr>
      <vt:lpstr>Зняття дисциплінарного стягнення</vt:lpstr>
      <vt:lpstr>Щодо преміювання працівників, на яких накладено дисциплінарне стягнення </vt:lpstr>
      <vt:lpstr>Щодо преміювання працівників, на яких накладено дисциплінарне стягнення</vt:lpstr>
      <vt:lpstr> Передача питання про порушення трудової дисципліни   на розгляд  трудового колективу або його органу</vt:lpstr>
      <vt:lpstr>Основні причини необхідності дотримання  трудової дисципліни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трудових відносин в умовах воєнного стану</dc:title>
  <dc:creator>Елена Коновалова</dc:creator>
  <cp:lastModifiedBy>morozova.nv</cp:lastModifiedBy>
  <cp:revision>428</cp:revision>
  <dcterms:created xsi:type="dcterms:W3CDTF">2024-10-02T06:14:00Z</dcterms:created>
  <dcterms:modified xsi:type="dcterms:W3CDTF">2026-05-06T06:59:07Z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DD72116633E0419BB04A0A0A8A53D449_13</vt:lpwstr>
  </property>
  <property fmtid="{D5CDD505-2E9C-101B-9397-08002B2CF9AE}" pid="3" name="KSOProductBuildVer">
    <vt:lpwstr>1049-12.2.0.22222</vt:lpwstr>
  </property>
</Properties>
</file>