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25"/>
  </p:notesMasterIdLst>
  <p:sldIdLst>
    <p:sldId id="333" r:id="rId2"/>
    <p:sldId id="327" r:id="rId3"/>
    <p:sldId id="350" r:id="rId4"/>
    <p:sldId id="367" r:id="rId5"/>
    <p:sldId id="368" r:id="rId6"/>
    <p:sldId id="365" r:id="rId7"/>
    <p:sldId id="366" r:id="rId8"/>
    <p:sldId id="369" r:id="rId9"/>
    <p:sldId id="370" r:id="rId10"/>
    <p:sldId id="371" r:id="rId11"/>
    <p:sldId id="372" r:id="rId12"/>
    <p:sldId id="373" r:id="rId13"/>
    <p:sldId id="364" r:id="rId14"/>
    <p:sldId id="351" r:id="rId15"/>
    <p:sldId id="360" r:id="rId16"/>
    <p:sldId id="359" r:id="rId17"/>
    <p:sldId id="361" r:id="rId18"/>
    <p:sldId id="353" r:id="rId19"/>
    <p:sldId id="362" r:id="rId20"/>
    <p:sldId id="357" r:id="rId21"/>
    <p:sldId id="358" r:id="rId22"/>
    <p:sldId id="363" r:id="rId23"/>
    <p:sldId id="326" r:id="rId24"/>
  </p:sldIdLst>
  <p:sldSz cx="9144000" cy="5143500" type="screen16x9"/>
  <p:notesSz cx="6858000" cy="9144000"/>
  <p:embeddedFontLst>
    <p:embeddedFont>
      <p:font typeface="Rubik" panose="02000604000000020004" pitchFamily="2" charset="-79"/>
      <p:regular r:id="rId26"/>
      <p:bold r:id="rId27"/>
      <p:italic r:id="rId28"/>
      <p:boldItalic r:id="rId29"/>
    </p:embeddedFont>
    <p:embeddedFont>
      <p:font typeface="Open Sans"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94">
          <p15:clr>
            <a:srgbClr val="9AA0A6"/>
          </p15:clr>
        </p15:guide>
        <p15:guide id="2" pos="510">
          <p15:clr>
            <a:srgbClr val="9AA0A6"/>
          </p15:clr>
        </p15:guide>
        <p15:guide id="3" pos="5636">
          <p15:clr>
            <a:srgbClr val="9AA0A6"/>
          </p15:clr>
        </p15:guide>
        <p15:guide id="4" orient="horz" pos="2930">
          <p15:clr>
            <a:srgbClr val="9AA0A6"/>
          </p15:clr>
        </p15:guide>
        <p15:guide id="5" pos="558">
          <p15:clr>
            <a:srgbClr val="9AA0A6"/>
          </p15:clr>
        </p15:guide>
        <p15:guide id="6" orient="horz" pos="598">
          <p15:clr>
            <a:srgbClr val="9AA0A6"/>
          </p15:clr>
        </p15:guide>
        <p15:guide id="7" orient="horz" pos="25">
          <p15:clr>
            <a:srgbClr val="9AA0A6"/>
          </p15:clr>
        </p15:guide>
        <p15:guide id="8" pos="2261">
          <p15:clr>
            <a:srgbClr val="9AA0A6"/>
          </p15:clr>
        </p15:guide>
        <p15:guide id="9" orient="horz" pos="1188">
          <p15:clr>
            <a:srgbClr val="9AA0A6"/>
          </p15:clr>
        </p15:guide>
        <p15:guide id="10" pos="3402">
          <p15:clr>
            <a:srgbClr val="9AA0A6"/>
          </p15:clr>
        </p15:guide>
        <p15:guide id="11" orient="horz" pos="1841">
          <p15:clr>
            <a:srgbClr val="9AA0A6"/>
          </p15:clr>
        </p15:guide>
        <p15:guide id="12" orient="horz" pos="2467">
          <p15:clr>
            <a:srgbClr val="9AA0A6"/>
          </p15:clr>
        </p15:guide>
        <p15:guide id="13" orient="horz" pos="1399">
          <p15:clr>
            <a:srgbClr val="9AA0A6"/>
          </p15:clr>
        </p15:guide>
        <p15:guide id="14" orient="horz" pos="1129">
          <p15:clr>
            <a:srgbClr val="9AA0A6"/>
          </p15:clr>
        </p15:guide>
        <p15:guide id="15" orient="horz" pos="1764">
          <p15:clr>
            <a:srgbClr val="9AA0A6"/>
          </p15:clr>
        </p15:guide>
        <p15:guide id="16" orient="horz" pos="1059">
          <p15:clr>
            <a:srgbClr val="9AA0A6"/>
          </p15:clr>
        </p15:guide>
        <p15:guide id="17" pos="3853">
          <p15:clr>
            <a:srgbClr val="9AA0A6"/>
          </p15:clr>
        </p15:guide>
        <p15:guide id="18" orient="horz" pos="3046">
          <p15:clr>
            <a:srgbClr val="9AA0A6"/>
          </p15:clr>
        </p15:guide>
        <p15:guide id="19" pos="905">
          <p15:clr>
            <a:srgbClr val="9AA0A6"/>
          </p15:clr>
        </p15:guide>
        <p15:guide id="20" orient="horz" pos="2093">
          <p15:clr>
            <a:srgbClr val="9AA0A6"/>
          </p15:clr>
        </p15:guide>
        <p15:guide id="21" pos="285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na" initials="E" lastIdx="1" clrIdx="0">
    <p:extLst>
      <p:ext uri="{19B8F6BF-5375-455C-9EA6-DF929625EA0E}">
        <p15:presenceInfo xmlns:p15="http://schemas.microsoft.com/office/powerpoint/2012/main" userId="17278da7aba8a6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4" autoAdjust="0"/>
    <p:restoredTop sz="94660"/>
  </p:normalViewPr>
  <p:slideViewPr>
    <p:cSldViewPr snapToGrid="0">
      <p:cViewPr varScale="1">
        <p:scale>
          <a:sx n="152" d="100"/>
          <a:sy n="152" d="100"/>
        </p:scale>
        <p:origin x="192" y="210"/>
      </p:cViewPr>
      <p:guideLst>
        <p:guide orient="horz" pos="194"/>
        <p:guide pos="510"/>
        <p:guide pos="5636"/>
        <p:guide orient="horz" pos="2930"/>
        <p:guide pos="558"/>
        <p:guide orient="horz" pos="598"/>
        <p:guide orient="horz" pos="25"/>
        <p:guide pos="2261"/>
        <p:guide orient="horz" pos="1188"/>
        <p:guide pos="3402"/>
        <p:guide orient="horz" pos="1841"/>
        <p:guide orient="horz" pos="2467"/>
        <p:guide orient="horz" pos="1399"/>
        <p:guide orient="horz" pos="1129"/>
        <p:guide orient="horz" pos="1764"/>
        <p:guide orient="horz" pos="1059"/>
        <p:guide pos="3853"/>
        <p:guide orient="horz" pos="3046"/>
        <p:guide pos="905"/>
        <p:guide orient="horz" pos="2093"/>
        <p:guide pos="28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95802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76744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34507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45327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20352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52366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3674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24186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51646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05670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5209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95241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45598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19254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235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4703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6459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7099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269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70588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8329bbed1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8329bbed1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2801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429050" y="2485050"/>
            <a:ext cx="5384400" cy="539400"/>
          </a:xfrm>
          <a:prstGeom prst="rect">
            <a:avLst/>
          </a:prstGeom>
        </p:spPr>
        <p:txBody>
          <a:bodyPr spcFirstLastPara="1" wrap="square" lIns="91425" tIns="91425" rIns="91425" bIns="91425" anchor="b" anchorCtr="0">
            <a:normAutofit/>
          </a:bodyPr>
          <a:lstStyle>
            <a:lvl1pPr lvl="0" algn="ctr">
              <a:spcBef>
                <a:spcPts val="0"/>
              </a:spcBef>
              <a:spcAft>
                <a:spcPts val="0"/>
              </a:spcAft>
              <a:buSzPts val="1800"/>
              <a:buNone/>
              <a:defRPr sz="1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429050" y="3334975"/>
            <a:ext cx="3868500" cy="2442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1000"/>
              <a:buNone/>
              <a:defRPr sz="10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lgn="l">
              <a:buNone/>
              <a:defRPr sz="600"/>
            </a:lvl1pPr>
            <a:lvl2pPr lvl="1" algn="l">
              <a:buNone/>
              <a:defRPr sz="600"/>
            </a:lvl2pPr>
            <a:lvl3pPr lvl="2" algn="l">
              <a:buNone/>
              <a:defRPr sz="600"/>
            </a:lvl3pPr>
            <a:lvl4pPr lvl="3" algn="l">
              <a:buNone/>
              <a:defRPr sz="600"/>
            </a:lvl4pPr>
            <a:lvl5pPr lvl="4" algn="l">
              <a:buNone/>
              <a:defRPr sz="600"/>
            </a:lvl5pPr>
            <a:lvl6pPr lvl="5" algn="l">
              <a:buNone/>
              <a:defRPr sz="600"/>
            </a:lvl6pPr>
            <a:lvl7pPr lvl="6" algn="l">
              <a:buNone/>
              <a:defRPr sz="600"/>
            </a:lvl7pPr>
            <a:lvl8pPr lvl="7" algn="l">
              <a:buNone/>
              <a:defRPr sz="600"/>
            </a:lvl8pPr>
            <a:lvl9pPr lvl="8" algn="l">
              <a:buNone/>
              <a:defRPr sz="600"/>
            </a:lvl9pPr>
          </a:lstStyle>
          <a:p>
            <a:pPr marL="0" lvl="0" indent="0" algn="l" rtl="0">
              <a:spcBef>
                <a:spcPts val="0"/>
              </a:spcBef>
              <a:spcAft>
                <a:spcPts val="0"/>
              </a:spcAft>
              <a:buNone/>
            </a:pPr>
            <a:endParaRPr dirty="0"/>
          </a:p>
        </p:txBody>
      </p:sp>
      <p:sp>
        <p:nvSpPr>
          <p:cNvPr id="13" name="Google Shape;13;p2"/>
          <p:cNvSpPr txBox="1"/>
          <p:nvPr/>
        </p:nvSpPr>
        <p:spPr>
          <a:xfrm>
            <a:off x="7445113" y="4476300"/>
            <a:ext cx="1575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accent1"/>
                </a:solidFill>
              </a:rPr>
              <a:t>www.dsp.gov.ua</a:t>
            </a:r>
            <a:endParaRPr sz="900" u="sng" dirty="0">
              <a:solidFill>
                <a:schemeClr val="accent1"/>
              </a:solidFill>
            </a:endParaRPr>
          </a:p>
        </p:txBody>
      </p:sp>
      <p:sp>
        <p:nvSpPr>
          <p:cNvPr id="14" name="Google Shape;14;p2"/>
          <p:cNvSpPr txBox="1"/>
          <p:nvPr/>
        </p:nvSpPr>
        <p:spPr>
          <a:xfrm>
            <a:off x="7445675" y="4728000"/>
            <a:ext cx="1715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accent1"/>
                </a:solidFill>
              </a:rPr>
              <a:t>www.pratsia.in.ua</a:t>
            </a:r>
            <a:endParaRPr sz="900" u="sng" dirty="0">
              <a:solidFill>
                <a:schemeClr val="accent1"/>
              </a:solidFill>
            </a:endParaRPr>
          </a:p>
        </p:txBody>
      </p:sp>
      <p:pic>
        <p:nvPicPr>
          <p:cNvPr id="15" name="Google Shape;15;p2"/>
          <p:cNvPicPr preferRelativeResize="0"/>
          <p:nvPr/>
        </p:nvPicPr>
        <p:blipFill>
          <a:blip r:embed="rId2">
            <a:alphaModFix/>
          </a:blip>
          <a:stretch>
            <a:fillRect/>
          </a:stretch>
        </p:blipFill>
        <p:spPr>
          <a:xfrm>
            <a:off x="0" y="0"/>
            <a:ext cx="671700" cy="5143500"/>
          </a:xfrm>
          <a:prstGeom prst="rect">
            <a:avLst/>
          </a:prstGeom>
          <a:noFill/>
          <a:ln>
            <a:noFill/>
          </a:ln>
        </p:spPr>
      </p:pic>
      <p:pic>
        <p:nvPicPr>
          <p:cNvPr id="16" name="Google Shape;16;p2"/>
          <p:cNvPicPr preferRelativeResize="0"/>
          <p:nvPr/>
        </p:nvPicPr>
        <p:blipFill>
          <a:blip r:embed="rId3">
            <a:alphaModFix/>
          </a:blip>
          <a:stretch>
            <a:fillRect/>
          </a:stretch>
        </p:blipFill>
        <p:spPr>
          <a:xfrm>
            <a:off x="7033584" y="0"/>
            <a:ext cx="2127491" cy="1114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
        <p:cNvGrpSpPr/>
        <p:nvPr/>
      </p:nvGrpSpPr>
      <p:grpSpPr>
        <a:xfrm>
          <a:off x="0" y="0"/>
          <a:ext cx="0" cy="0"/>
          <a:chOff x="0" y="0"/>
          <a:chExt cx="0" cy="0"/>
        </a:xfrm>
      </p:grpSpPr>
      <p:sp>
        <p:nvSpPr>
          <p:cNvPr id="73" name="Google Shape;73;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74" name="Google Shape;7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5"/>
        <p:cNvGrpSpPr/>
        <p:nvPr/>
      </p:nvGrpSpPr>
      <p:grpSpPr>
        <a:xfrm>
          <a:off x="0" y="0"/>
          <a:ext cx="0" cy="0"/>
          <a:chOff x="0" y="0"/>
          <a:chExt cx="0" cy="0"/>
        </a:xfrm>
      </p:grpSpPr>
      <p:sp>
        <p:nvSpPr>
          <p:cNvPr id="76" name="Google Shape;76;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7" name="Google Shape;77;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78" name="Google Shape;78;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fld id="{B9C69841-7351-4894-A4FD-2F43700E9138}" type="datetimeFigureOut">
              <a:rPr lang="LID4096" smtClean="0"/>
              <a:t>07/07/2026</a:t>
            </a:fld>
            <a:endParaRPr lang="LID4096"/>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61156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вересень 2022"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716425" y="56250"/>
            <a:ext cx="65460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1800"/>
              <a:buNone/>
              <a:defRPr sz="1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
        <p:nvSpPr>
          <p:cNvPr id="20" name="Google Shape;20;p3"/>
          <p:cNvSpPr txBox="1"/>
          <p:nvPr/>
        </p:nvSpPr>
        <p:spPr>
          <a:xfrm>
            <a:off x="7709863" y="4565950"/>
            <a:ext cx="10461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5398D9"/>
                </a:solidFill>
              </a:rPr>
              <a:t>www.dsp.gov.ua</a:t>
            </a:r>
            <a:endParaRPr sz="900" u="sng" dirty="0">
              <a:solidFill>
                <a:srgbClr val="5398D9"/>
              </a:solidFill>
            </a:endParaRPr>
          </a:p>
        </p:txBody>
      </p:sp>
      <p:sp>
        <p:nvSpPr>
          <p:cNvPr id="21" name="Google Shape;21;p3"/>
          <p:cNvSpPr/>
          <p:nvPr/>
        </p:nvSpPr>
        <p:spPr>
          <a:xfrm>
            <a:off x="8780700" y="4917650"/>
            <a:ext cx="211250" cy="128575"/>
          </a:xfrm>
          <a:prstGeom prst="flowChartDecision">
            <a:avLst/>
          </a:prstGeom>
          <a:solidFill>
            <a:srgbClr val="F5BA08"/>
          </a:solidFill>
          <a:ln w="9525" cap="flat" cmpd="sng">
            <a:solidFill>
              <a:srgbClr val="F5BA0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3"/>
          <p:cNvSpPr/>
          <p:nvPr/>
        </p:nvSpPr>
        <p:spPr>
          <a:xfrm>
            <a:off x="8780700" y="4663225"/>
            <a:ext cx="211250" cy="128575"/>
          </a:xfrm>
          <a:prstGeom prst="flowChartDecision">
            <a:avLst/>
          </a:prstGeom>
          <a:solidFill>
            <a:srgbClr val="F5BA08"/>
          </a:solidFill>
          <a:ln w="9525" cap="flat" cmpd="sng">
            <a:solidFill>
              <a:srgbClr val="F5BA0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23;p3"/>
          <p:cNvSpPr txBox="1"/>
          <p:nvPr/>
        </p:nvSpPr>
        <p:spPr>
          <a:xfrm>
            <a:off x="7709875" y="4820388"/>
            <a:ext cx="1088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5398D9"/>
                </a:solidFill>
              </a:rPr>
              <a:t>www.pratsia.in.ua</a:t>
            </a:r>
            <a:endParaRPr sz="900" u="sng" dirty="0">
              <a:solidFill>
                <a:srgbClr val="5398D9"/>
              </a:solidFill>
            </a:endParaRPr>
          </a:p>
        </p:txBody>
      </p:sp>
      <p:pic>
        <p:nvPicPr>
          <p:cNvPr id="24" name="Google Shape;24;p3"/>
          <p:cNvPicPr preferRelativeResize="0"/>
          <p:nvPr/>
        </p:nvPicPr>
        <p:blipFill>
          <a:blip r:embed="rId2">
            <a:alphaModFix/>
          </a:blip>
          <a:stretch>
            <a:fillRect/>
          </a:stretch>
        </p:blipFill>
        <p:spPr>
          <a:xfrm>
            <a:off x="0" y="0"/>
            <a:ext cx="671700" cy="5143500"/>
          </a:xfrm>
          <a:prstGeom prst="rect">
            <a:avLst/>
          </a:prstGeom>
          <a:noFill/>
          <a:ln>
            <a:noFill/>
          </a:ln>
        </p:spPr>
      </p:pic>
      <p:pic>
        <p:nvPicPr>
          <p:cNvPr id="25" name="Google Shape;25;p3"/>
          <p:cNvPicPr preferRelativeResize="0"/>
          <p:nvPr/>
        </p:nvPicPr>
        <p:blipFill>
          <a:blip r:embed="rId3">
            <a:alphaModFix/>
          </a:blip>
          <a:stretch>
            <a:fillRect/>
          </a:stretch>
        </p:blipFill>
        <p:spPr>
          <a:xfrm>
            <a:off x="7033584" y="0"/>
            <a:ext cx="2127491" cy="11141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194375" y="445025"/>
            <a:ext cx="76380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943875" y="1131850"/>
            <a:ext cx="78885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pic>
        <p:nvPicPr>
          <p:cNvPr id="30" name="Google Shape;30;p4"/>
          <p:cNvPicPr preferRelativeResize="0"/>
          <p:nvPr/>
        </p:nvPicPr>
        <p:blipFill rotWithShape="1">
          <a:blip r:embed="rId2">
            <a:alphaModFix/>
          </a:blip>
          <a:srcRect l="37440" t="75444" r="5484" b="11360"/>
          <a:stretch/>
        </p:blipFill>
        <p:spPr>
          <a:xfrm rot="5400000">
            <a:off x="-2316363" y="2213536"/>
            <a:ext cx="5349149" cy="716426"/>
          </a:xfrm>
          <a:prstGeom prst="rect">
            <a:avLst/>
          </a:prstGeom>
          <a:noFill/>
          <a:ln>
            <a:noFill/>
          </a:ln>
        </p:spPr>
      </p:pic>
      <p:pic>
        <p:nvPicPr>
          <p:cNvPr id="31" name="Google Shape;31;p4"/>
          <p:cNvPicPr preferRelativeResize="0"/>
          <p:nvPr/>
        </p:nvPicPr>
        <p:blipFill>
          <a:blip r:embed="rId3">
            <a:alphaModFix/>
          </a:blip>
          <a:stretch>
            <a:fillRect/>
          </a:stretch>
        </p:blipFill>
        <p:spPr>
          <a:xfrm>
            <a:off x="7016550" y="-9"/>
            <a:ext cx="2127450" cy="1114150"/>
          </a:xfrm>
          <a:prstGeom prst="rect">
            <a:avLst/>
          </a:prstGeom>
          <a:noFill/>
          <a:ln>
            <a:noFill/>
          </a:ln>
        </p:spPr>
      </p:pic>
      <p:sp>
        <p:nvSpPr>
          <p:cNvPr id="32" name="Google Shape;32;p4"/>
          <p:cNvSpPr/>
          <p:nvPr/>
        </p:nvSpPr>
        <p:spPr>
          <a:xfrm>
            <a:off x="8780700" y="4663225"/>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33;p4"/>
          <p:cNvSpPr/>
          <p:nvPr/>
        </p:nvSpPr>
        <p:spPr>
          <a:xfrm>
            <a:off x="8780700" y="4917650"/>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4"/>
          <p:cNvSpPr txBox="1"/>
          <p:nvPr/>
        </p:nvSpPr>
        <p:spPr>
          <a:xfrm>
            <a:off x="7772775" y="4565950"/>
            <a:ext cx="1059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4778AE"/>
                </a:solidFill>
              </a:rPr>
              <a:t>www.dsp.gov.ua</a:t>
            </a:r>
            <a:endParaRPr sz="900" u="sng" dirty="0">
              <a:solidFill>
                <a:srgbClr val="4778AE"/>
              </a:solidFill>
            </a:endParaRPr>
          </a:p>
        </p:txBody>
      </p:sp>
      <p:sp>
        <p:nvSpPr>
          <p:cNvPr id="35" name="Google Shape;35;p4"/>
          <p:cNvSpPr txBox="1"/>
          <p:nvPr/>
        </p:nvSpPr>
        <p:spPr>
          <a:xfrm>
            <a:off x="7772775" y="4820375"/>
            <a:ext cx="119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rgbClr val="4778AE"/>
                </a:solidFill>
              </a:rPr>
              <a:t>www.pratsia.in.ua</a:t>
            </a:r>
            <a:endParaRPr sz="900" u="sng" dirty="0">
              <a:solidFill>
                <a:srgbClr val="4778AE"/>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Титульний слайд">
  <p:cSld name="TITLE_AND_BODY_1">
    <p:bg>
      <p:bgPr>
        <a:solidFill>
          <a:srgbClr val="2C64E6"/>
        </a:solidFill>
        <a:effectLst/>
      </p:bgPr>
    </p:bg>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1194375" y="445025"/>
            <a:ext cx="76380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 name="Google Shape;38;p5"/>
          <p:cNvSpPr txBox="1">
            <a:spLocks noGrp="1"/>
          </p:cNvSpPr>
          <p:nvPr>
            <p:ph type="body" idx="1"/>
          </p:nvPr>
        </p:nvSpPr>
        <p:spPr>
          <a:xfrm>
            <a:off x="943875" y="1131850"/>
            <a:ext cx="78885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39" name="Google Shape;3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ru"/>
              <a:t>‹#›</a:t>
            </a:fld>
            <a:endParaRPr dirty="0"/>
          </a:p>
        </p:txBody>
      </p:sp>
      <p:pic>
        <p:nvPicPr>
          <p:cNvPr id="40" name="Google Shape;40;p5"/>
          <p:cNvPicPr preferRelativeResize="0"/>
          <p:nvPr/>
        </p:nvPicPr>
        <p:blipFill rotWithShape="1">
          <a:blip r:embed="rId2">
            <a:alphaModFix/>
          </a:blip>
          <a:srcRect l="37440" t="27990" r="5484" b="59636"/>
          <a:stretch/>
        </p:blipFill>
        <p:spPr>
          <a:xfrm rot="5400000">
            <a:off x="-2221587" y="2231462"/>
            <a:ext cx="5123749" cy="680575"/>
          </a:xfrm>
          <a:prstGeom prst="rect">
            <a:avLst/>
          </a:prstGeom>
          <a:noFill/>
          <a:ln>
            <a:noFill/>
          </a:ln>
        </p:spPr>
      </p:pic>
      <p:sp>
        <p:nvSpPr>
          <p:cNvPr id="41" name="Google Shape;41;p5"/>
          <p:cNvSpPr/>
          <p:nvPr/>
        </p:nvSpPr>
        <p:spPr>
          <a:xfrm>
            <a:off x="8780700" y="4663225"/>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5"/>
          <p:cNvSpPr/>
          <p:nvPr/>
        </p:nvSpPr>
        <p:spPr>
          <a:xfrm>
            <a:off x="8780700" y="4917650"/>
            <a:ext cx="211250" cy="128575"/>
          </a:xfrm>
          <a:prstGeom prst="flowChartDecision">
            <a:avLst/>
          </a:prstGeom>
          <a:solidFill>
            <a:srgbClr val="F1C232"/>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5"/>
          <p:cNvSpPr txBox="1"/>
          <p:nvPr/>
        </p:nvSpPr>
        <p:spPr>
          <a:xfrm>
            <a:off x="7772775" y="4565950"/>
            <a:ext cx="1059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lt1"/>
                </a:solidFill>
              </a:rPr>
              <a:t>www.dsp.gov.ua</a:t>
            </a:r>
            <a:endParaRPr sz="900" u="sng" dirty="0">
              <a:solidFill>
                <a:schemeClr val="lt1"/>
              </a:solidFill>
            </a:endParaRPr>
          </a:p>
        </p:txBody>
      </p:sp>
      <p:sp>
        <p:nvSpPr>
          <p:cNvPr id="44" name="Google Shape;44;p5"/>
          <p:cNvSpPr txBox="1"/>
          <p:nvPr/>
        </p:nvSpPr>
        <p:spPr>
          <a:xfrm>
            <a:off x="7772775" y="4820375"/>
            <a:ext cx="119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ru" sz="900" u="sng">
                <a:solidFill>
                  <a:schemeClr val="lt1"/>
                </a:solidFill>
              </a:rPr>
              <a:t>www.pratsia.in.ua</a:t>
            </a:r>
            <a:endParaRPr sz="900" u="sng" dirty="0">
              <a:solidFill>
                <a:schemeClr val="lt1"/>
              </a:solidFill>
            </a:endParaRPr>
          </a:p>
        </p:txBody>
      </p:sp>
      <p:pic>
        <p:nvPicPr>
          <p:cNvPr id="45" name="Google Shape;45;p5"/>
          <p:cNvPicPr preferRelativeResize="0"/>
          <p:nvPr/>
        </p:nvPicPr>
        <p:blipFill>
          <a:blip r:embed="rId3">
            <a:alphaModFix/>
          </a:blip>
          <a:stretch>
            <a:fillRect/>
          </a:stretch>
        </p:blipFill>
        <p:spPr>
          <a:xfrm>
            <a:off x="7096525" y="163625"/>
            <a:ext cx="1924625" cy="9505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 name="Google Shape;53;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4" name="Google Shape;54;p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5" name="Google Shape;5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8" name="Google Shape;5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2" name="Google Shape;6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3"/>
        <p:cNvGrpSpPr/>
        <p:nvPr/>
      </p:nvGrpSpPr>
      <p:grpSpPr>
        <a:xfrm>
          <a:off x="0" y="0"/>
          <a:ext cx="0" cy="0"/>
          <a:chOff x="0" y="0"/>
          <a:chExt cx="0" cy="0"/>
        </a:xfrm>
      </p:grpSpPr>
      <p:sp>
        <p:nvSpPr>
          <p:cNvPr id="64" name="Google Shape;64;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5" name="Google Shape;6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6"/>
        <p:cNvGrpSpPr/>
        <p:nvPr/>
      </p:nvGrpSpPr>
      <p:grpSpPr>
        <a:xfrm>
          <a:off x="0" y="0"/>
          <a:ext cx="0" cy="0"/>
          <a:chOff x="0" y="0"/>
          <a:chExt cx="0" cy="0"/>
        </a:xfrm>
      </p:grpSpPr>
      <p:sp>
        <p:nvSpPr>
          <p:cNvPr id="67" name="Google Shape;67;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68;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9" name="Google Shape;69;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0" name="Google Shape;70;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1" name="Google Shape;7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ru"/>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zakon.rada.gov.ua/laws/show/322-0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181C737D-1110-4F55-A58B-B86992BBFCB5}"/>
              </a:ext>
            </a:extLst>
          </p:cNvPr>
          <p:cNvSpPr/>
          <p:nvPr/>
        </p:nvSpPr>
        <p:spPr>
          <a:xfrm>
            <a:off x="0" y="0"/>
            <a:ext cx="9144000" cy="51435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uk-UA" sz="1050" b="1" dirty="0">
              <a:latin typeface="Open Sans" panose="020B0604020202020204" charset="0"/>
              <a:ea typeface="Open Sans" panose="020B0604020202020204" charset="0"/>
              <a:cs typeface="Open Sans" panose="020B0604020202020204" charset="0"/>
              <a:sym typeface="Rubik"/>
            </a:endParaRPr>
          </a:p>
        </p:txBody>
      </p:sp>
      <p:pic>
        <p:nvPicPr>
          <p:cNvPr id="6" name="Рисунок 5">
            <a:extLst>
              <a:ext uri="{FF2B5EF4-FFF2-40B4-BE49-F238E27FC236}">
                <a16:creationId xmlns:a16="http://schemas.microsoft.com/office/drawing/2014/main" id="{5693CC89-74AA-4856-91D0-DE53BBD04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4719" y="263129"/>
            <a:ext cx="2214563" cy="792956"/>
          </a:xfrm>
          <a:prstGeom prst="rect">
            <a:avLst/>
          </a:prstGeom>
        </p:spPr>
      </p:pic>
      <p:pic>
        <p:nvPicPr>
          <p:cNvPr id="7" name="Рисунок 6">
            <a:extLst>
              <a:ext uri="{FF2B5EF4-FFF2-40B4-BE49-F238E27FC236}">
                <a16:creationId xmlns:a16="http://schemas.microsoft.com/office/drawing/2014/main" id="{5F7DD35C-3C68-4EAF-95D3-5601F9DBC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3850"/>
            <a:ext cx="9144000" cy="1037847"/>
          </a:xfrm>
          <a:prstGeom prst="rect">
            <a:avLst/>
          </a:prstGeom>
        </p:spPr>
      </p:pic>
      <p:sp>
        <p:nvSpPr>
          <p:cNvPr id="9" name="Google Shape;611;p112">
            <a:extLst>
              <a:ext uri="{FF2B5EF4-FFF2-40B4-BE49-F238E27FC236}">
                <a16:creationId xmlns:a16="http://schemas.microsoft.com/office/drawing/2014/main" id="{3A4C4D81-7AD4-4E43-BC98-BB02423BE1CC}"/>
              </a:ext>
            </a:extLst>
          </p:cNvPr>
          <p:cNvSpPr txBox="1">
            <a:spLocks/>
          </p:cNvSpPr>
          <p:nvPr/>
        </p:nvSpPr>
        <p:spPr>
          <a:xfrm>
            <a:off x="753000" y="4561622"/>
            <a:ext cx="7638000" cy="501953"/>
          </a:xfrm>
          <a:prstGeom prst="rect">
            <a:avLst/>
          </a:prstGeom>
        </p:spPr>
        <p:txBody>
          <a:bodyPr spcFirstLastPara="1" vert="horz" wrap="square" lIns="91425" tIns="91425" rIns="91425" bIns="91425"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r>
              <a:rPr lang="uk-UA" sz="1350" dirty="0" smtClean="0">
                <a:solidFill>
                  <a:schemeClr val="lt1"/>
                </a:solidFill>
                <a:latin typeface="Open Sans" panose="020B0604020202020204" charset="0"/>
                <a:ea typeface="Open Sans" panose="020B0604020202020204" charset="0"/>
                <a:cs typeface="Open Sans" panose="020B0604020202020204" charset="0"/>
                <a:sym typeface="Open Sans"/>
              </a:rPr>
              <a:t>Липень </a:t>
            </a:r>
            <a:r>
              <a:rPr lang="uk-UA" sz="1350" dirty="0" smtClean="0">
                <a:solidFill>
                  <a:schemeClr val="lt1"/>
                </a:solidFill>
                <a:latin typeface="Open Sans" panose="020B0604020202020204" charset="0"/>
                <a:ea typeface="Open Sans" panose="020B0604020202020204" charset="0"/>
                <a:cs typeface="Open Sans" panose="020B0604020202020204" charset="0"/>
                <a:sym typeface="Open Sans"/>
              </a:rPr>
              <a:t>2026</a:t>
            </a:r>
            <a:endParaRPr lang="ru-RU" sz="1350" dirty="0">
              <a:latin typeface="Open Sans" panose="020B0604020202020204" charset="0"/>
              <a:ea typeface="Open Sans" panose="020B0604020202020204" charset="0"/>
              <a:cs typeface="Open Sans" panose="020B0604020202020204" charset="0"/>
            </a:endParaRPr>
          </a:p>
        </p:txBody>
      </p:sp>
      <p:sp>
        <p:nvSpPr>
          <p:cNvPr id="2" name="TextBox 1"/>
          <p:cNvSpPr txBox="1"/>
          <p:nvPr/>
        </p:nvSpPr>
        <p:spPr>
          <a:xfrm>
            <a:off x="863949" y="1319214"/>
            <a:ext cx="7819697" cy="2215991"/>
          </a:xfrm>
          <a:prstGeom prst="rect">
            <a:avLst/>
          </a:prstGeom>
          <a:noFill/>
        </p:spPr>
        <p:txBody>
          <a:bodyPr wrap="square" rtlCol="0">
            <a:spAutoFit/>
          </a:bodyPr>
          <a:lstStyle/>
          <a:p>
            <a:pPr algn="ctr"/>
            <a:r>
              <a:rPr lang="uk-UA" sz="2800" b="1" dirty="0" smtClean="0">
                <a:solidFill>
                  <a:schemeClr val="bg1"/>
                </a:solidFill>
                <a:latin typeface="Open Sans" panose="020B0604020202020204" charset="0"/>
                <a:ea typeface="Open Sans" panose="020B0604020202020204" charset="0"/>
                <a:cs typeface="Open Sans" panose="020B0604020202020204" charset="0"/>
              </a:rPr>
              <a:t>Кадровий документообіг в умовах воєнного </a:t>
            </a:r>
            <a:r>
              <a:rPr lang="ru-RU" sz="2800" b="1" dirty="0" smtClean="0">
                <a:solidFill>
                  <a:schemeClr val="bg1"/>
                </a:solidFill>
                <a:latin typeface="Open Sans" panose="020B0604020202020204" charset="0"/>
                <a:ea typeface="Open Sans" panose="020B0604020202020204" charset="0"/>
                <a:cs typeface="Open Sans" panose="020B0604020202020204" charset="0"/>
              </a:rPr>
              <a:t>стану</a:t>
            </a:r>
          </a:p>
          <a:p>
            <a:pPr algn="ctr"/>
            <a:endParaRPr lang="uk-UA" sz="2000" b="1" dirty="0" smtClean="0">
              <a:solidFill>
                <a:schemeClr val="bg1"/>
              </a:solidFill>
              <a:latin typeface="Open Sans" panose="020B0604020202020204" charset="0"/>
              <a:ea typeface="Open Sans" panose="020B0604020202020204" charset="0"/>
              <a:cs typeface="Open Sans" panose="020B0604020202020204" charset="0"/>
            </a:endParaRPr>
          </a:p>
          <a:p>
            <a:pPr algn="ctr"/>
            <a:r>
              <a:rPr lang="uk-UA" sz="2000" b="1" dirty="0" smtClean="0">
                <a:solidFill>
                  <a:schemeClr val="bg1"/>
                </a:solidFill>
                <a:latin typeface="Open Sans" panose="020B0604020202020204" charset="0"/>
                <a:ea typeface="Open Sans" panose="020B0604020202020204" charset="0"/>
                <a:cs typeface="Open Sans" panose="020B0604020202020204" charset="0"/>
              </a:rPr>
              <a:t>Олена</a:t>
            </a:r>
            <a:r>
              <a:rPr lang="ru-RU" sz="2000" b="1" dirty="0" smtClean="0">
                <a:solidFill>
                  <a:schemeClr val="bg1"/>
                </a:solidFill>
                <a:latin typeface="Open Sans" panose="020B0604020202020204" charset="0"/>
                <a:ea typeface="Open Sans" panose="020B0604020202020204" charset="0"/>
                <a:cs typeface="Open Sans" panose="020B0604020202020204" charset="0"/>
              </a:rPr>
              <a:t> </a:t>
            </a:r>
            <a:r>
              <a:rPr lang="ru-RU" sz="2000" b="1" dirty="0">
                <a:solidFill>
                  <a:schemeClr val="bg1"/>
                </a:solidFill>
                <a:latin typeface="Open Sans" panose="020B0604020202020204" charset="0"/>
                <a:ea typeface="Open Sans" panose="020B0604020202020204" charset="0"/>
                <a:cs typeface="Open Sans" panose="020B0604020202020204" charset="0"/>
              </a:rPr>
              <a:t>Коновалова</a:t>
            </a:r>
          </a:p>
          <a:p>
            <a:pPr algn="ctr"/>
            <a:r>
              <a:rPr lang="ru-RU" i="1" dirty="0">
                <a:solidFill>
                  <a:schemeClr val="bg1"/>
                </a:solidFill>
                <a:latin typeface="Open Sans" panose="020B0604020202020204" charset="0"/>
                <a:ea typeface="Open Sans" panose="020B0604020202020204" charset="0"/>
                <a:cs typeface="Open Sans" panose="020B0604020202020204" charset="0"/>
              </a:rPr>
              <a:t>заступник директора департаменту з </a:t>
            </a:r>
            <a:r>
              <a:rPr lang="uk-UA" i="1" dirty="0">
                <a:solidFill>
                  <a:schemeClr val="bg1"/>
                </a:solidFill>
                <a:latin typeface="Open Sans" panose="020B0604020202020204" charset="0"/>
                <a:ea typeface="Open Sans" panose="020B0604020202020204" charset="0"/>
                <a:cs typeface="Open Sans" panose="020B0604020202020204" charset="0"/>
              </a:rPr>
              <a:t>питань праці – начальник відділу нагляду за додержанням законодавства про працю </a:t>
            </a:r>
            <a:r>
              <a:rPr lang="ru-RU" i="1" dirty="0">
                <a:solidFill>
                  <a:schemeClr val="bg1"/>
                </a:solidFill>
                <a:latin typeface="Open Sans" panose="020B0604020202020204" charset="0"/>
                <a:ea typeface="Open Sans" panose="020B0604020202020204" charset="0"/>
                <a:cs typeface="Open Sans" panose="020B0604020202020204" charset="0"/>
              </a:rPr>
              <a:t>Держпраці</a:t>
            </a:r>
          </a:p>
          <a:p>
            <a:endParaRPr lang="uk-UA" dirty="0"/>
          </a:p>
        </p:txBody>
      </p:sp>
    </p:spTree>
    <p:extLst>
      <p:ext uri="{BB962C8B-B14F-4D97-AF65-F5344CB8AC3E}">
        <p14:creationId xmlns:p14="http://schemas.microsoft.com/office/powerpoint/2010/main" val="349226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23706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Типові помилки</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75249" y="1315931"/>
            <a:ext cx="7896685" cy="2862322"/>
          </a:xfrm>
          <a:prstGeom prst="rect">
            <a:avLst/>
          </a:prstGeom>
          <a:noFill/>
        </p:spPr>
        <p:txBody>
          <a:bodyPr wrap="square" rtlCol="0">
            <a:spAutoFit/>
          </a:bodyPr>
          <a:lstStyle/>
          <a:p>
            <a:r>
              <a:rPr lang="uk-UA" sz="1800" b="1" dirty="0" smtClean="0">
                <a:solidFill>
                  <a:srgbClr val="002060"/>
                </a:solidFill>
              </a:rPr>
              <a:t>Найчастіше роботодавці допускають такі помилки</a:t>
            </a:r>
            <a:r>
              <a:rPr lang="uk-UA" sz="1800" dirty="0" smtClean="0">
                <a:solidFill>
                  <a:srgbClr val="002060"/>
                </a:solidFill>
              </a:rPr>
              <a:t>:</a:t>
            </a:r>
          </a:p>
          <a:p>
            <a:endParaRPr lang="uk-UA" sz="1800" dirty="0" smtClean="0">
              <a:solidFill>
                <a:srgbClr val="002060"/>
              </a:solidFill>
            </a:endParaRPr>
          </a:p>
          <a:p>
            <a:pPr marL="285750" indent="-285750">
              <a:buFont typeface="Arial" panose="020B0604020202020204" pitchFamily="34" charset="0"/>
              <a:buChar char="•"/>
            </a:pPr>
            <a:r>
              <a:rPr lang="uk-UA" sz="1800" dirty="0" smtClean="0">
                <a:solidFill>
                  <a:srgbClr val="002060"/>
                </a:solidFill>
              </a:rPr>
              <a:t>не зазначають період роботи, за який надається щорічна відпустка;</a:t>
            </a:r>
          </a:p>
          <a:p>
            <a:pPr marL="285750" indent="-285750">
              <a:buFont typeface="Arial" panose="020B0604020202020204" pitchFamily="34" charset="0"/>
              <a:buChar char="•"/>
            </a:pPr>
            <a:r>
              <a:rPr lang="uk-UA" sz="1800" dirty="0" smtClean="0">
                <a:solidFill>
                  <a:srgbClr val="002060"/>
                </a:solidFill>
              </a:rPr>
              <a:t>неправильно визначають тривалість відпустки;</a:t>
            </a:r>
          </a:p>
          <a:p>
            <a:pPr marL="285750" indent="-285750">
              <a:buFont typeface="Arial" panose="020B0604020202020204" pitchFamily="34" charset="0"/>
              <a:buChar char="•"/>
            </a:pPr>
            <a:r>
              <a:rPr lang="uk-UA" sz="1800" dirty="0" smtClean="0">
                <a:solidFill>
                  <a:srgbClr val="002060"/>
                </a:solidFill>
              </a:rPr>
              <a:t>видають наказ після початку відпустки;</a:t>
            </a:r>
          </a:p>
          <a:p>
            <a:pPr marL="285750" indent="-285750">
              <a:buFont typeface="Arial" panose="020B0604020202020204" pitchFamily="34" charset="0"/>
              <a:buChar char="•"/>
            </a:pPr>
            <a:r>
              <a:rPr lang="uk-UA" sz="1800" dirty="0" smtClean="0">
                <a:solidFill>
                  <a:srgbClr val="002060"/>
                </a:solidFill>
              </a:rPr>
              <a:t>не враховують поділ відпустки на частини;</a:t>
            </a:r>
          </a:p>
          <a:p>
            <a:pPr marL="285750" indent="-285750">
              <a:buFont typeface="Arial" panose="020B0604020202020204" pitchFamily="34" charset="0"/>
              <a:buChar char="•"/>
            </a:pPr>
            <a:r>
              <a:rPr lang="uk-UA" sz="1800" dirty="0" smtClean="0">
                <a:solidFill>
                  <a:srgbClr val="002060"/>
                </a:solidFill>
              </a:rPr>
              <a:t>не оформлюють належним чином відкликання з відпустки чи її перенесення;</a:t>
            </a:r>
          </a:p>
          <a:p>
            <a:pPr marL="285750" indent="-285750">
              <a:buFont typeface="Arial" panose="020B0604020202020204" pitchFamily="34" charset="0"/>
              <a:buChar char="•"/>
            </a:pPr>
            <a:r>
              <a:rPr lang="uk-UA" sz="1800" dirty="0" smtClean="0">
                <a:solidFill>
                  <a:srgbClr val="002060"/>
                </a:solidFill>
              </a:rPr>
              <a:t>не передають наказ до бухгалтерії вчасно, що призводить до порушення строків виплати зарплати за час відпустки</a:t>
            </a:r>
            <a:r>
              <a:rPr lang="ru-RU" sz="1800" dirty="0" smtClean="0">
                <a:solidFill>
                  <a:srgbClr val="002060"/>
                </a:solidFill>
              </a:rPr>
              <a:t>.</a:t>
            </a:r>
            <a:endParaRPr lang="uk-UA" sz="1800" dirty="0">
              <a:solidFill>
                <a:srgbClr val="002060"/>
              </a:solidFill>
            </a:endParaRPr>
          </a:p>
        </p:txBody>
      </p:sp>
      <p:sp>
        <p:nvSpPr>
          <p:cNvPr id="4" name="TextBox 3"/>
          <p:cNvSpPr txBox="1"/>
          <p:nvPr/>
        </p:nvSpPr>
        <p:spPr>
          <a:xfrm>
            <a:off x="824799" y="64303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Наказ про відпустки</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18809498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23706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Типові помилки</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24799" y="1595469"/>
            <a:ext cx="7896685" cy="3046988"/>
          </a:xfrm>
          <a:prstGeom prst="rect">
            <a:avLst/>
          </a:prstGeom>
          <a:noFill/>
        </p:spPr>
        <p:txBody>
          <a:bodyPr wrap="square" rtlCol="0">
            <a:spAutoFit/>
          </a:bodyPr>
          <a:lstStyle/>
          <a:p>
            <a:r>
              <a:rPr lang="uk-UA" sz="1600" b="1" dirty="0">
                <a:solidFill>
                  <a:srgbClr val="002060"/>
                </a:solidFill>
              </a:rPr>
              <a:t>Найпоширенішими порушеннями є</a:t>
            </a:r>
            <a:r>
              <a:rPr lang="uk-UA" sz="1600" b="1" dirty="0" smtClean="0">
                <a:solidFill>
                  <a:srgbClr val="002060"/>
                </a:solidFill>
              </a:rPr>
              <a:t>:</a:t>
            </a:r>
          </a:p>
          <a:p>
            <a:endParaRPr lang="uk-UA" sz="1600" dirty="0" smtClean="0">
              <a:solidFill>
                <a:srgbClr val="002060"/>
              </a:solidFill>
            </a:endParaRPr>
          </a:p>
          <a:p>
            <a:pPr marL="285750" indent="-285750">
              <a:buFont typeface="Arial" panose="020B0604020202020204" pitchFamily="34" charset="0"/>
              <a:buChar char="•"/>
            </a:pPr>
            <a:r>
              <a:rPr lang="uk-UA" sz="1600" dirty="0" smtClean="0">
                <a:solidFill>
                  <a:srgbClr val="002060"/>
                </a:solidFill>
              </a:rPr>
              <a:t>відсутність </a:t>
            </a:r>
            <a:r>
              <a:rPr lang="uk-UA" sz="1600" dirty="0">
                <a:solidFill>
                  <a:srgbClr val="002060"/>
                </a:solidFill>
              </a:rPr>
              <a:t>доказів вчинення дисциплінарного проступку</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не </a:t>
            </a:r>
            <a:r>
              <a:rPr lang="uk-UA" sz="1600" dirty="0">
                <a:solidFill>
                  <a:srgbClr val="002060"/>
                </a:solidFill>
              </a:rPr>
              <a:t>витребувано письмові пояснення працівника</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нечіткий </a:t>
            </a:r>
            <a:r>
              <a:rPr lang="uk-UA" sz="1600" dirty="0">
                <a:solidFill>
                  <a:srgbClr val="002060"/>
                </a:solidFill>
              </a:rPr>
              <a:t>опис порушення («неналежно виконував обов'язки», «порушив дисципліну» без конкретизації</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відсутність </a:t>
            </a:r>
            <a:r>
              <a:rPr lang="uk-UA" sz="1600" dirty="0">
                <a:solidFill>
                  <a:srgbClr val="002060"/>
                </a:solidFill>
              </a:rPr>
              <a:t>посилання на порушені норми законодавства чи локальних актів</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застосування </a:t>
            </a:r>
            <a:r>
              <a:rPr lang="uk-UA" sz="1600" dirty="0">
                <a:solidFill>
                  <a:srgbClr val="002060"/>
                </a:solidFill>
              </a:rPr>
              <a:t>двох дисциплінарних стягнень за один проступок</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порушення </a:t>
            </a:r>
            <a:r>
              <a:rPr lang="uk-UA" sz="1600" dirty="0">
                <a:solidFill>
                  <a:srgbClr val="002060"/>
                </a:solidFill>
              </a:rPr>
              <a:t>строків застосування дисциплінарного стягнення</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застосування </a:t>
            </a:r>
            <a:r>
              <a:rPr lang="uk-UA" sz="1600" dirty="0">
                <a:solidFill>
                  <a:srgbClr val="002060"/>
                </a:solidFill>
              </a:rPr>
              <a:t>стягнення без урахування тяжкості проступку, обставин його вчинення та попередньої роботи працівника</a:t>
            </a:r>
            <a:r>
              <a:rPr lang="uk-UA" sz="1600" dirty="0" smtClean="0">
                <a:solidFill>
                  <a:srgbClr val="002060"/>
                </a:solidFill>
              </a:rPr>
              <a:t>;</a:t>
            </a:r>
          </a:p>
          <a:p>
            <a:pPr marL="285750" indent="-285750">
              <a:buFont typeface="Arial" panose="020B0604020202020204" pitchFamily="34" charset="0"/>
              <a:buChar char="•"/>
            </a:pPr>
            <a:r>
              <a:rPr lang="uk-UA" sz="1600" dirty="0" smtClean="0">
                <a:solidFill>
                  <a:srgbClr val="002060"/>
                </a:solidFill>
              </a:rPr>
              <a:t>неналежне </a:t>
            </a:r>
            <a:r>
              <a:rPr lang="uk-UA" sz="1600" dirty="0">
                <a:solidFill>
                  <a:srgbClr val="002060"/>
                </a:solidFill>
              </a:rPr>
              <a:t>ознайомлення працівника з наказом.</a:t>
            </a:r>
          </a:p>
        </p:txBody>
      </p:sp>
      <p:sp>
        <p:nvSpPr>
          <p:cNvPr id="4" name="TextBox 3"/>
          <p:cNvSpPr txBox="1"/>
          <p:nvPr/>
        </p:nvSpPr>
        <p:spPr>
          <a:xfrm>
            <a:off x="824799" y="643036"/>
            <a:ext cx="6829425" cy="769441"/>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Наказ про притягнення до дисциплінарної відповідальності</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1049023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23706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Типові помилки</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24799" y="1166648"/>
            <a:ext cx="7896685" cy="3477875"/>
          </a:xfrm>
          <a:prstGeom prst="rect">
            <a:avLst/>
          </a:prstGeom>
          <a:noFill/>
        </p:spPr>
        <p:txBody>
          <a:bodyPr wrap="square" rtlCol="0">
            <a:spAutoFit/>
          </a:bodyPr>
          <a:lstStyle/>
          <a:p>
            <a:r>
              <a:rPr lang="uk-UA" sz="2000" b="1" dirty="0" smtClean="0">
                <a:solidFill>
                  <a:srgbClr val="002060"/>
                </a:solidFill>
              </a:rPr>
              <a:t>Найчастіше допускаються:</a:t>
            </a:r>
          </a:p>
          <a:p>
            <a:endParaRPr lang="uk-UA" sz="1200" b="1" dirty="0" smtClean="0">
              <a:solidFill>
                <a:srgbClr val="002060"/>
              </a:solidFill>
            </a:endParaRPr>
          </a:p>
          <a:p>
            <a:r>
              <a:rPr lang="uk-UA" sz="2000" dirty="0" smtClean="0">
                <a:solidFill>
                  <a:srgbClr val="002060"/>
                </a:solidFill>
              </a:rPr>
              <a:t>неправильне визначення підстави звільнення;</a:t>
            </a:r>
          </a:p>
          <a:p>
            <a:r>
              <a:rPr lang="uk-UA" sz="2000" dirty="0" smtClean="0">
                <a:solidFill>
                  <a:srgbClr val="002060"/>
                </a:solidFill>
              </a:rPr>
              <a:t>посилання на неправильну норму КЗпП;</a:t>
            </a:r>
          </a:p>
          <a:p>
            <a:r>
              <a:rPr lang="uk-UA" sz="2000" dirty="0" smtClean="0">
                <a:solidFill>
                  <a:srgbClr val="002060"/>
                </a:solidFill>
              </a:rPr>
              <a:t>неточне формулювання причини звільнення;</a:t>
            </a:r>
          </a:p>
          <a:p>
            <a:r>
              <a:rPr lang="uk-UA" sz="2000" dirty="0" smtClean="0">
                <a:solidFill>
                  <a:srgbClr val="002060"/>
                </a:solidFill>
              </a:rPr>
              <a:t>порушення процедури звільнення;</a:t>
            </a:r>
          </a:p>
          <a:p>
            <a:r>
              <a:rPr lang="uk-UA" sz="2000" dirty="0" smtClean="0">
                <a:solidFill>
                  <a:srgbClr val="002060"/>
                </a:solidFill>
              </a:rPr>
              <a:t>звільнення без достатніх правових підстав;</a:t>
            </a:r>
          </a:p>
          <a:p>
            <a:r>
              <a:rPr lang="uk-UA" sz="2000" dirty="0" smtClean="0">
                <a:solidFill>
                  <a:srgbClr val="002060"/>
                </a:solidFill>
              </a:rPr>
              <a:t>порушення строків проведення остаточного розрахунку;</a:t>
            </a:r>
          </a:p>
          <a:p>
            <a:r>
              <a:rPr lang="uk-UA" sz="2000" dirty="0" smtClean="0">
                <a:solidFill>
                  <a:srgbClr val="002060"/>
                </a:solidFill>
              </a:rPr>
              <a:t>невиплата компенсації за невикористані дні щорічної відпустки;</a:t>
            </a:r>
          </a:p>
          <a:p>
            <a:r>
              <a:rPr lang="uk-UA" sz="2000" dirty="0" smtClean="0">
                <a:solidFill>
                  <a:srgbClr val="002060"/>
                </a:solidFill>
              </a:rPr>
              <a:t>недотримання гарантій окремим категоріям працівників;</a:t>
            </a:r>
          </a:p>
          <a:p>
            <a:r>
              <a:rPr lang="uk-UA" sz="2000" dirty="0" smtClean="0">
                <a:solidFill>
                  <a:srgbClr val="002060"/>
                </a:solidFill>
              </a:rPr>
              <a:t>неналежне документальне оформлення.</a:t>
            </a:r>
            <a:endParaRPr lang="uk-UA" sz="2000" dirty="0">
              <a:solidFill>
                <a:srgbClr val="002060"/>
              </a:solidFill>
            </a:endParaRPr>
          </a:p>
        </p:txBody>
      </p:sp>
      <p:sp>
        <p:nvSpPr>
          <p:cNvPr id="4" name="TextBox 3"/>
          <p:cNvSpPr txBox="1"/>
          <p:nvPr/>
        </p:nvSpPr>
        <p:spPr>
          <a:xfrm>
            <a:off x="824799" y="64303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Наказ про звільнення</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142870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95482" y="255984"/>
            <a:ext cx="6829425" cy="461665"/>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Кодекс законів про працю України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4" name="TextBox 3"/>
          <p:cNvSpPr txBox="1"/>
          <p:nvPr/>
        </p:nvSpPr>
        <p:spPr>
          <a:xfrm>
            <a:off x="895482" y="895481"/>
            <a:ext cx="7983658" cy="3908762"/>
          </a:xfrm>
          <a:prstGeom prst="rect">
            <a:avLst/>
          </a:prstGeom>
          <a:noFill/>
        </p:spPr>
        <p:txBody>
          <a:bodyPr wrap="square" rtlCol="0">
            <a:spAutoFit/>
          </a:bodyPr>
          <a:lstStyle/>
          <a:p>
            <a:r>
              <a:rPr lang="uk-UA" sz="1800" dirty="0" smtClean="0">
                <a:solidFill>
                  <a:srgbClr val="002060"/>
                </a:solidFill>
              </a:rPr>
              <a:t>Ознайомлення працівників з наказами (розпорядженнями), повідомленнями, іншими документами роботодавця щодо їхніх прав та обов’язків допускається з використанням визначених </a:t>
            </a:r>
            <a:r>
              <a:rPr lang="uk-UA" sz="1800" b="1" dirty="0" smtClean="0">
                <a:solidFill>
                  <a:srgbClr val="002060"/>
                </a:solidFill>
              </a:rPr>
              <a:t>у трудовому договорі</a:t>
            </a:r>
            <a:r>
              <a:rPr lang="uk-UA" sz="1800" dirty="0" smtClean="0">
                <a:solidFill>
                  <a:srgbClr val="002060"/>
                </a:solidFill>
              </a:rPr>
              <a:t> засобів електронних комунікаційних мереж </a:t>
            </a:r>
            <a:r>
              <a:rPr lang="uk-UA" sz="1800" b="1" dirty="0" smtClean="0">
                <a:solidFill>
                  <a:srgbClr val="002060"/>
                </a:solidFill>
              </a:rPr>
              <a:t>з накладенням удосконаленого електронного підпису або кваліфікованого електронного підпису</a:t>
            </a:r>
            <a:r>
              <a:rPr lang="uk-UA" sz="1800" dirty="0" smtClean="0">
                <a:solidFill>
                  <a:srgbClr val="002060"/>
                </a:solidFill>
              </a:rPr>
              <a:t>. </a:t>
            </a:r>
          </a:p>
          <a:p>
            <a:endParaRPr lang="uk-UA" sz="1800" dirty="0" smtClean="0">
              <a:solidFill>
                <a:srgbClr val="002060"/>
              </a:solidFill>
            </a:endParaRPr>
          </a:p>
          <a:p>
            <a:r>
              <a:rPr lang="uk-UA" sz="1800" dirty="0" smtClean="0">
                <a:solidFill>
                  <a:srgbClr val="002060"/>
                </a:solidFill>
              </a:rPr>
              <a:t>У трудовому договорі за згодою сторін можуть передбачатися альтернативні способи ознайомлення працівника, </a:t>
            </a:r>
            <a:r>
              <a:rPr lang="uk-UA" sz="1800" b="1" dirty="0" smtClean="0">
                <a:solidFill>
                  <a:srgbClr val="002060"/>
                </a:solidFill>
              </a:rPr>
              <a:t>крім інформації </a:t>
            </a:r>
            <a:r>
              <a:rPr lang="uk-UA" sz="1800" dirty="0" smtClean="0">
                <a:solidFill>
                  <a:srgbClr val="002060"/>
                </a:solidFill>
              </a:rPr>
              <a:t>про наявність</a:t>
            </a:r>
            <a:r>
              <a:rPr lang="ru-RU" sz="1800" dirty="0" smtClean="0">
                <a:solidFill>
                  <a:srgbClr val="002060"/>
                </a:solidFill>
              </a:rPr>
              <a:t> </a:t>
            </a:r>
            <a:r>
              <a:rPr lang="ru-RU" sz="1800" dirty="0">
                <a:solidFill>
                  <a:srgbClr val="002060"/>
                </a:solidFill>
              </a:rPr>
              <a:t>на </a:t>
            </a:r>
            <a:r>
              <a:rPr lang="uk-UA" sz="1800" dirty="0" smtClean="0">
                <a:solidFill>
                  <a:srgbClr val="002060"/>
                </a:solidFill>
              </a:rPr>
              <a:t>робочому місці небезпечних і шкідливих виробничих факторів, які ще не усунуто, та можливі наслідки їх впливу на здоров’я, а також про право на пільги і компенсації за роботу в таких умовах відповідно до законодавства і колективного </a:t>
            </a:r>
            <a:r>
              <a:rPr lang="ru-RU" sz="1800" dirty="0" smtClean="0">
                <a:solidFill>
                  <a:srgbClr val="002060"/>
                </a:solidFill>
              </a:rPr>
              <a:t>договору</a:t>
            </a:r>
            <a:r>
              <a:rPr lang="uk-UA" sz="1800" dirty="0" smtClean="0">
                <a:solidFill>
                  <a:srgbClr val="002060"/>
                </a:solidFill>
              </a:rPr>
              <a:t>.</a:t>
            </a:r>
          </a:p>
          <a:p>
            <a:endParaRPr lang="ru-RU" dirty="0"/>
          </a:p>
        </p:txBody>
      </p:sp>
    </p:spTree>
    <p:extLst>
      <p:ext uri="{BB962C8B-B14F-4D97-AF65-F5344CB8AC3E}">
        <p14:creationId xmlns:p14="http://schemas.microsoft.com/office/powerpoint/2010/main" val="869749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31105" y="249678"/>
            <a:ext cx="6829425" cy="830997"/>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Про організацію трудових відносин в умовах воєнного стану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31104" y="1128812"/>
            <a:ext cx="8010197" cy="3754874"/>
          </a:xfrm>
          <a:prstGeom prst="rect">
            <a:avLst/>
          </a:prstGeom>
          <a:noFill/>
        </p:spPr>
        <p:txBody>
          <a:bodyPr wrap="square" rtlCol="0">
            <a:spAutoFit/>
          </a:bodyPr>
          <a:lstStyle/>
          <a:p>
            <a:r>
              <a:rPr lang="uk-UA" sz="1700" dirty="0">
                <a:solidFill>
                  <a:srgbClr val="002060"/>
                </a:solidFill>
              </a:rPr>
              <a:t>Цей Закон визначає особливості проходження державної служби, служби в органах місцевого самоврядування, особливості трудових відносин працівників усіх підприємств, установ, організацій в Україні незалежно від форми власності, виду діяльності і галузевої належності, представництв іноземних суб’єктів господарської діяльності в Україні, а також осіб, які працюють за трудовим договором, укладеним з фізичними </a:t>
            </a:r>
            <a:r>
              <a:rPr lang="uk-UA" sz="1700" dirty="0" smtClean="0">
                <a:solidFill>
                  <a:srgbClr val="002060"/>
                </a:solidFill>
              </a:rPr>
              <a:t>особами, </a:t>
            </a:r>
            <a:r>
              <a:rPr lang="uk-UA" sz="1700" dirty="0">
                <a:solidFill>
                  <a:srgbClr val="002060"/>
                </a:solidFill>
              </a:rPr>
              <a:t>у період дії воєнного стану, введеного відповідно до Закону України "Про правовий режим воєнного стану".</a:t>
            </a:r>
          </a:p>
          <a:p>
            <a:endParaRPr lang="uk-UA" sz="1700" dirty="0">
              <a:solidFill>
                <a:srgbClr val="002060"/>
              </a:solidFill>
            </a:endParaRPr>
          </a:p>
          <a:p>
            <a:r>
              <a:rPr lang="uk-UA" sz="1700" dirty="0" smtClean="0">
                <a:solidFill>
                  <a:srgbClr val="002060"/>
                </a:solidFill>
              </a:rPr>
              <a:t>У </a:t>
            </a:r>
            <a:r>
              <a:rPr lang="uk-UA" sz="1700" dirty="0">
                <a:solidFill>
                  <a:srgbClr val="002060"/>
                </a:solidFill>
              </a:rPr>
              <a:t>період дії воєнного стану не застосовуються норми законодавства про працю, законів України "Про державну службу", "Про службу в органах місцевого самоврядування", інших законодавчих актів, що регулюють діяльність державних службовців, посадових осіб місцевого самоврядування у частині відносин, врегульованих цим Законом.</a:t>
            </a:r>
          </a:p>
        </p:txBody>
      </p:sp>
    </p:spTree>
    <p:extLst>
      <p:ext uri="{BB962C8B-B14F-4D97-AF65-F5344CB8AC3E}">
        <p14:creationId xmlns:p14="http://schemas.microsoft.com/office/powerpoint/2010/main" val="1968794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31105" y="249678"/>
            <a:ext cx="6829425" cy="830997"/>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Про організацію трудових відносин в умовах воєнного стану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31104" y="1210792"/>
            <a:ext cx="8016503" cy="3323987"/>
          </a:xfrm>
          <a:prstGeom prst="rect">
            <a:avLst/>
          </a:prstGeom>
          <a:noFill/>
        </p:spPr>
        <p:txBody>
          <a:bodyPr wrap="square" rtlCol="0">
            <a:spAutoFit/>
          </a:bodyPr>
          <a:lstStyle/>
          <a:p>
            <a:r>
              <a:rPr lang="uk-UA" b="1" dirty="0" smtClean="0">
                <a:solidFill>
                  <a:srgbClr val="002060"/>
                </a:solidFill>
              </a:rPr>
              <a:t>Стаття 7. Особливості обміну документами, організації кадрового діловодства та архівного зберігання кадрових документів у роботодавця</a:t>
            </a:r>
          </a:p>
          <a:p>
            <a:endParaRPr lang="uk-UA" dirty="0" smtClean="0">
              <a:solidFill>
                <a:srgbClr val="002060"/>
              </a:solidFill>
            </a:endParaRPr>
          </a:p>
          <a:p>
            <a:r>
              <a:rPr lang="uk-UA" dirty="0" smtClean="0">
                <a:solidFill>
                  <a:srgbClr val="002060"/>
                </a:solidFill>
              </a:rPr>
              <a:t>У період дії воєнного стану порядок організації діловодства з питань трудових відносин, оформлення і ведення трудових книжок та архівного зберігання відповідних документів </a:t>
            </a:r>
            <a:r>
              <a:rPr lang="uk-UA" b="1" dirty="0" smtClean="0">
                <a:solidFill>
                  <a:srgbClr val="002060"/>
                </a:solidFill>
              </a:rPr>
              <a:t>на територіях активних та можливих бойових дій</a:t>
            </a:r>
            <a:r>
              <a:rPr lang="uk-UA" dirty="0" smtClean="0">
                <a:solidFill>
                  <a:srgbClr val="002060"/>
                </a:solidFill>
              </a:rPr>
              <a:t>, перелік яких затверджений у порядку, встановленому законодавством, визначається роботодавцем самостійно, за умови забезпечення ведення достовірного обліку виконуваної працівником роботи та обліку витрат на оплату праці.</a:t>
            </a:r>
          </a:p>
          <a:p>
            <a:endParaRPr lang="uk-UA" dirty="0" smtClean="0">
              <a:solidFill>
                <a:srgbClr val="002060"/>
              </a:solidFill>
            </a:endParaRPr>
          </a:p>
          <a:p>
            <a:r>
              <a:rPr lang="uk-UA" dirty="0" smtClean="0">
                <a:solidFill>
                  <a:srgbClr val="002060"/>
                </a:solidFill>
              </a:rPr>
              <a:t>У період дії воєнного стану сторони трудового договору </a:t>
            </a:r>
            <a:r>
              <a:rPr lang="uk-UA" b="1" dirty="0" smtClean="0">
                <a:solidFill>
                  <a:srgbClr val="002060"/>
                </a:solidFill>
              </a:rPr>
              <a:t>можуть домовитися про альтернативні способи</a:t>
            </a:r>
            <a:r>
              <a:rPr lang="uk-UA" dirty="0" smtClean="0">
                <a:solidFill>
                  <a:srgbClr val="002060"/>
                </a:solidFill>
              </a:rPr>
              <a:t> створення, пересилання і зберігання наказів (розпоряджень) роботодавця, повідомлень та інших документів з питань трудових відносин та про будь-який інший доступний спосіб електронної комунікації, який обрано за згодою між роботодавцем та працівником</a:t>
            </a:r>
            <a:r>
              <a:rPr lang="ru-RU" dirty="0" smtClean="0">
                <a:solidFill>
                  <a:srgbClr val="002060"/>
                </a:solidFill>
              </a:rPr>
              <a:t>.</a:t>
            </a:r>
            <a:endParaRPr lang="uk-UA" dirty="0">
              <a:solidFill>
                <a:srgbClr val="002060"/>
              </a:solidFill>
            </a:endParaRPr>
          </a:p>
        </p:txBody>
      </p:sp>
    </p:spTree>
    <p:extLst>
      <p:ext uri="{BB962C8B-B14F-4D97-AF65-F5344CB8AC3E}">
        <p14:creationId xmlns:p14="http://schemas.microsoft.com/office/powerpoint/2010/main" val="2283165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31105" y="92023"/>
            <a:ext cx="6829425" cy="830997"/>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Про організацію трудових відносин в умовах воєнного стану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31105" y="992388"/>
            <a:ext cx="8054341" cy="3893374"/>
          </a:xfrm>
          <a:prstGeom prst="rect">
            <a:avLst/>
          </a:prstGeom>
          <a:noFill/>
        </p:spPr>
        <p:txBody>
          <a:bodyPr wrap="square" rtlCol="0">
            <a:spAutoFit/>
          </a:bodyPr>
          <a:lstStyle/>
          <a:p>
            <a:r>
              <a:rPr lang="uk-UA" sz="1300" dirty="0">
                <a:solidFill>
                  <a:srgbClr val="002060"/>
                </a:solidFill>
              </a:rPr>
              <a:t>Кожна із сторін трудового договору зобов’язана постійно (у тому числі під час призупинення дії трудового договору) забезпечувати можливість комунікації з нею та невідкладно (у строк не більше 10 календарних днів) інформувати іншу сторону трудового договору про зміну своїх контактних даних, зокрема адреси місцезнаходження (місця проживання), адреси електронної пошти (за наявності), номерів телефону тощо. </a:t>
            </a:r>
            <a:r>
              <a:rPr lang="uk-UA" sz="1300" b="1" dirty="0">
                <a:solidFill>
                  <a:srgbClr val="002060"/>
                </a:solidFill>
              </a:rPr>
              <a:t>Виконання цього обов’язку забезпечується</a:t>
            </a:r>
            <a:r>
              <a:rPr lang="uk-UA" sz="1300" dirty="0" smtClean="0">
                <a:solidFill>
                  <a:srgbClr val="002060"/>
                </a:solidFill>
              </a:rPr>
              <a:t>:</a:t>
            </a:r>
            <a:endParaRPr lang="uk-UA" sz="1300" dirty="0">
              <a:solidFill>
                <a:srgbClr val="002060"/>
              </a:solidFill>
            </a:endParaRPr>
          </a:p>
          <a:p>
            <a:endParaRPr lang="uk-UA" sz="1300" dirty="0" smtClean="0">
              <a:solidFill>
                <a:srgbClr val="002060"/>
              </a:solidFill>
            </a:endParaRPr>
          </a:p>
          <a:p>
            <a:r>
              <a:rPr lang="uk-UA" sz="1300" dirty="0" smtClean="0">
                <a:solidFill>
                  <a:srgbClr val="002060"/>
                </a:solidFill>
              </a:rPr>
              <a:t>роботодавцем </a:t>
            </a:r>
            <a:r>
              <a:rPr lang="uk-UA" sz="1300" dirty="0">
                <a:solidFill>
                  <a:srgbClr val="002060"/>
                </a:solidFill>
              </a:rPr>
              <a:t>- шляхом внесення відповідних змін до відомостей про нього, що містяться в Єдиному державному реєстрі юридичних осіб, фізичних осіб - підприємців та громадських формувань</a:t>
            </a:r>
            <a:r>
              <a:rPr lang="uk-UA" sz="1300" dirty="0" smtClean="0">
                <a:solidFill>
                  <a:srgbClr val="002060"/>
                </a:solidFill>
              </a:rPr>
              <a:t>;</a:t>
            </a:r>
            <a:endParaRPr lang="uk-UA" sz="1300" dirty="0">
              <a:solidFill>
                <a:srgbClr val="002060"/>
              </a:solidFill>
            </a:endParaRPr>
          </a:p>
          <a:p>
            <a:endParaRPr lang="uk-UA" sz="1300" dirty="0" smtClean="0">
              <a:solidFill>
                <a:srgbClr val="002060"/>
              </a:solidFill>
            </a:endParaRPr>
          </a:p>
          <a:p>
            <a:r>
              <a:rPr lang="uk-UA" sz="1300" dirty="0" smtClean="0">
                <a:solidFill>
                  <a:srgbClr val="002060"/>
                </a:solidFill>
              </a:rPr>
              <a:t>роботодавцем </a:t>
            </a:r>
            <a:r>
              <a:rPr lang="uk-UA" sz="1300" dirty="0">
                <a:solidFill>
                  <a:srgbClr val="002060"/>
                </a:solidFill>
              </a:rPr>
              <a:t>- фізичною особою, яка не є підприємцем, - шляхом надсилання інформації на адресу місцезнаходження (місця проживання), адресу електронної пошти та/або за номером телефону працівника</a:t>
            </a:r>
            <a:r>
              <a:rPr lang="uk-UA" sz="1300" dirty="0" smtClean="0">
                <a:solidFill>
                  <a:srgbClr val="002060"/>
                </a:solidFill>
              </a:rPr>
              <a:t>;</a:t>
            </a:r>
            <a:endParaRPr lang="uk-UA" sz="1300" dirty="0">
              <a:solidFill>
                <a:srgbClr val="002060"/>
              </a:solidFill>
            </a:endParaRPr>
          </a:p>
          <a:p>
            <a:endParaRPr lang="uk-UA" sz="1300" dirty="0" smtClean="0">
              <a:solidFill>
                <a:srgbClr val="002060"/>
              </a:solidFill>
            </a:endParaRPr>
          </a:p>
          <a:p>
            <a:r>
              <a:rPr lang="uk-UA" sz="1300" dirty="0" smtClean="0">
                <a:solidFill>
                  <a:srgbClr val="002060"/>
                </a:solidFill>
              </a:rPr>
              <a:t>працівником </a:t>
            </a:r>
            <a:r>
              <a:rPr lang="uk-UA" sz="1300" dirty="0">
                <a:solidFill>
                  <a:srgbClr val="002060"/>
                </a:solidFill>
              </a:rPr>
              <a:t>- шляхом надсилання інформації на адресу місцезнаходження роботодавця або адресу електронної пошти роботодавця, зазначені в Єдиному державному реєстрі юридичних осіб, фізичних осіб - підприємців та громадських формувань. У разі відсутності у працівника можливості надіслати інформацію засобами поштового зв’язку та/або технічними засобами електронних комунікацій роботодавець може бути повідомлений з використанням засобів телефонного зв’язку шляхом надсилання текстового повідомлення на офіційний номер телефону роботодавця.</a:t>
            </a:r>
          </a:p>
        </p:txBody>
      </p:sp>
    </p:spTree>
    <p:extLst>
      <p:ext uri="{BB962C8B-B14F-4D97-AF65-F5344CB8AC3E}">
        <p14:creationId xmlns:p14="http://schemas.microsoft.com/office/powerpoint/2010/main" val="3926532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31105" y="249678"/>
            <a:ext cx="6829425" cy="830997"/>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Про організацію трудових відносин в умовах воєнного стану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31105" y="1362142"/>
            <a:ext cx="7890379" cy="2800767"/>
          </a:xfrm>
          <a:prstGeom prst="rect">
            <a:avLst/>
          </a:prstGeom>
          <a:noFill/>
        </p:spPr>
        <p:txBody>
          <a:bodyPr wrap="square" rtlCol="0">
            <a:spAutoFit/>
          </a:bodyPr>
          <a:lstStyle/>
          <a:p>
            <a:r>
              <a:rPr lang="uk-UA" sz="1600" dirty="0" smtClean="0">
                <a:solidFill>
                  <a:srgbClr val="002060"/>
                </a:solidFill>
              </a:rPr>
              <a:t>У разі якщо одна із сторін трудового договору </a:t>
            </a:r>
            <a:r>
              <a:rPr lang="uk-UA" sz="1600" b="1" dirty="0" smtClean="0">
                <a:solidFill>
                  <a:srgbClr val="002060"/>
                </a:solidFill>
              </a:rPr>
              <a:t>не виконує встановлену вимогу</a:t>
            </a:r>
            <a:r>
              <a:rPr lang="uk-UA" sz="1600" dirty="0" smtClean="0">
                <a:solidFill>
                  <a:srgbClr val="002060"/>
                </a:solidFill>
              </a:rPr>
              <a:t>, здійснення іншою стороною трудового договору комунікації за останніми відомими їй адресою місцезнаходження (місця проживання), адресою електронної пошти або номером телефону </a:t>
            </a:r>
            <a:r>
              <a:rPr lang="uk-UA" sz="1600" b="1" dirty="0" smtClean="0">
                <a:solidFill>
                  <a:srgbClr val="002060"/>
                </a:solidFill>
              </a:rPr>
              <a:t>вважається належним виконанням</a:t>
            </a:r>
            <a:r>
              <a:rPr lang="uk-UA" sz="1600" dirty="0" smtClean="0">
                <a:solidFill>
                  <a:srgbClr val="002060"/>
                </a:solidFill>
              </a:rPr>
              <a:t> такою стороною вимоги щодо повідомлення іншої сторони трудового договору.</a:t>
            </a:r>
          </a:p>
          <a:p>
            <a:endParaRPr lang="uk-UA" sz="1600" dirty="0" smtClean="0">
              <a:solidFill>
                <a:srgbClr val="002060"/>
              </a:solidFill>
            </a:endParaRPr>
          </a:p>
          <a:p>
            <a:r>
              <a:rPr lang="uk-UA" sz="1600" dirty="0" smtClean="0">
                <a:solidFill>
                  <a:srgbClr val="002060"/>
                </a:solidFill>
              </a:rPr>
              <a:t>У разі відсутності поштового зв’язку та/або технічних засобів електронних комунікацій за останніми відомими контактними даними визначена законодавством вимога щодо повідомлення такої сторони про виникнення та/або припинення трудових прав та обов’язків та/або про припинення/розірвання трудового договору </a:t>
            </a:r>
            <a:r>
              <a:rPr lang="uk-UA" sz="1600" b="1" dirty="0" smtClean="0">
                <a:solidFill>
                  <a:srgbClr val="002060"/>
                </a:solidFill>
              </a:rPr>
              <a:t>не застосовується</a:t>
            </a:r>
            <a:r>
              <a:rPr lang="uk-UA" sz="1600" dirty="0" smtClean="0">
                <a:solidFill>
                  <a:srgbClr val="002060"/>
                </a:solidFill>
              </a:rPr>
              <a:t>.</a:t>
            </a:r>
            <a:endParaRPr lang="uk-UA" sz="1600" dirty="0">
              <a:solidFill>
                <a:srgbClr val="002060"/>
              </a:solidFill>
            </a:endParaRPr>
          </a:p>
        </p:txBody>
      </p:sp>
    </p:spTree>
    <p:extLst>
      <p:ext uri="{BB962C8B-B14F-4D97-AF65-F5344CB8AC3E}">
        <p14:creationId xmlns:p14="http://schemas.microsoft.com/office/powerpoint/2010/main" val="24225039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769441"/>
          </a:xfrm>
          <a:prstGeom prst="rect">
            <a:avLst/>
          </a:prstGeom>
          <a:noFill/>
        </p:spPr>
        <p:txBody>
          <a:bodyPr wrap="square" rtlCol="0">
            <a:spAutoFit/>
          </a:bodyPr>
          <a:lstStyle/>
          <a:p>
            <a:r>
              <a:rPr lang="ru-RU"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Порядок </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впровадження електронного документообігу у сфері трудових відносин</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24799" y="1336915"/>
            <a:ext cx="7819696" cy="2862322"/>
          </a:xfrm>
          <a:prstGeom prst="rect">
            <a:avLst/>
          </a:prstGeom>
          <a:noFill/>
        </p:spPr>
        <p:txBody>
          <a:bodyPr wrap="square" rtlCol="0">
            <a:spAutoFit/>
          </a:bodyPr>
          <a:lstStyle/>
          <a:p>
            <a:r>
              <a:rPr lang="uk-UA" sz="1800" dirty="0">
                <a:solidFill>
                  <a:srgbClr val="002060"/>
                </a:solidFill>
              </a:rPr>
              <a:t>Цей Порядок регулює використання електронного документообігу у сфері трудових відносин, зокрема охорони праці, і є обов’язковим для всіх роботодавців, які прийняли рішення про його впровадження. </a:t>
            </a:r>
            <a:endParaRPr lang="uk-UA" sz="1800" dirty="0" smtClean="0">
              <a:solidFill>
                <a:srgbClr val="002060"/>
              </a:solidFill>
            </a:endParaRPr>
          </a:p>
          <a:p>
            <a:endParaRPr lang="uk-UA" sz="1800" dirty="0">
              <a:solidFill>
                <a:srgbClr val="002060"/>
              </a:solidFill>
            </a:endParaRPr>
          </a:p>
          <a:p>
            <a:r>
              <a:rPr lang="uk-UA" sz="1800" dirty="0" smtClean="0">
                <a:solidFill>
                  <a:srgbClr val="002060"/>
                </a:solidFill>
              </a:rPr>
              <a:t>Рішення </a:t>
            </a:r>
            <a:r>
              <a:rPr lang="uk-UA" sz="1800" dirty="0">
                <a:solidFill>
                  <a:srgbClr val="002060"/>
                </a:solidFill>
              </a:rPr>
              <a:t>про перехід на електронний документообіг оформлюється відповідним наказом або розпорядженням роботодавця.</a:t>
            </a:r>
          </a:p>
          <a:p>
            <a:endParaRPr lang="uk-UA" sz="1800" dirty="0">
              <a:solidFill>
                <a:srgbClr val="002060"/>
              </a:solidFill>
            </a:endParaRPr>
          </a:p>
          <a:p>
            <a:r>
              <a:rPr lang="uk-UA" sz="1800" dirty="0" smtClean="0">
                <a:solidFill>
                  <a:srgbClr val="002060"/>
                </a:solidFill>
              </a:rPr>
              <a:t>Дія Порядку </a:t>
            </a:r>
            <a:r>
              <a:rPr lang="uk-UA" sz="1800" dirty="0">
                <a:solidFill>
                  <a:srgbClr val="002060"/>
                </a:solidFill>
              </a:rPr>
              <a:t>не поширюється на відносини, врегулювання яких здійснюється в іншому порядку відповідно до вимог актів вищої юридичної сили.</a:t>
            </a:r>
          </a:p>
        </p:txBody>
      </p:sp>
    </p:spTree>
    <p:extLst>
      <p:ext uri="{BB962C8B-B14F-4D97-AF65-F5344CB8AC3E}">
        <p14:creationId xmlns:p14="http://schemas.microsoft.com/office/powerpoint/2010/main" val="1121748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769441"/>
          </a:xfrm>
          <a:prstGeom prst="rect">
            <a:avLst/>
          </a:prstGeom>
          <a:noFill/>
        </p:spPr>
        <p:txBody>
          <a:bodyPr wrap="square" rtlCol="0">
            <a:spAutoFit/>
          </a:bodyPr>
          <a:lstStyle/>
          <a:p>
            <a:r>
              <a:rPr lang="ru-RU"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Порядок </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впровадження електронного документообігу у сфері трудових відносин</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81555" y="1141424"/>
            <a:ext cx="8060647" cy="3308598"/>
          </a:xfrm>
          <a:prstGeom prst="rect">
            <a:avLst/>
          </a:prstGeom>
          <a:noFill/>
        </p:spPr>
        <p:txBody>
          <a:bodyPr wrap="square" rtlCol="0">
            <a:spAutoFit/>
          </a:bodyPr>
          <a:lstStyle/>
          <a:p>
            <a:r>
              <a:rPr lang="uk-UA" sz="1900" dirty="0" smtClean="0">
                <a:solidFill>
                  <a:srgbClr val="002060"/>
                </a:solidFill>
              </a:rPr>
              <a:t>Організація електронного документообігу документів, ведення яких передбачено законодавством про працю, зокрема про охорону праці, здійснюється з урахуванням вимог законів України «Про електронні документи та електронний документообіг», «Про електронну ідентифікацію та електронні довірчі послуги», Порядку роботи з електронними документами у діловодстві та їх підготовки до передавання на архівне зберігання, затвердженого наказом Міністерства юстиції України від 11 листопада 2014 року № 1886/5, зареєстрованого в Міністерстві юстиції України 11 листопада 2014 року за № 1421/26198 та інших законодавчих та нормативно-правових актів.</a:t>
            </a:r>
            <a:endParaRPr lang="uk-UA" sz="1900" dirty="0">
              <a:solidFill>
                <a:srgbClr val="002060"/>
              </a:solidFill>
            </a:endParaRPr>
          </a:p>
        </p:txBody>
      </p:sp>
    </p:spTree>
    <p:extLst>
      <p:ext uri="{BB962C8B-B14F-4D97-AF65-F5344CB8AC3E}">
        <p14:creationId xmlns:p14="http://schemas.microsoft.com/office/powerpoint/2010/main" val="16791996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66775" y="300128"/>
            <a:ext cx="6686550" cy="461665"/>
          </a:xfrm>
          <a:prstGeom prst="rect">
            <a:avLst/>
          </a:prstGeom>
          <a:noFill/>
        </p:spPr>
        <p:txBody>
          <a:bodyPr wrap="square" rtlCol="0">
            <a:spAutoFit/>
          </a:bodyPr>
          <a:lstStyle/>
          <a:p>
            <a:r>
              <a:rPr lang="uk-UA" sz="24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Правова база </a:t>
            </a:r>
            <a:endParaRPr lang="uk-UA" sz="24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Прямоугольник 2"/>
          <p:cNvSpPr/>
          <p:nvPr/>
        </p:nvSpPr>
        <p:spPr>
          <a:xfrm>
            <a:off x="866775" y="1227571"/>
            <a:ext cx="3997833" cy="3046988"/>
          </a:xfrm>
          <a:prstGeom prst="rect">
            <a:avLst/>
          </a:prstGeom>
        </p:spPr>
        <p:txBody>
          <a:bodyPr wrap="square">
            <a:spAutoFit/>
          </a:bodyPr>
          <a:lstStyle/>
          <a:p>
            <a:r>
              <a:rPr lang="uk-UA" sz="1600" i="1" dirty="0" smtClean="0">
                <a:solidFill>
                  <a:srgbClr val="002060"/>
                </a:solidFill>
                <a:latin typeface="Open Sans" panose="020B0604020202020204" charset="0"/>
                <a:ea typeface="Open Sans" panose="020B0604020202020204" charset="0"/>
                <a:cs typeface="Open Sans" panose="020B0604020202020204" charset="0"/>
              </a:rPr>
              <a:t>Кодекс законів про працю України (КЗпП України);</a:t>
            </a:r>
          </a:p>
          <a:p>
            <a:endParaRPr lang="uk-UA" sz="1600" i="1" dirty="0" smtClean="0">
              <a:solidFill>
                <a:srgbClr val="002060"/>
              </a:solidFill>
              <a:latin typeface="Open Sans" panose="020B0604020202020204" charset="0"/>
              <a:ea typeface="Open Sans" panose="020B0604020202020204" charset="0"/>
              <a:cs typeface="Open Sans" panose="020B0604020202020204" charset="0"/>
            </a:endParaRPr>
          </a:p>
          <a:p>
            <a:r>
              <a:rPr lang="uk-UA" sz="1600" i="1" dirty="0" smtClean="0">
                <a:solidFill>
                  <a:srgbClr val="002060"/>
                </a:solidFill>
                <a:latin typeface="Open Sans" panose="020B0604020202020204" charset="0"/>
                <a:ea typeface="Open Sans" panose="020B0604020202020204" charset="0"/>
                <a:cs typeface="Open Sans" panose="020B0604020202020204" charset="0"/>
              </a:rPr>
              <a:t>Закон України </a:t>
            </a:r>
            <a:r>
              <a:rPr lang="uk-UA" sz="1600" i="1" dirty="0" smtClean="0">
                <a:solidFill>
                  <a:srgbClr val="002060"/>
                </a:solidFill>
                <a:latin typeface="Open Sans" panose="020B0604020202020204" charset="0"/>
                <a:ea typeface="Open Sans" panose="020B0604020202020204" charset="0"/>
                <a:cs typeface="Open Sans" panose="020B0604020202020204" charset="0"/>
              </a:rPr>
              <a:t>«Про організацію трудових відносин в умовах воєнного стану»</a:t>
            </a:r>
            <a:endParaRPr lang="uk-UA" sz="1600" i="1" dirty="0" smtClean="0">
              <a:solidFill>
                <a:srgbClr val="002060"/>
              </a:solidFill>
              <a:latin typeface="Open Sans" panose="020B0604020202020204" charset="0"/>
              <a:ea typeface="Open Sans" panose="020B0604020202020204" charset="0"/>
              <a:cs typeface="Open Sans" panose="020B0604020202020204" charset="0"/>
            </a:endParaRPr>
          </a:p>
          <a:p>
            <a:endParaRPr lang="uk-UA" sz="1600" i="1" dirty="0" smtClean="0">
              <a:solidFill>
                <a:srgbClr val="002060"/>
              </a:solidFill>
              <a:latin typeface="Open Sans" panose="020B0604020202020204" charset="0"/>
              <a:ea typeface="Open Sans" panose="020B0604020202020204" charset="0"/>
              <a:cs typeface="Open Sans" panose="020B0604020202020204" charset="0"/>
            </a:endParaRPr>
          </a:p>
          <a:p>
            <a:r>
              <a:rPr lang="uk-UA" sz="1600" i="1" dirty="0" smtClean="0">
                <a:solidFill>
                  <a:srgbClr val="002060"/>
                </a:solidFill>
                <a:latin typeface="Open Sans" panose="020B0604020202020204" charset="0"/>
                <a:ea typeface="Open Sans" panose="020B0604020202020204" charset="0"/>
                <a:cs typeface="Open Sans" panose="020B0604020202020204" charset="0"/>
              </a:rPr>
              <a:t>Наказ Мінекономіки від 28.10.2021 №839-21 зі змінами «П</a:t>
            </a:r>
            <a:r>
              <a:rPr lang="uk-UA" sz="1600" i="1" dirty="0" smtClean="0">
                <a:solidFill>
                  <a:srgbClr val="002060"/>
                </a:solidFill>
                <a:latin typeface="Open Sans" panose="020B0604020202020204" charset="0"/>
                <a:ea typeface="Open Sans" panose="020B0604020202020204" charset="0"/>
                <a:cs typeface="Open Sans" panose="020B0604020202020204" charset="0"/>
              </a:rPr>
              <a:t>ро</a:t>
            </a:r>
            <a:r>
              <a:rPr lang="ru-RU" sz="1600" i="1" dirty="0" smtClean="0">
                <a:solidFill>
                  <a:srgbClr val="002060"/>
                </a:solidFill>
                <a:latin typeface="Open Sans" panose="020B0604020202020204" charset="0"/>
                <a:ea typeface="Open Sans" panose="020B0604020202020204" charset="0"/>
                <a:cs typeface="Open Sans" panose="020B0604020202020204" charset="0"/>
              </a:rPr>
              <a:t> </a:t>
            </a:r>
            <a:r>
              <a:rPr lang="uk-UA" sz="1600" i="1" dirty="0" smtClean="0">
                <a:solidFill>
                  <a:srgbClr val="002060"/>
                </a:solidFill>
                <a:latin typeface="Open Sans" panose="020B0604020202020204" charset="0"/>
                <a:ea typeface="Open Sans" panose="020B0604020202020204" charset="0"/>
                <a:cs typeface="Open Sans" panose="020B0604020202020204" charset="0"/>
              </a:rPr>
              <a:t>затвердження Порядку впровадження електронного документообігу у сфері трудових відносин</a:t>
            </a:r>
            <a:r>
              <a:rPr lang="ru-RU" sz="1600" i="1" dirty="0" smtClean="0">
                <a:solidFill>
                  <a:srgbClr val="002060"/>
                </a:solidFill>
                <a:latin typeface="Open Sans" panose="020B0604020202020204" charset="0"/>
                <a:ea typeface="Open Sans" panose="020B0604020202020204" charset="0"/>
                <a:cs typeface="Open Sans" panose="020B0604020202020204" charset="0"/>
              </a:rPr>
              <a:t>»</a:t>
            </a:r>
            <a:endParaRPr lang="uk-UA" sz="1600" i="1" dirty="0" smtClean="0">
              <a:solidFill>
                <a:srgbClr val="002060"/>
              </a:solidFill>
              <a:latin typeface="Open Sans" panose="020B0604020202020204" charset="0"/>
              <a:ea typeface="Open Sans" panose="020B0604020202020204" charset="0"/>
              <a:cs typeface="Open Sans" panose="020B0604020202020204" charset="0"/>
            </a:endParaRPr>
          </a:p>
        </p:txBody>
      </p:sp>
      <p:pic>
        <p:nvPicPr>
          <p:cNvPr id="4" name="Рисунок 3"/>
          <p:cNvPicPr>
            <a:picLocks noChangeAspect="1"/>
          </p:cNvPicPr>
          <p:nvPr/>
        </p:nvPicPr>
        <p:blipFill>
          <a:blip r:embed="rId3"/>
          <a:stretch>
            <a:fillRect/>
          </a:stretch>
        </p:blipFill>
        <p:spPr>
          <a:xfrm>
            <a:off x="4864608" y="1227571"/>
            <a:ext cx="4112386" cy="2929319"/>
          </a:xfrm>
          <a:prstGeom prst="rect">
            <a:avLst/>
          </a:prstGeom>
        </p:spPr>
      </p:pic>
    </p:spTree>
    <p:extLst>
      <p:ext uri="{BB962C8B-B14F-4D97-AF65-F5344CB8AC3E}">
        <p14:creationId xmlns:p14="http://schemas.microsoft.com/office/powerpoint/2010/main" val="1022086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769441"/>
          </a:xfrm>
          <a:prstGeom prst="rect">
            <a:avLst/>
          </a:prstGeom>
          <a:noFill/>
        </p:spPr>
        <p:txBody>
          <a:bodyPr wrap="square" rtlCol="0">
            <a:spAutoFit/>
          </a:bodyPr>
          <a:lstStyle/>
          <a:p>
            <a:r>
              <a:rPr lang="ru-RU"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Порядок </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впровадження електронного документообігу у сфері трудових відносин</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939625" y="1475654"/>
            <a:ext cx="7592673" cy="2585323"/>
          </a:xfrm>
          <a:prstGeom prst="rect">
            <a:avLst/>
          </a:prstGeom>
          <a:noFill/>
        </p:spPr>
        <p:txBody>
          <a:bodyPr wrap="square" rtlCol="0">
            <a:spAutoFit/>
          </a:bodyPr>
          <a:lstStyle/>
          <a:p>
            <a:r>
              <a:rPr lang="uk-UA" sz="1800" b="1" dirty="0">
                <a:solidFill>
                  <a:srgbClr val="002060"/>
                </a:solidFill>
              </a:rPr>
              <a:t>Одночасно</a:t>
            </a:r>
            <a:r>
              <a:rPr lang="uk-UA" sz="1800" dirty="0">
                <a:solidFill>
                  <a:srgbClr val="002060"/>
                </a:solidFill>
              </a:rPr>
              <a:t> з прийняттям </a:t>
            </a:r>
            <a:r>
              <a:rPr lang="uk-UA" sz="1800" dirty="0" smtClean="0">
                <a:solidFill>
                  <a:srgbClr val="002060"/>
                </a:solidFill>
              </a:rPr>
              <a:t>рішення </a:t>
            </a:r>
            <a:r>
              <a:rPr lang="ru-RU" sz="1800" dirty="0">
                <a:solidFill>
                  <a:srgbClr val="002060"/>
                </a:solidFill>
              </a:rPr>
              <a:t>про </a:t>
            </a:r>
            <a:r>
              <a:rPr lang="uk-UA" sz="1800" dirty="0" smtClean="0">
                <a:solidFill>
                  <a:srgbClr val="002060"/>
                </a:solidFill>
              </a:rPr>
              <a:t>перехід на електронний </a:t>
            </a:r>
            <a:r>
              <a:rPr lang="ru-RU" sz="1800" dirty="0" smtClean="0">
                <a:solidFill>
                  <a:srgbClr val="002060"/>
                </a:solidFill>
              </a:rPr>
              <a:t>документообіг </a:t>
            </a:r>
            <a:r>
              <a:rPr lang="uk-UA" sz="1800" dirty="0" smtClean="0">
                <a:solidFill>
                  <a:srgbClr val="002060"/>
                </a:solidFill>
              </a:rPr>
              <a:t> </a:t>
            </a:r>
            <a:r>
              <a:rPr lang="uk-UA" sz="1800" dirty="0">
                <a:solidFill>
                  <a:srgbClr val="002060"/>
                </a:solidFill>
              </a:rPr>
              <a:t>роботодавець зобов’язаний затвердити:</a:t>
            </a:r>
          </a:p>
          <a:p>
            <a:endParaRPr lang="uk-UA" sz="1800" dirty="0">
              <a:solidFill>
                <a:srgbClr val="002060"/>
              </a:solidFill>
            </a:endParaRPr>
          </a:p>
          <a:p>
            <a:r>
              <a:rPr lang="uk-UA" sz="1800" dirty="0">
                <a:solidFill>
                  <a:srgbClr val="002060"/>
                </a:solidFill>
              </a:rPr>
              <a:t>1) перелік документів, ведення яких передбачається у електронній </a:t>
            </a:r>
            <a:r>
              <a:rPr lang="uk-UA" sz="1800" dirty="0" smtClean="0">
                <a:solidFill>
                  <a:srgbClr val="002060"/>
                </a:solidFill>
              </a:rPr>
              <a:t>формі;</a:t>
            </a:r>
            <a:endParaRPr lang="uk-UA" sz="1800" dirty="0">
              <a:solidFill>
                <a:srgbClr val="002060"/>
              </a:solidFill>
            </a:endParaRPr>
          </a:p>
          <a:p>
            <a:endParaRPr lang="uk-UA" sz="1800" dirty="0">
              <a:solidFill>
                <a:srgbClr val="002060"/>
              </a:solidFill>
            </a:endParaRPr>
          </a:p>
          <a:p>
            <a:r>
              <a:rPr lang="uk-UA" sz="1800" dirty="0">
                <a:solidFill>
                  <a:srgbClr val="002060"/>
                </a:solidFill>
              </a:rPr>
              <a:t>2) порядок створення, відправлення, передавання, одержання, зберігання, оброблення, використання та знищення документів, зазначених у Переліку.</a:t>
            </a:r>
          </a:p>
        </p:txBody>
      </p:sp>
    </p:spTree>
    <p:extLst>
      <p:ext uri="{BB962C8B-B14F-4D97-AF65-F5344CB8AC3E}">
        <p14:creationId xmlns:p14="http://schemas.microsoft.com/office/powerpoint/2010/main" val="3795178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769441"/>
          </a:xfrm>
          <a:prstGeom prst="rect">
            <a:avLst/>
          </a:prstGeom>
          <a:noFill/>
        </p:spPr>
        <p:txBody>
          <a:bodyPr wrap="square" rtlCol="0">
            <a:spAutoFit/>
          </a:bodyPr>
          <a:lstStyle/>
          <a:p>
            <a:r>
              <a:rPr lang="ru-RU"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Порядок </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впровадження електронного документообігу у сфері трудових відносин</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24799" y="1015300"/>
            <a:ext cx="7959747" cy="3539430"/>
          </a:xfrm>
          <a:prstGeom prst="rect">
            <a:avLst/>
          </a:prstGeom>
          <a:noFill/>
        </p:spPr>
        <p:txBody>
          <a:bodyPr wrap="square" rtlCol="0">
            <a:spAutoFit/>
          </a:bodyPr>
          <a:lstStyle/>
          <a:p>
            <a:endParaRPr lang="uk-UA" dirty="0" smtClean="0">
              <a:solidFill>
                <a:srgbClr val="002060"/>
              </a:solidFill>
            </a:endParaRPr>
          </a:p>
          <a:p>
            <a:r>
              <a:rPr lang="uk-UA" dirty="0" smtClean="0">
                <a:solidFill>
                  <a:srgbClr val="002060"/>
                </a:solidFill>
              </a:rPr>
              <a:t>У разі прийняття рішення про організацію електронного документообігу документів, створення та ведення яких передбачено законодавством про працю, зокрема про охорону праці, роботодавець </a:t>
            </a:r>
            <a:r>
              <a:rPr lang="uk-UA" b="1" dirty="0" smtClean="0">
                <a:solidFill>
                  <a:srgbClr val="002060"/>
                </a:solidFill>
              </a:rPr>
              <a:t>зобов’язаний забезпечити</a:t>
            </a:r>
            <a:r>
              <a:rPr lang="uk-UA" dirty="0" smtClean="0">
                <a:solidFill>
                  <a:srgbClr val="002060"/>
                </a:solidFill>
              </a:rPr>
              <a:t>:</a:t>
            </a:r>
          </a:p>
          <a:p>
            <a:endParaRPr lang="uk-UA" dirty="0" smtClean="0">
              <a:solidFill>
                <a:srgbClr val="002060"/>
              </a:solidFill>
            </a:endParaRPr>
          </a:p>
          <a:p>
            <a:r>
              <a:rPr lang="uk-UA" dirty="0" smtClean="0">
                <a:solidFill>
                  <a:srgbClr val="002060"/>
                </a:solidFill>
              </a:rPr>
              <a:t>1) </a:t>
            </a:r>
            <a:r>
              <a:rPr lang="uk-UA" b="1" dirty="0" smtClean="0">
                <a:solidFill>
                  <a:srgbClr val="002060"/>
                </a:solidFill>
              </a:rPr>
              <a:t>строк зберігання </a:t>
            </a:r>
            <a:r>
              <a:rPr lang="uk-UA" dirty="0" smtClean="0">
                <a:solidFill>
                  <a:srgbClr val="002060"/>
                </a:solidFill>
              </a:rPr>
              <a:t>електронних документів у сфері охорони праці, не менший від строку, встановленого для відповідних документів, визначених законодавством про працю, зокрема про охорону праці, у тому числі шляхом використання електронних підписів у форматі, придатному для тривалого архівного зберігання;</a:t>
            </a:r>
          </a:p>
          <a:p>
            <a:endParaRPr lang="uk-UA" dirty="0" smtClean="0">
              <a:solidFill>
                <a:srgbClr val="002060"/>
              </a:solidFill>
            </a:endParaRPr>
          </a:p>
          <a:p>
            <a:r>
              <a:rPr lang="uk-UA" dirty="0" smtClean="0">
                <a:solidFill>
                  <a:srgbClr val="002060"/>
                </a:solidFill>
              </a:rPr>
              <a:t>2) можливість </a:t>
            </a:r>
            <a:r>
              <a:rPr lang="uk-UA" b="1" dirty="0" smtClean="0">
                <a:solidFill>
                  <a:srgbClr val="002060"/>
                </a:solidFill>
              </a:rPr>
              <a:t>вільного ознайомлення працівників </a:t>
            </a:r>
            <a:r>
              <a:rPr lang="uk-UA" dirty="0" smtClean="0">
                <a:solidFill>
                  <a:srgbClr val="002060"/>
                </a:solidFill>
              </a:rPr>
              <a:t>з документами, якщо така можливість передбачена законодавством про працю, зокрема про охорону праці;</a:t>
            </a:r>
          </a:p>
          <a:p>
            <a:endParaRPr lang="uk-UA" dirty="0" smtClean="0">
              <a:solidFill>
                <a:srgbClr val="002060"/>
              </a:solidFill>
            </a:endParaRPr>
          </a:p>
          <a:p>
            <a:r>
              <a:rPr lang="uk-UA" dirty="0" smtClean="0">
                <a:solidFill>
                  <a:srgbClr val="002060"/>
                </a:solidFill>
              </a:rPr>
              <a:t>3) надання посадовим особам Держпраці та її територіальних органів у передбачених законодавством випадках </a:t>
            </a:r>
            <a:r>
              <a:rPr lang="uk-UA" b="1" dirty="0" smtClean="0">
                <a:solidFill>
                  <a:srgbClr val="002060"/>
                </a:solidFill>
              </a:rPr>
              <a:t>примірників електронних документів</a:t>
            </a:r>
            <a:r>
              <a:rPr lang="uk-UA" dirty="0" smtClean="0">
                <a:solidFill>
                  <a:srgbClr val="002060"/>
                </a:solidFill>
              </a:rPr>
              <a:t>, які відповідають вимогам до форматів даних електронного документообігу, встановлених законодавством.</a:t>
            </a:r>
            <a:endParaRPr lang="uk-UA" dirty="0">
              <a:solidFill>
                <a:srgbClr val="002060"/>
              </a:solidFill>
            </a:endParaRPr>
          </a:p>
        </p:txBody>
      </p:sp>
    </p:spTree>
    <p:extLst>
      <p:ext uri="{BB962C8B-B14F-4D97-AF65-F5344CB8AC3E}">
        <p14:creationId xmlns:p14="http://schemas.microsoft.com/office/powerpoint/2010/main" val="26203671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769441"/>
          </a:xfrm>
          <a:prstGeom prst="rect">
            <a:avLst/>
          </a:prstGeom>
          <a:noFill/>
        </p:spPr>
        <p:txBody>
          <a:bodyPr wrap="square" rtlCol="0">
            <a:spAutoFit/>
          </a:bodyPr>
          <a:lstStyle/>
          <a:p>
            <a:r>
              <a:rPr lang="ru-RU"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Порядок </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впровадження електронного документообігу у сфері трудових відносин</a:t>
            </a:r>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 </a:t>
            </a:r>
            <a:endParaRPr lang="uk-UA" sz="2200"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933319" y="1456734"/>
            <a:ext cx="7453937" cy="2677656"/>
          </a:xfrm>
          <a:prstGeom prst="rect">
            <a:avLst/>
          </a:prstGeom>
          <a:noFill/>
        </p:spPr>
        <p:txBody>
          <a:bodyPr wrap="square" rtlCol="0">
            <a:spAutoFit/>
          </a:bodyPr>
          <a:lstStyle/>
          <a:p>
            <a:r>
              <a:rPr lang="uk-UA" sz="2400" dirty="0" smtClean="0">
                <a:solidFill>
                  <a:srgbClr val="002060"/>
                </a:solidFill>
              </a:rPr>
              <a:t>У випадках, коли відносно документів, віднесених до Переліку, передбачено проставлення особистого підпису визначеної законодавством про працю, зокрема про охорону праці особи, накладається </a:t>
            </a:r>
            <a:r>
              <a:rPr lang="uk-UA" sz="2400" b="1" dirty="0" smtClean="0">
                <a:solidFill>
                  <a:srgbClr val="002060"/>
                </a:solidFill>
              </a:rPr>
              <a:t>електронний підпис</a:t>
            </a:r>
            <a:r>
              <a:rPr lang="uk-UA" sz="2400" dirty="0" smtClean="0">
                <a:solidFill>
                  <a:srgbClr val="002060"/>
                </a:solidFill>
              </a:rPr>
              <a:t>, що базується на кваліфікованому сертифікаті електронного підпису такої особи.</a:t>
            </a:r>
            <a:endParaRPr lang="uk-UA" sz="2400" dirty="0">
              <a:solidFill>
                <a:srgbClr val="002060"/>
              </a:solidFill>
            </a:endParaRPr>
          </a:p>
        </p:txBody>
      </p:sp>
    </p:spTree>
    <p:extLst>
      <p:ext uri="{BB962C8B-B14F-4D97-AF65-F5344CB8AC3E}">
        <p14:creationId xmlns:p14="http://schemas.microsoft.com/office/powerpoint/2010/main" val="4082843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5400000">
            <a:off x="-2159844" y="2253934"/>
            <a:ext cx="5081586" cy="654683"/>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871" y="-137571"/>
            <a:ext cx="2146667" cy="1124209"/>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7752600" y="4542453"/>
            <a:ext cx="1191600" cy="628381"/>
            <a:chOff x="10389600" y="6161601"/>
            <a:chExt cx="1588800" cy="837842"/>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492443"/>
            </a:xfrm>
            <a:prstGeom prst="rect">
              <a:avLst/>
            </a:prstGeom>
            <a:noFill/>
          </p:spPr>
          <p:txBody>
            <a:bodyPr wrap="square" rtlCol="0">
              <a:spAutoFit/>
            </a:bodyPr>
            <a:lstStyle/>
            <a:p>
              <a:r>
                <a:rPr lang="en-US" sz="900" u="sng" dirty="0">
                  <a:solidFill>
                    <a:srgbClr val="4778AE"/>
                  </a:solidFill>
                </a:rPr>
                <a:t>www.dsp.gov.ua</a:t>
              </a:r>
              <a:endParaRPr lang="LID4096" sz="9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492443"/>
            </a:xfrm>
            <a:prstGeom prst="rect">
              <a:avLst/>
            </a:prstGeom>
            <a:noFill/>
          </p:spPr>
          <p:txBody>
            <a:bodyPr wrap="square" rtlCol="0">
              <a:spAutoFit/>
            </a:bodyPr>
            <a:lstStyle/>
            <a:p>
              <a:r>
                <a:rPr lang="en-US" sz="900" u="sng" dirty="0">
                  <a:solidFill>
                    <a:srgbClr val="4778AE"/>
                  </a:solidFill>
                </a:rPr>
                <a:t>www.pratsia.in.ua</a:t>
              </a:r>
              <a:endParaRPr lang="LID4096" sz="9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05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050"/>
            </a:p>
          </p:txBody>
        </p:sp>
      </p:grpSp>
      <p:sp>
        <p:nvSpPr>
          <p:cNvPr id="28" name="Google Shape;208;p26">
            <a:extLst>
              <a:ext uri="{FF2B5EF4-FFF2-40B4-BE49-F238E27FC236}">
                <a16:creationId xmlns:a16="http://schemas.microsoft.com/office/drawing/2014/main" id="{9D1F7A0B-39BE-450B-8CAC-71D53A840523}"/>
              </a:ext>
            </a:extLst>
          </p:cNvPr>
          <p:cNvSpPr txBox="1"/>
          <p:nvPr/>
        </p:nvSpPr>
        <p:spPr>
          <a:xfrm>
            <a:off x="2078840" y="681840"/>
            <a:ext cx="5313600" cy="715558"/>
          </a:xfrm>
          <a:prstGeom prst="rect">
            <a:avLst/>
          </a:prstGeom>
          <a:noFill/>
          <a:ln>
            <a:noFill/>
          </a:ln>
        </p:spPr>
        <p:txBody>
          <a:bodyPr spcFirstLastPara="1" wrap="square" lIns="68569" tIns="68569" rIns="68569" bIns="68569" anchor="t" anchorCtr="0">
            <a:spAutoFit/>
          </a:bodyPr>
          <a:lstStyle/>
          <a:p>
            <a:pPr algn="ctr"/>
            <a:r>
              <a:rPr lang="ru" sz="3750" b="1" dirty="0">
                <a:solidFill>
                  <a:srgbClr val="2C64DF"/>
                </a:solidFill>
                <a:latin typeface="Rubik" panose="02000604000000020004" pitchFamily="2" charset="-79"/>
                <a:ea typeface="Open Sans"/>
                <a:cs typeface="Rubik" panose="02000604000000020004" pitchFamily="2" charset="-79"/>
                <a:sym typeface="Open Sans"/>
              </a:rPr>
              <a:t>ДЯКУЮ ЗА УВАГУ !</a:t>
            </a:r>
            <a:endParaRPr sz="3750" b="1" dirty="0">
              <a:solidFill>
                <a:srgbClr val="2C64DF"/>
              </a:solidFill>
              <a:latin typeface="Rubik" panose="02000604000000020004" pitchFamily="2" charset="-79"/>
              <a:ea typeface="Open Sans"/>
              <a:cs typeface="Rubik" panose="02000604000000020004" pitchFamily="2" charset="-79"/>
              <a:sym typeface="Open Sans"/>
            </a:endParaRPr>
          </a:p>
        </p:txBody>
      </p:sp>
      <p:grpSp>
        <p:nvGrpSpPr>
          <p:cNvPr id="29" name="Группа 28">
            <a:extLst>
              <a:ext uri="{FF2B5EF4-FFF2-40B4-BE49-F238E27FC236}">
                <a16:creationId xmlns:a16="http://schemas.microsoft.com/office/drawing/2014/main" id="{69E0CBE9-2507-439E-AA14-35854539C533}"/>
              </a:ext>
            </a:extLst>
          </p:cNvPr>
          <p:cNvGrpSpPr/>
          <p:nvPr/>
        </p:nvGrpSpPr>
        <p:grpSpPr>
          <a:xfrm>
            <a:off x="5892859" y="1625311"/>
            <a:ext cx="2898925" cy="2527534"/>
            <a:chOff x="6022498" y="2098682"/>
            <a:chExt cx="2702115" cy="2355938"/>
          </a:xfrm>
        </p:grpSpPr>
        <p:sp>
          <p:nvSpPr>
            <p:cNvPr id="30" name="TextBox 29">
              <a:extLst>
                <a:ext uri="{FF2B5EF4-FFF2-40B4-BE49-F238E27FC236}">
                  <a16:creationId xmlns:a16="http://schemas.microsoft.com/office/drawing/2014/main" id="{A3936E7D-084F-4B05-BAC6-08ACBD235FEA}"/>
                </a:ext>
              </a:extLst>
            </p:cNvPr>
            <p:cNvSpPr txBox="1"/>
            <p:nvPr/>
          </p:nvSpPr>
          <p:spPr>
            <a:xfrm>
              <a:off x="6022498" y="4067330"/>
              <a:ext cx="2702115" cy="387290"/>
            </a:xfrm>
            <a:prstGeom prst="rect">
              <a:avLst/>
            </a:prstGeom>
            <a:noFill/>
          </p:spPr>
          <p:txBody>
            <a:bodyPr wrap="square" rtlCol="0">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Сервіс онлайн консультацій «інтерактивний інспектор»</a:t>
              </a:r>
            </a:p>
          </p:txBody>
        </p:sp>
        <p:pic>
          <p:nvPicPr>
            <p:cNvPr id="31" name="Picture 4" descr="https://lh4.googleusercontent.com/8X4CeYy7R_NsOtLrs1zSljyrOEHDdnKHo_ZzgWf43dBZhXuUXjzURdJb_IlX4yGx4ICd8DqG3S9Av1MrvAIDhVczSGluv2A441w2hzzf7F4Ymwkz3t8Fcg8Ac673m3J-2Gfjyv-uQlWjrZoJakiQGvjOXw=s2048">
              <a:extLst>
                <a:ext uri="{FF2B5EF4-FFF2-40B4-BE49-F238E27FC236}">
                  <a16:creationId xmlns:a16="http://schemas.microsoft.com/office/drawing/2014/main" id="{0B4DCFBC-7F15-4840-96AA-C0BDF06E95B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384018" y="2098682"/>
              <a:ext cx="1869970" cy="186997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32" name="Группа 31">
            <a:extLst>
              <a:ext uri="{FF2B5EF4-FFF2-40B4-BE49-F238E27FC236}">
                <a16:creationId xmlns:a16="http://schemas.microsoft.com/office/drawing/2014/main" id="{53C70B50-AFF2-4642-AD65-BA35ADD4044B}"/>
              </a:ext>
            </a:extLst>
          </p:cNvPr>
          <p:cNvGrpSpPr/>
          <p:nvPr/>
        </p:nvGrpSpPr>
        <p:grpSpPr>
          <a:xfrm>
            <a:off x="1345219" y="1625310"/>
            <a:ext cx="2771669" cy="2524929"/>
            <a:chOff x="1024974" y="2098682"/>
            <a:chExt cx="2583499" cy="2353509"/>
          </a:xfrm>
        </p:grpSpPr>
        <p:sp>
          <p:nvSpPr>
            <p:cNvPr id="33" name="Прямоугольник 32">
              <a:extLst>
                <a:ext uri="{FF2B5EF4-FFF2-40B4-BE49-F238E27FC236}">
                  <a16:creationId xmlns:a16="http://schemas.microsoft.com/office/drawing/2014/main" id="{5B136EE1-5ECE-4D2C-B48A-CC6DE46A5829}"/>
                </a:ext>
              </a:extLst>
            </p:cNvPr>
            <p:cNvSpPr/>
            <p:nvPr/>
          </p:nvSpPr>
          <p:spPr>
            <a:xfrm>
              <a:off x="1024974" y="4064902"/>
              <a:ext cx="2088914" cy="387289"/>
            </a:xfrm>
            <a:prstGeom prst="rect">
              <a:avLst/>
            </a:prstGeom>
          </p:spPr>
          <p:txBody>
            <a:bodyPr wrap="square">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Інформаційний портал </a:t>
              </a:r>
              <a:r>
                <a:rPr lang="en-US" sz="1050" dirty="0">
                  <a:solidFill>
                    <a:srgbClr val="002060"/>
                  </a:solidFill>
                  <a:latin typeface="Open Sans" panose="020B0604020202020204" charset="0"/>
                  <a:ea typeface="Open Sans" panose="020B0604020202020204" charset="0"/>
                  <a:cs typeface="Open Sans" panose="020B0604020202020204" charset="0"/>
                </a:rPr>
                <a:t>pratsia.in.ua </a:t>
              </a:r>
              <a:endParaRPr lang="uk-UA" sz="1050" dirty="0">
                <a:solidFill>
                  <a:srgbClr val="002060"/>
                </a:solidFill>
                <a:latin typeface="Open Sans" panose="020B0604020202020204" charset="0"/>
                <a:ea typeface="Open Sans" panose="020B0604020202020204" charset="0"/>
                <a:cs typeface="Open Sans" panose="020B0604020202020204" charset="0"/>
              </a:endParaRPr>
            </a:p>
          </p:txBody>
        </p:sp>
        <p:pic>
          <p:nvPicPr>
            <p:cNvPr id="34" name="Рисунок 33">
              <a:extLst>
                <a:ext uri="{FF2B5EF4-FFF2-40B4-BE49-F238E27FC236}">
                  <a16:creationId xmlns:a16="http://schemas.microsoft.com/office/drawing/2014/main" id="{83A15B29-F5C5-498E-BF33-06CF71B908A6}"/>
                </a:ext>
              </a:extLst>
            </p:cNvPr>
            <p:cNvPicPr>
              <a:picLocks noChangeAspect="1"/>
            </p:cNvPicPr>
            <p:nvPr/>
          </p:nvPicPr>
          <p:blipFill>
            <a:blip r:embed="rId6"/>
            <a:stretch>
              <a:fillRect/>
            </a:stretch>
          </p:blipFill>
          <p:spPr>
            <a:xfrm>
              <a:off x="1262301" y="2098682"/>
              <a:ext cx="2346172" cy="1869969"/>
            </a:xfrm>
            <a:prstGeom prst="rect">
              <a:avLst/>
            </a:prstGeom>
          </p:spPr>
        </p:pic>
      </p:grpSp>
      <p:grpSp>
        <p:nvGrpSpPr>
          <p:cNvPr id="35" name="Группа 34">
            <a:extLst>
              <a:ext uri="{FF2B5EF4-FFF2-40B4-BE49-F238E27FC236}">
                <a16:creationId xmlns:a16="http://schemas.microsoft.com/office/drawing/2014/main" id="{085C83E2-726A-497B-AEDB-77535A22ADE6}"/>
              </a:ext>
            </a:extLst>
          </p:cNvPr>
          <p:cNvGrpSpPr/>
          <p:nvPr/>
        </p:nvGrpSpPr>
        <p:grpSpPr>
          <a:xfrm>
            <a:off x="3677797" y="1625312"/>
            <a:ext cx="2484770" cy="2686511"/>
            <a:chOff x="3608473" y="2098683"/>
            <a:chExt cx="2316077" cy="2504122"/>
          </a:xfrm>
        </p:grpSpPr>
        <p:sp>
          <p:nvSpPr>
            <p:cNvPr id="36" name="TextBox 35">
              <a:extLst>
                <a:ext uri="{FF2B5EF4-FFF2-40B4-BE49-F238E27FC236}">
                  <a16:creationId xmlns:a16="http://schemas.microsoft.com/office/drawing/2014/main" id="{DB8F5B7C-5D07-4592-AD9E-BF2BC08FE6EB}"/>
                </a:ext>
              </a:extLst>
            </p:cNvPr>
            <p:cNvSpPr txBox="1"/>
            <p:nvPr/>
          </p:nvSpPr>
          <p:spPr>
            <a:xfrm>
              <a:off x="3608473" y="4064902"/>
              <a:ext cx="2316077" cy="537903"/>
            </a:xfrm>
            <a:prstGeom prst="rect">
              <a:avLst/>
            </a:prstGeom>
            <a:noFill/>
          </p:spPr>
          <p:txBody>
            <a:bodyPr wrap="square" rtlCol="0">
              <a:spAutoFit/>
            </a:bodyPr>
            <a:lstStyle/>
            <a:p>
              <a:pPr algn="ctr"/>
              <a:r>
                <a:rPr lang="uk-UA" sz="1050" dirty="0">
                  <a:solidFill>
                    <a:srgbClr val="002060"/>
                  </a:solidFill>
                  <a:latin typeface="Open Sans" panose="020B0604020202020204" charset="0"/>
                  <a:ea typeface="Open Sans" panose="020B0604020202020204" charset="0"/>
                  <a:cs typeface="Open Sans" panose="020B0604020202020204" charset="0"/>
                </a:rPr>
                <a:t>Анімаційні ролики</a:t>
              </a:r>
            </a:p>
            <a:p>
              <a:pPr algn="ctr"/>
              <a:r>
                <a:rPr lang="en-US" sz="1050" dirty="0">
                  <a:solidFill>
                    <a:srgbClr val="002060"/>
                  </a:solidFill>
                  <a:latin typeface="Open Sans" panose="020B0604020202020204" charset="0"/>
                  <a:ea typeface="Open Sans" panose="020B0604020202020204" charset="0"/>
                  <a:cs typeface="Open Sans" panose="020B0604020202020204" charset="0"/>
                </a:rPr>
                <a:t>https://m.youtube.com/@user-om9dz7ey4r/videos</a:t>
              </a:r>
              <a:endParaRPr lang="uk-UA" sz="1050" dirty="0">
                <a:solidFill>
                  <a:srgbClr val="002060"/>
                </a:solidFill>
                <a:latin typeface="Open Sans" panose="020B0604020202020204" charset="0"/>
                <a:ea typeface="Open Sans" panose="020B0604020202020204" charset="0"/>
                <a:cs typeface="Open Sans" panose="020B0604020202020204" charset="0"/>
              </a:endParaRPr>
            </a:p>
          </p:txBody>
        </p:sp>
        <p:pic>
          <p:nvPicPr>
            <p:cNvPr id="37" name="Picture 6" descr="https://lh5.googleusercontent.com/KQsImu21MByBj5Ov1-7eStznLOV-9IQHZDrowS3lzsZXtZhCFoFaC4AHveibIeX-WzZ69gaEeKeBPaZbKUkdEGgp4Kf2GEgDboxP9gX2AAWcHNPnrT1dXqnWcQ-KCjPd9sZUd-7JEQGmtQjWWNXhyTjFlQ=s2048">
              <a:extLst>
                <a:ext uri="{FF2B5EF4-FFF2-40B4-BE49-F238E27FC236}">
                  <a16:creationId xmlns:a16="http://schemas.microsoft.com/office/drawing/2014/main" id="{F008D60E-F7C9-4D1B-BB62-28420F6F9F4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872" t="23416" r="22355" b="13870"/>
            <a:stretch/>
          </p:blipFill>
          <p:spPr bwMode="auto">
            <a:xfrm>
              <a:off x="3725297" y="2098683"/>
              <a:ext cx="2010651" cy="177685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85181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4" name="TextBox 3"/>
          <p:cNvSpPr txBox="1"/>
          <p:nvPr/>
        </p:nvSpPr>
        <p:spPr>
          <a:xfrm>
            <a:off x="876563" y="800887"/>
            <a:ext cx="8109781" cy="3954929"/>
          </a:xfrm>
          <a:prstGeom prst="rect">
            <a:avLst/>
          </a:prstGeom>
          <a:noFill/>
        </p:spPr>
        <p:txBody>
          <a:bodyPr wrap="square" rtlCol="0">
            <a:spAutoFit/>
          </a:bodyPr>
          <a:lstStyle/>
          <a:p>
            <a:r>
              <a:rPr lang="uk-UA" sz="1800" b="1" dirty="0" smtClean="0">
                <a:solidFill>
                  <a:srgbClr val="002060"/>
                </a:solidFill>
              </a:rPr>
              <a:t>Про затвердження Правил організації діловодства та архівного зберігання документів у державних органах, органах місцевого самоврядування, на підприємствах, в установах і організаціях</a:t>
            </a:r>
          </a:p>
          <a:p>
            <a:r>
              <a:rPr lang="uk-UA" sz="1300" dirty="0" smtClean="0">
                <a:solidFill>
                  <a:srgbClr val="002060"/>
                </a:solidFill>
              </a:rPr>
              <a:t>(наказ </a:t>
            </a:r>
            <a:r>
              <a:rPr lang="uk-UA" sz="1300" dirty="0" err="1" smtClean="0">
                <a:solidFill>
                  <a:srgbClr val="002060"/>
                </a:solidFill>
              </a:rPr>
              <a:t>Мін’юста</a:t>
            </a:r>
            <a:r>
              <a:rPr lang="uk-UA" sz="1300" dirty="0" smtClean="0">
                <a:solidFill>
                  <a:srgbClr val="002060"/>
                </a:solidFill>
              </a:rPr>
              <a:t> від 18.06.2015 № </a:t>
            </a:r>
            <a:r>
              <a:rPr lang="uk-UA" sz="1300" b="1" dirty="0" smtClean="0">
                <a:solidFill>
                  <a:srgbClr val="002060"/>
                </a:solidFill>
              </a:rPr>
              <a:t>1000/5</a:t>
            </a:r>
            <a:r>
              <a:rPr lang="uk-UA" sz="1300" dirty="0" smtClean="0">
                <a:solidFill>
                  <a:srgbClr val="002060"/>
                </a:solidFill>
              </a:rPr>
              <a:t>, зареєстрований в Мін’юсті 22.06.2015 за № 736/27181) </a:t>
            </a:r>
          </a:p>
          <a:p>
            <a:endParaRPr lang="ru-RU" sz="1500" dirty="0" smtClean="0">
              <a:solidFill>
                <a:srgbClr val="002060"/>
              </a:solidFill>
            </a:endParaRPr>
          </a:p>
          <a:p>
            <a:r>
              <a:rPr lang="uk-UA" sz="1500" dirty="0" smtClean="0">
                <a:solidFill>
                  <a:srgbClr val="002060"/>
                </a:solidFill>
              </a:rPr>
              <a:t>Ці Правила встановлюють єдині вимоги щодо створення управлінських документів і роботи зі службовими документами, а також порядок їх архівного зберігання в державних органах, органах місцевого самоврядування, на підприємствах, в установах і організаціях незалежно від форм власності (далі </a:t>
            </a:r>
            <a:r>
              <a:rPr lang="ru-RU" sz="1500" dirty="0" smtClean="0">
                <a:solidFill>
                  <a:srgbClr val="002060"/>
                </a:solidFill>
              </a:rPr>
              <a:t>- </a:t>
            </a:r>
            <a:r>
              <a:rPr lang="ru-RU" sz="1500" dirty="0">
                <a:solidFill>
                  <a:srgbClr val="002060"/>
                </a:solidFill>
              </a:rPr>
              <a:t>установи).</a:t>
            </a:r>
          </a:p>
          <a:p>
            <a:endParaRPr lang="ru-RU" sz="1500" dirty="0">
              <a:solidFill>
                <a:srgbClr val="002060"/>
              </a:solidFill>
            </a:endParaRPr>
          </a:p>
          <a:p>
            <a:r>
              <a:rPr lang="ru-RU" sz="1500" dirty="0" err="1">
                <a:solidFill>
                  <a:srgbClr val="002060"/>
                </a:solidFill>
              </a:rPr>
              <a:t>Ці</a:t>
            </a:r>
            <a:r>
              <a:rPr lang="ru-RU" sz="1500" dirty="0">
                <a:solidFill>
                  <a:srgbClr val="002060"/>
                </a:solidFill>
              </a:rPr>
              <a:t> Правила є </a:t>
            </a:r>
            <a:r>
              <a:rPr lang="uk-UA" sz="1500" dirty="0" smtClean="0">
                <a:solidFill>
                  <a:srgbClr val="002060"/>
                </a:solidFill>
              </a:rPr>
              <a:t>нормативно-правовим актом, обов’язковим для виконання всіма установами</a:t>
            </a:r>
            <a:r>
              <a:rPr lang="ru-RU" sz="1500" dirty="0" smtClean="0">
                <a:solidFill>
                  <a:srgbClr val="002060"/>
                </a:solidFill>
              </a:rPr>
              <a:t>.</a:t>
            </a:r>
          </a:p>
          <a:p>
            <a:endParaRPr lang="ru-RU" sz="1500" dirty="0">
              <a:solidFill>
                <a:srgbClr val="002060"/>
              </a:solidFill>
            </a:endParaRPr>
          </a:p>
          <a:p>
            <a:r>
              <a:rPr lang="ru-RU" sz="1500" dirty="0" smtClean="0">
                <a:solidFill>
                  <a:srgbClr val="002060"/>
                </a:solidFill>
              </a:rPr>
              <a:t>Датою </a:t>
            </a:r>
            <a:r>
              <a:rPr lang="ru-RU" sz="1500" dirty="0">
                <a:solidFill>
                  <a:srgbClr val="002060"/>
                </a:solidFill>
              </a:rPr>
              <a:t>документа є </a:t>
            </a:r>
            <a:r>
              <a:rPr lang="uk-UA" sz="1500" dirty="0" smtClean="0">
                <a:solidFill>
                  <a:srgbClr val="002060"/>
                </a:solidFill>
              </a:rPr>
              <a:t>відповідно дата його підписання, затвердження, прийняття, реєстрації або складення (для актів), засідання колегіального органу (для протоколів).</a:t>
            </a:r>
          </a:p>
          <a:p>
            <a:endParaRPr lang="uk-UA" sz="1000" dirty="0" smtClean="0">
              <a:solidFill>
                <a:srgbClr val="002060"/>
              </a:solidFill>
            </a:endParaRPr>
          </a:p>
        </p:txBody>
      </p:sp>
    </p:spTree>
    <p:extLst>
      <p:ext uri="{BB962C8B-B14F-4D97-AF65-F5344CB8AC3E}">
        <p14:creationId xmlns:p14="http://schemas.microsoft.com/office/powerpoint/2010/main" val="3602242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4" name="TextBox 3"/>
          <p:cNvSpPr txBox="1"/>
          <p:nvPr/>
        </p:nvSpPr>
        <p:spPr>
          <a:xfrm>
            <a:off x="826114" y="536027"/>
            <a:ext cx="8185456" cy="4216539"/>
          </a:xfrm>
          <a:prstGeom prst="rect">
            <a:avLst/>
          </a:prstGeom>
          <a:noFill/>
        </p:spPr>
        <p:txBody>
          <a:bodyPr wrap="square" rtlCol="0">
            <a:spAutoFit/>
          </a:bodyPr>
          <a:lstStyle/>
          <a:p>
            <a:r>
              <a:rPr lang="uk-UA" sz="1800" b="1" dirty="0" smtClean="0">
                <a:solidFill>
                  <a:srgbClr val="002060"/>
                </a:solidFill>
              </a:rPr>
              <a:t>Правила організації діловодства та архівного зберігання </a:t>
            </a:r>
          </a:p>
          <a:p>
            <a:r>
              <a:rPr lang="uk-UA" sz="1800" b="1" dirty="0" smtClean="0">
                <a:solidFill>
                  <a:srgbClr val="002060"/>
                </a:solidFill>
              </a:rPr>
              <a:t>документів у державних органах, органах місцевого самоврядування, на підприємствах, в установах і організаціях</a:t>
            </a:r>
          </a:p>
          <a:p>
            <a:endParaRPr lang="ru-RU" dirty="0" smtClean="0">
              <a:solidFill>
                <a:srgbClr val="002060"/>
              </a:solidFill>
            </a:endParaRPr>
          </a:p>
          <a:p>
            <a:r>
              <a:rPr lang="uk-UA" dirty="0" smtClean="0">
                <a:solidFill>
                  <a:srgbClr val="002060"/>
                </a:solidFill>
              </a:rPr>
              <a:t>Проекти наказів (розпоряджень) з кадрових питань (особового складу) та додатки до них візуються працівником кадрової служби, який створив документ, та його керівником, а також залежно від видів наказів посадовими особами структурного підрозділу з питань запобігання та виявлення корупції (за наявності), бухгалтерської служби, іншими посадовими особами, яких стосується </a:t>
            </a:r>
            <a:r>
              <a:rPr lang="ru-RU" dirty="0" smtClean="0">
                <a:solidFill>
                  <a:srgbClr val="002060"/>
                </a:solidFill>
              </a:rPr>
              <a:t>документ.</a:t>
            </a:r>
          </a:p>
          <a:p>
            <a:r>
              <a:rPr lang="uk-UA" dirty="0" smtClean="0">
                <a:solidFill>
                  <a:srgbClr val="002060"/>
                </a:solidFill>
              </a:rPr>
              <a:t>Розпорядчі документи (накази, розпорядження) з кадрових питань (особового складу) можуть бути складені на підставі затверджених міжгалузевих типових уніфікованих форм</a:t>
            </a:r>
            <a:r>
              <a:rPr lang="ru-RU" dirty="0" smtClean="0">
                <a:solidFill>
                  <a:srgbClr val="002060"/>
                </a:solidFill>
              </a:rPr>
              <a:t>.</a:t>
            </a:r>
          </a:p>
          <a:p>
            <a:r>
              <a:rPr lang="uk-UA" dirty="0" smtClean="0">
                <a:solidFill>
                  <a:srgbClr val="002060"/>
                </a:solidFill>
              </a:rPr>
              <a:t>Зміст розпорядчого документа коротко </a:t>
            </a:r>
            <a:r>
              <a:rPr lang="uk-UA" b="1" dirty="0" smtClean="0">
                <a:solidFill>
                  <a:srgbClr val="002060"/>
                </a:solidFill>
              </a:rPr>
              <a:t>викладається в заголовку</a:t>
            </a:r>
            <a:r>
              <a:rPr lang="uk-UA" dirty="0" smtClean="0">
                <a:solidFill>
                  <a:srgbClr val="002060"/>
                </a:solidFill>
              </a:rPr>
              <a:t>, який починається з прийменника «Про» і складається за допомогою віддієслівного іменника («Про затвердження...», «Про введення...», «Про прийняття на роботу...») або іменника («Про підсумки...», «Про кадрові питання</a:t>
            </a:r>
            <a:r>
              <a:rPr lang="ru-RU" dirty="0" smtClean="0">
                <a:solidFill>
                  <a:srgbClr val="002060"/>
                </a:solidFill>
              </a:rPr>
              <a:t>...»)</a:t>
            </a:r>
          </a:p>
          <a:p>
            <a:r>
              <a:rPr lang="uk-UA" dirty="0" smtClean="0">
                <a:solidFill>
                  <a:srgbClr val="002060"/>
                </a:solidFill>
              </a:rPr>
              <a:t>Констатуюча частина може бути опущена, якщо розпорядча частина не потребує обґрунтування, наприклад у розпорядчих документах з кадрових питань (особового </a:t>
            </a:r>
            <a:r>
              <a:rPr lang="ru-RU" dirty="0" smtClean="0">
                <a:solidFill>
                  <a:srgbClr val="002060"/>
                </a:solidFill>
              </a:rPr>
              <a:t>складу</a:t>
            </a:r>
            <a:r>
              <a:rPr lang="ru-RU" dirty="0">
                <a:solidFill>
                  <a:srgbClr val="002060"/>
                </a:solidFill>
              </a:rPr>
              <a:t>).</a:t>
            </a:r>
            <a:endParaRPr lang="uk-UA" dirty="0" smtClean="0">
              <a:solidFill>
                <a:srgbClr val="002060"/>
              </a:solidFill>
            </a:endParaRPr>
          </a:p>
          <a:p>
            <a:endParaRPr lang="uk-UA" sz="1800" dirty="0">
              <a:solidFill>
                <a:srgbClr val="002060"/>
              </a:solidFill>
            </a:endParaRPr>
          </a:p>
        </p:txBody>
      </p:sp>
    </p:spTree>
    <p:extLst>
      <p:ext uri="{BB962C8B-B14F-4D97-AF65-F5344CB8AC3E}">
        <p14:creationId xmlns:p14="http://schemas.microsoft.com/office/powerpoint/2010/main" val="40905514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4" name="TextBox 3"/>
          <p:cNvSpPr txBox="1"/>
          <p:nvPr/>
        </p:nvSpPr>
        <p:spPr>
          <a:xfrm>
            <a:off x="876563" y="800887"/>
            <a:ext cx="8109781" cy="3785652"/>
          </a:xfrm>
          <a:prstGeom prst="rect">
            <a:avLst/>
          </a:prstGeom>
          <a:noFill/>
        </p:spPr>
        <p:txBody>
          <a:bodyPr wrap="square" rtlCol="0">
            <a:spAutoFit/>
          </a:bodyPr>
          <a:lstStyle/>
          <a:p>
            <a:r>
              <a:rPr lang="uk-UA" sz="1800" b="1" dirty="0" smtClean="0">
                <a:solidFill>
                  <a:srgbClr val="002060"/>
                </a:solidFill>
              </a:rPr>
              <a:t>Правила організації діловодства та архівного зберігання документів у державних органах, органах місцевого самоврядування, на підприємствах, в установах і організаціях</a:t>
            </a:r>
          </a:p>
          <a:p>
            <a:endParaRPr lang="uk-UA" sz="1800" dirty="0" smtClean="0">
              <a:solidFill>
                <a:srgbClr val="002060"/>
              </a:solidFill>
            </a:endParaRPr>
          </a:p>
          <a:p>
            <a:r>
              <a:rPr lang="uk-UA" dirty="0">
                <a:solidFill>
                  <a:srgbClr val="002060"/>
                </a:solidFill>
              </a:rPr>
              <a:t>У розпорядчих документах з кадрових питань (особового складу) розпорядча частина починається, як правило, з дієслова у формі інфінітива: «ПРИЙНЯТИ», «ПРИЗНАЧИТИ», «ПЕРЕВЕСТИ», «ЗВІЛЬНИТИ», «ВІДРЯДИТИ», «НАДАТИ», «ОГОЛОСИТИ» тощо. Далі зазначаються великими літерами прізвище працівника, на якого поширюється дія розпорядчого документа, і малими - його ім’я та по батькові.</a:t>
            </a:r>
          </a:p>
          <a:p>
            <a:endParaRPr lang="uk-UA" dirty="0" smtClean="0">
              <a:solidFill>
                <a:srgbClr val="002060"/>
              </a:solidFill>
            </a:endParaRPr>
          </a:p>
          <a:p>
            <a:r>
              <a:rPr lang="uk-UA" dirty="0" smtClean="0">
                <a:solidFill>
                  <a:srgbClr val="002060"/>
                </a:solidFill>
              </a:rPr>
              <a:t>Формулювання </a:t>
            </a:r>
            <a:r>
              <a:rPr lang="uk-UA" dirty="0">
                <a:solidFill>
                  <a:srgbClr val="002060"/>
                </a:solidFill>
              </a:rPr>
              <a:t>пунктів повинні бути чіткими, конкретними, відповідати нормам </a:t>
            </a:r>
            <a:r>
              <a:rPr lang="uk-UA" u="sng" dirty="0">
                <a:solidFill>
                  <a:srgbClr val="002060"/>
                </a:solidFill>
                <a:hlinkClick r:id="rId3"/>
              </a:rPr>
              <a:t>Кодексу законів про працю України</a:t>
            </a:r>
            <a:r>
              <a:rPr lang="uk-UA" dirty="0">
                <a:solidFill>
                  <a:srgbClr val="002060"/>
                </a:solidFill>
              </a:rPr>
              <a:t> (КЗпП) або іншим правовим актам.</a:t>
            </a:r>
          </a:p>
          <a:p>
            <a:endParaRPr lang="uk-UA" dirty="0" smtClean="0">
              <a:solidFill>
                <a:srgbClr val="002060"/>
              </a:solidFill>
            </a:endParaRPr>
          </a:p>
          <a:p>
            <a:r>
              <a:rPr lang="uk-UA" dirty="0" smtClean="0">
                <a:solidFill>
                  <a:srgbClr val="002060"/>
                </a:solidFill>
              </a:rPr>
              <a:t>У </a:t>
            </a:r>
            <a:r>
              <a:rPr lang="uk-UA" dirty="0">
                <a:solidFill>
                  <a:srgbClr val="002060"/>
                </a:solidFill>
              </a:rPr>
              <a:t>разі призначення або звільнення працівника зазначаються </a:t>
            </a:r>
            <a:r>
              <a:rPr lang="uk-UA" b="1" dirty="0">
                <a:solidFill>
                  <a:srgbClr val="002060"/>
                </a:solidFill>
              </a:rPr>
              <a:t>повна дата</a:t>
            </a:r>
            <a:r>
              <a:rPr lang="uk-UA" dirty="0">
                <a:solidFill>
                  <a:srgbClr val="002060"/>
                </a:solidFill>
              </a:rPr>
              <a:t> (число, місяць, рік) </a:t>
            </a:r>
            <a:r>
              <a:rPr lang="uk-UA" b="1" dirty="0">
                <a:solidFill>
                  <a:srgbClr val="002060"/>
                </a:solidFill>
              </a:rPr>
              <a:t>фактичного виходу працівника на роботу (припинення трудових відносин), розміри його посадового окладу відповідно до штатного розпису, надбавок та доплат</a:t>
            </a:r>
            <a:r>
              <a:rPr lang="uk-UA" dirty="0" smtClean="0">
                <a:solidFill>
                  <a:srgbClr val="002060"/>
                </a:solidFill>
              </a:rPr>
              <a:t>.</a:t>
            </a:r>
            <a:endParaRPr lang="uk-UA" dirty="0">
              <a:solidFill>
                <a:srgbClr val="002060"/>
              </a:solidFill>
            </a:endParaRPr>
          </a:p>
        </p:txBody>
      </p:sp>
    </p:spTree>
    <p:extLst>
      <p:ext uri="{BB962C8B-B14F-4D97-AF65-F5344CB8AC3E}">
        <p14:creationId xmlns:p14="http://schemas.microsoft.com/office/powerpoint/2010/main" val="4184743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4" name="TextBox 3"/>
          <p:cNvSpPr txBox="1"/>
          <p:nvPr/>
        </p:nvSpPr>
        <p:spPr>
          <a:xfrm>
            <a:off x="876563" y="441433"/>
            <a:ext cx="8109781" cy="4062651"/>
          </a:xfrm>
          <a:prstGeom prst="rect">
            <a:avLst/>
          </a:prstGeom>
          <a:noFill/>
        </p:spPr>
        <p:txBody>
          <a:bodyPr wrap="square" rtlCol="0">
            <a:spAutoFit/>
          </a:bodyPr>
          <a:lstStyle/>
          <a:p>
            <a:r>
              <a:rPr lang="uk-UA" sz="1800" b="1" dirty="0" smtClean="0">
                <a:solidFill>
                  <a:srgbClr val="002060"/>
                </a:solidFill>
              </a:rPr>
              <a:t>Правила організації діловодства та архівного </a:t>
            </a:r>
          </a:p>
          <a:p>
            <a:r>
              <a:rPr lang="uk-UA" sz="1800" b="1" dirty="0" smtClean="0">
                <a:solidFill>
                  <a:srgbClr val="002060"/>
                </a:solidFill>
              </a:rPr>
              <a:t>зберігання документів у державних органах, органах </a:t>
            </a:r>
          </a:p>
          <a:p>
            <a:r>
              <a:rPr lang="uk-UA" sz="1800" b="1" dirty="0" smtClean="0">
                <a:solidFill>
                  <a:srgbClr val="002060"/>
                </a:solidFill>
              </a:rPr>
              <a:t>місцевого самоврядування, на підприємствах, в установах і організаціях</a:t>
            </a:r>
          </a:p>
          <a:p>
            <a:endParaRPr lang="uk-UA" sz="1800" dirty="0" smtClean="0">
              <a:solidFill>
                <a:srgbClr val="002060"/>
              </a:solidFill>
            </a:endParaRPr>
          </a:p>
          <a:p>
            <a:r>
              <a:rPr lang="uk-UA" dirty="0" smtClean="0">
                <a:solidFill>
                  <a:srgbClr val="002060"/>
                </a:solidFill>
              </a:rPr>
              <a:t>У </a:t>
            </a:r>
            <a:r>
              <a:rPr lang="uk-UA" dirty="0">
                <a:solidFill>
                  <a:srgbClr val="002060"/>
                </a:solidFill>
              </a:rPr>
              <a:t>кожному пункті розпорядчого документа з кадрових питань (особового складу) </a:t>
            </a:r>
            <a:r>
              <a:rPr lang="uk-UA" b="1" dirty="0">
                <a:solidFill>
                  <a:srgbClr val="002060"/>
                </a:solidFill>
              </a:rPr>
              <a:t>зазначається підстава </a:t>
            </a:r>
            <a:r>
              <a:rPr lang="uk-UA" dirty="0">
                <a:solidFill>
                  <a:srgbClr val="002060"/>
                </a:solidFill>
              </a:rPr>
              <a:t>щодо його видання (заява працівника, контракт, доповідна записка, рішення атестаційної комісії тощо</a:t>
            </a:r>
            <a:r>
              <a:rPr lang="uk-UA" dirty="0" smtClean="0">
                <a:solidFill>
                  <a:srgbClr val="002060"/>
                </a:solidFill>
              </a:rPr>
              <a:t>).</a:t>
            </a:r>
          </a:p>
          <a:p>
            <a:endParaRPr lang="uk-UA" dirty="0">
              <a:solidFill>
                <a:srgbClr val="002060"/>
              </a:solidFill>
            </a:endParaRPr>
          </a:p>
          <a:p>
            <a:r>
              <a:rPr lang="uk-UA" dirty="0">
                <a:solidFill>
                  <a:srgbClr val="002060"/>
                </a:solidFill>
              </a:rPr>
              <a:t>Розпорядчі документи з кадрових питань (особового складу) оформлюють у вигляді </a:t>
            </a:r>
            <a:r>
              <a:rPr lang="uk-UA" b="1" dirty="0">
                <a:solidFill>
                  <a:srgbClr val="002060"/>
                </a:solidFill>
              </a:rPr>
              <a:t>індивідуальних</a:t>
            </a:r>
            <a:r>
              <a:rPr lang="uk-UA" dirty="0">
                <a:solidFill>
                  <a:srgbClr val="002060"/>
                </a:solidFill>
              </a:rPr>
              <a:t> (стосуються одного працівника) і </a:t>
            </a:r>
            <a:r>
              <a:rPr lang="uk-UA" b="1" dirty="0">
                <a:solidFill>
                  <a:srgbClr val="002060"/>
                </a:solidFill>
              </a:rPr>
              <a:t>зведених</a:t>
            </a:r>
            <a:r>
              <a:rPr lang="uk-UA" dirty="0">
                <a:solidFill>
                  <a:srgbClr val="002060"/>
                </a:solidFill>
              </a:rPr>
              <a:t> (стосуються кількох працівників).</a:t>
            </a:r>
          </a:p>
          <a:p>
            <a:endParaRPr lang="uk-UA" dirty="0" smtClean="0">
              <a:solidFill>
                <a:srgbClr val="002060"/>
              </a:solidFill>
            </a:endParaRPr>
          </a:p>
          <a:p>
            <a:r>
              <a:rPr lang="uk-UA" dirty="0" smtClean="0">
                <a:solidFill>
                  <a:srgbClr val="002060"/>
                </a:solidFill>
              </a:rPr>
              <a:t>У </a:t>
            </a:r>
            <a:r>
              <a:rPr lang="uk-UA" dirty="0">
                <a:solidFill>
                  <a:srgbClr val="002060"/>
                </a:solidFill>
              </a:rPr>
              <a:t>зведених розпорядчих документах до розпорядчої частини включаються пункти, що містять інформацію, у такій послідовності: прийняття на роботу (службу), переведення, звільнення. У межах цих пунктів підпунктами зазначають прізвища працівників за алфавітом. При цьому до одного зведеного розпорядчого документа не можуть включатися пункти з інформацією, яка згідно із законодавством має різні строки зберігання.</a:t>
            </a:r>
          </a:p>
        </p:txBody>
      </p:sp>
    </p:spTree>
    <p:extLst>
      <p:ext uri="{BB962C8B-B14F-4D97-AF65-F5344CB8AC3E}">
        <p14:creationId xmlns:p14="http://schemas.microsoft.com/office/powerpoint/2010/main" val="1995610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4" name="TextBox 3"/>
          <p:cNvSpPr txBox="1"/>
          <p:nvPr/>
        </p:nvSpPr>
        <p:spPr>
          <a:xfrm>
            <a:off x="876563" y="800887"/>
            <a:ext cx="8109781" cy="3416320"/>
          </a:xfrm>
          <a:prstGeom prst="rect">
            <a:avLst/>
          </a:prstGeom>
          <a:noFill/>
        </p:spPr>
        <p:txBody>
          <a:bodyPr wrap="square" rtlCol="0">
            <a:spAutoFit/>
          </a:bodyPr>
          <a:lstStyle/>
          <a:p>
            <a:r>
              <a:rPr lang="uk-UA" sz="1800" b="1" dirty="0" smtClean="0">
                <a:solidFill>
                  <a:srgbClr val="002060"/>
                </a:solidFill>
              </a:rPr>
              <a:t>Правила організації діловодства та архівного зберігання документів у державних органах, органах місцевого самоврядування, на підприємствах, в установах і організаціях</a:t>
            </a:r>
          </a:p>
          <a:p>
            <a:endParaRPr lang="uk-UA" sz="1800" dirty="0" smtClean="0">
              <a:solidFill>
                <a:srgbClr val="002060"/>
              </a:solidFill>
            </a:endParaRPr>
          </a:p>
          <a:p>
            <a:r>
              <a:rPr lang="uk-UA" sz="1800" dirty="0" smtClean="0">
                <a:solidFill>
                  <a:srgbClr val="002060"/>
                </a:solidFill>
              </a:rPr>
              <a:t>З розпорядчим документом з кадрових питань (особового складу) обов’язково </a:t>
            </a:r>
            <a:r>
              <a:rPr lang="uk-UA" sz="1800" b="1" dirty="0" smtClean="0">
                <a:solidFill>
                  <a:srgbClr val="002060"/>
                </a:solidFill>
              </a:rPr>
              <a:t>ознайомлюють згаданих у ньому осіб</a:t>
            </a:r>
            <a:r>
              <a:rPr lang="uk-UA" sz="1800" dirty="0" smtClean="0">
                <a:solidFill>
                  <a:srgbClr val="002060"/>
                </a:solidFill>
              </a:rPr>
              <a:t>, які на першому примірнику документа чи на спеціальному бланку проставляють свої підписи із зазначенням дати ознайомлення.</a:t>
            </a:r>
          </a:p>
          <a:p>
            <a:endParaRPr lang="uk-UA" sz="1800" dirty="0" smtClean="0">
              <a:solidFill>
                <a:srgbClr val="002060"/>
              </a:solidFill>
            </a:endParaRPr>
          </a:p>
          <a:p>
            <a:r>
              <a:rPr lang="uk-UA" sz="1800" dirty="0" smtClean="0">
                <a:solidFill>
                  <a:srgbClr val="002060"/>
                </a:solidFill>
              </a:rPr>
              <a:t>Особливості організації електронного документообігу, роботи з електронними документами та їх підготовки до передавання на архівне зберігання визначаються законодавством.</a:t>
            </a:r>
            <a:endParaRPr lang="uk-UA" sz="1800" dirty="0">
              <a:solidFill>
                <a:srgbClr val="002060"/>
              </a:solidFill>
            </a:endParaRPr>
          </a:p>
        </p:txBody>
      </p:sp>
    </p:spTree>
    <p:extLst>
      <p:ext uri="{BB962C8B-B14F-4D97-AF65-F5344CB8AC3E}">
        <p14:creationId xmlns:p14="http://schemas.microsoft.com/office/powerpoint/2010/main" val="244653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186616"/>
            <a:ext cx="6829425" cy="1631216"/>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Основні види наказів з кадрових питань</a:t>
            </a:r>
          </a:p>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(особового складу) </a:t>
            </a:r>
          </a:p>
          <a:p>
            <a:r>
              <a:rPr lang="uk-UA" i="1" dirty="0" smtClean="0">
                <a:solidFill>
                  <a:schemeClr val="accent1">
                    <a:lumMod val="50000"/>
                  </a:schemeClr>
                </a:solidFill>
                <a:latin typeface="Open Sans" panose="020B0604020202020204" charset="0"/>
                <a:ea typeface="Open Sans" panose="020B0604020202020204" charset="0"/>
                <a:cs typeface="Open Sans" panose="020B0604020202020204" charset="0"/>
              </a:rPr>
              <a:t>Наказ </a:t>
            </a:r>
            <a:r>
              <a:rPr lang="uk-UA" i="1" dirty="0" err="1" smtClean="0">
                <a:solidFill>
                  <a:schemeClr val="accent1">
                    <a:lumMod val="50000"/>
                  </a:schemeClr>
                </a:solidFill>
                <a:latin typeface="Open Sans" panose="020B0604020202020204" charset="0"/>
                <a:ea typeface="Open Sans" panose="020B0604020202020204" charset="0"/>
                <a:cs typeface="Open Sans" panose="020B0604020202020204" charset="0"/>
              </a:rPr>
              <a:t>Мін’юста</a:t>
            </a:r>
            <a:r>
              <a:rPr lang="uk-UA" i="1" dirty="0" smtClean="0">
                <a:solidFill>
                  <a:schemeClr val="accent1">
                    <a:lumMod val="50000"/>
                  </a:schemeClr>
                </a:solidFill>
                <a:latin typeface="Open Sans" panose="020B0604020202020204" charset="0"/>
                <a:ea typeface="Open Sans" panose="020B0604020202020204" charset="0"/>
                <a:cs typeface="Open Sans" panose="020B0604020202020204" charset="0"/>
              </a:rPr>
              <a:t>  від 12.04.2012 № 578/5 «Про </a:t>
            </a:r>
            <a:r>
              <a:rPr lang="uk-UA" i="1" dirty="0">
                <a:solidFill>
                  <a:schemeClr val="accent1">
                    <a:lumMod val="50000"/>
                  </a:schemeClr>
                </a:solidFill>
                <a:latin typeface="Open Sans" panose="020B0604020202020204" charset="0"/>
                <a:ea typeface="Open Sans" panose="020B0604020202020204" charset="0"/>
                <a:cs typeface="Open Sans" panose="020B0604020202020204" charset="0"/>
              </a:rPr>
              <a:t>затвердження Переліку типових документів, що створюються під час діяльності державних органів та органів місцевого самоврядування, інших юридичних осіб, із зазначенням строків зберігання </a:t>
            </a:r>
            <a:r>
              <a:rPr lang="uk-UA" i="1" dirty="0" smtClean="0">
                <a:solidFill>
                  <a:schemeClr val="accent1">
                    <a:lumMod val="50000"/>
                  </a:schemeClr>
                </a:solidFill>
                <a:latin typeface="Open Sans" panose="020B0604020202020204" charset="0"/>
                <a:ea typeface="Open Sans" panose="020B0604020202020204" charset="0"/>
                <a:cs typeface="Open Sans" panose="020B0604020202020204" charset="0"/>
              </a:rPr>
              <a:t>документів»</a:t>
            </a:r>
            <a:endParaRPr lang="uk-UA" i="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75249" y="1910780"/>
            <a:ext cx="7896685" cy="2400657"/>
          </a:xfrm>
          <a:prstGeom prst="rect">
            <a:avLst/>
          </a:prstGeom>
          <a:noFill/>
        </p:spPr>
        <p:txBody>
          <a:bodyPr wrap="square" rtlCol="0">
            <a:spAutoFit/>
          </a:bodyPr>
          <a:lstStyle/>
          <a:p>
            <a:r>
              <a:rPr lang="uk-UA" sz="1500" dirty="0" smtClean="0">
                <a:solidFill>
                  <a:srgbClr val="002060"/>
                </a:solidFill>
              </a:rPr>
              <a:t>про </a:t>
            </a:r>
            <a:r>
              <a:rPr lang="uk-UA" sz="1500" dirty="0">
                <a:solidFill>
                  <a:srgbClr val="002060"/>
                </a:solidFill>
              </a:rPr>
              <a:t>прийняття на роботу, переміщення за посадою, переведення на іншу роботу, сумісництво, </a:t>
            </a:r>
            <a:r>
              <a:rPr lang="uk-UA" sz="1500" dirty="0" smtClean="0">
                <a:solidFill>
                  <a:srgbClr val="002060"/>
                </a:solidFill>
              </a:rPr>
              <a:t>звільнення</a:t>
            </a:r>
            <a:r>
              <a:rPr lang="uk-UA" sz="1500" dirty="0">
                <a:solidFill>
                  <a:srgbClr val="002060"/>
                </a:solidFill>
              </a:rPr>
              <a:t>; атестація, підвищення кваліфікації, стажування, що-річна оцінка держслужбовців, продовження строку </a:t>
            </a:r>
            <a:r>
              <a:rPr lang="uk-UA" sz="1500" dirty="0" smtClean="0">
                <a:solidFill>
                  <a:srgbClr val="002060"/>
                </a:solidFill>
              </a:rPr>
              <a:t>перебування </a:t>
            </a:r>
            <a:r>
              <a:rPr lang="uk-UA" sz="1500" dirty="0">
                <a:solidFill>
                  <a:srgbClr val="002060"/>
                </a:solidFill>
              </a:rPr>
              <a:t>на державній службі, допуск та дозвіл до державної таємниці; присвоєння звань (підвищення рангу, категорії, розряду); зміна біографічних даних; заохочення (</a:t>
            </a:r>
            <a:r>
              <a:rPr lang="uk-UA" sz="1500" dirty="0" smtClean="0">
                <a:solidFill>
                  <a:srgbClr val="002060"/>
                </a:solidFill>
              </a:rPr>
              <a:t>нагородження</a:t>
            </a:r>
            <a:r>
              <a:rPr lang="uk-UA" sz="1500" dirty="0">
                <a:solidFill>
                  <a:srgbClr val="002060"/>
                </a:solidFill>
              </a:rPr>
              <a:t>, преміювання), оплата праці, нарахування різних надбавок, доплат, матеріальної допомоги; всі види відпусток працівників з важкими, </a:t>
            </a:r>
            <a:r>
              <a:rPr lang="uk-UA" sz="1500" dirty="0" smtClean="0">
                <a:solidFill>
                  <a:srgbClr val="002060"/>
                </a:solidFill>
              </a:rPr>
              <a:t>шкідливими </a:t>
            </a:r>
            <a:r>
              <a:rPr lang="uk-UA" sz="1500" dirty="0">
                <a:solidFill>
                  <a:srgbClr val="002060"/>
                </a:solidFill>
              </a:rPr>
              <a:t>та небезпечними умовами праці, відпусток щодо догляду за дитиною, відпусток за власний рахунок; </a:t>
            </a:r>
            <a:r>
              <a:rPr lang="uk-UA" sz="1500" dirty="0" smtClean="0">
                <a:solidFill>
                  <a:srgbClr val="002060"/>
                </a:solidFill>
              </a:rPr>
              <a:t>довгострокові </a:t>
            </a:r>
            <a:r>
              <a:rPr lang="uk-UA" sz="1500" dirty="0">
                <a:solidFill>
                  <a:srgbClr val="002060"/>
                </a:solidFill>
              </a:rPr>
              <a:t>відрядження в межах України та за кордон; відрядження для працівників з важкими, шкідливими та небезпечними умовами </a:t>
            </a:r>
            <a:r>
              <a:rPr lang="uk-UA" sz="1500" dirty="0" smtClean="0">
                <a:solidFill>
                  <a:srgbClr val="002060"/>
                </a:solidFill>
              </a:rPr>
              <a:t>праці.</a:t>
            </a:r>
            <a:endParaRPr lang="uk-UA" sz="1500" dirty="0">
              <a:solidFill>
                <a:srgbClr val="002060"/>
              </a:solidFill>
            </a:endParaRPr>
          </a:p>
        </p:txBody>
      </p:sp>
    </p:spTree>
    <p:extLst>
      <p:ext uri="{BB962C8B-B14F-4D97-AF65-F5344CB8AC3E}">
        <p14:creationId xmlns:p14="http://schemas.microsoft.com/office/powerpoint/2010/main" val="2707050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2" name="TextBox 1"/>
          <p:cNvSpPr txBox="1"/>
          <p:nvPr/>
        </p:nvSpPr>
        <p:spPr>
          <a:xfrm>
            <a:off x="824799" y="23706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Типові помилки</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
        <p:nvSpPr>
          <p:cNvPr id="3" name="TextBox 2"/>
          <p:cNvSpPr txBox="1"/>
          <p:nvPr/>
        </p:nvSpPr>
        <p:spPr>
          <a:xfrm>
            <a:off x="824799" y="1166647"/>
            <a:ext cx="7896685" cy="3493264"/>
          </a:xfrm>
          <a:prstGeom prst="rect">
            <a:avLst/>
          </a:prstGeom>
          <a:noFill/>
        </p:spPr>
        <p:txBody>
          <a:bodyPr wrap="square" rtlCol="0">
            <a:spAutoFit/>
          </a:bodyPr>
          <a:lstStyle/>
          <a:p>
            <a:r>
              <a:rPr lang="uk-UA" sz="1700" b="1" dirty="0" smtClean="0">
                <a:solidFill>
                  <a:srgbClr val="002060"/>
                </a:solidFill>
              </a:rPr>
              <a:t>Під час оформлення наказів про прийняття на роботу найчастіше допускаються такі помилки</a:t>
            </a:r>
            <a:r>
              <a:rPr lang="uk-UA" sz="1700" dirty="0" smtClean="0">
                <a:solidFill>
                  <a:srgbClr val="002060"/>
                </a:solidFill>
              </a:rPr>
              <a:t>:</a:t>
            </a:r>
          </a:p>
          <a:p>
            <a:endParaRPr lang="uk-UA" sz="1200" dirty="0" smtClean="0">
              <a:solidFill>
                <a:srgbClr val="002060"/>
              </a:solidFill>
            </a:endParaRPr>
          </a:p>
          <a:p>
            <a:pPr marL="285750" indent="-285750">
              <a:buFont typeface="Arial" panose="020B0604020202020204" pitchFamily="34" charset="0"/>
              <a:buChar char="•"/>
            </a:pPr>
            <a:r>
              <a:rPr lang="uk-UA" sz="1700" dirty="0" smtClean="0">
                <a:solidFill>
                  <a:srgbClr val="002060"/>
                </a:solidFill>
              </a:rPr>
              <a:t>відсутня дата початку роботи;</a:t>
            </a:r>
          </a:p>
          <a:p>
            <a:pPr marL="285750" indent="-285750">
              <a:buFont typeface="Arial" panose="020B0604020202020204" pitchFamily="34" charset="0"/>
              <a:buChar char="•"/>
            </a:pPr>
            <a:r>
              <a:rPr lang="uk-UA" sz="1700" dirty="0" smtClean="0">
                <a:solidFill>
                  <a:srgbClr val="002060"/>
                </a:solidFill>
              </a:rPr>
              <a:t>неправильно визначено вид трудового договору;</a:t>
            </a:r>
          </a:p>
          <a:p>
            <a:pPr marL="285750" indent="-285750">
              <a:buFont typeface="Arial" panose="020B0604020202020204" pitchFamily="34" charset="0"/>
              <a:buChar char="•"/>
            </a:pPr>
            <a:r>
              <a:rPr lang="uk-UA" sz="1700" dirty="0" smtClean="0">
                <a:solidFill>
                  <a:srgbClr val="002060"/>
                </a:solidFill>
              </a:rPr>
              <a:t>не зазначено структурний підрозділ або посаду;</a:t>
            </a:r>
          </a:p>
          <a:p>
            <a:pPr marL="285750" indent="-285750">
              <a:buFont typeface="Arial" panose="020B0604020202020204" pitchFamily="34" charset="0"/>
              <a:buChar char="•"/>
            </a:pPr>
            <a:r>
              <a:rPr lang="uk-UA" sz="1700" dirty="0" smtClean="0">
                <a:solidFill>
                  <a:srgbClr val="002060"/>
                </a:solidFill>
              </a:rPr>
              <a:t>посада не відповідає Класифікатору професій або штатному розпису;</a:t>
            </a:r>
          </a:p>
          <a:p>
            <a:pPr marL="285750" indent="-285750">
              <a:buFont typeface="Arial" panose="020B0604020202020204" pitchFamily="34" charset="0"/>
              <a:buChar char="•"/>
            </a:pPr>
            <a:r>
              <a:rPr lang="uk-UA" sz="1700" dirty="0" smtClean="0">
                <a:solidFill>
                  <a:srgbClr val="002060"/>
                </a:solidFill>
              </a:rPr>
              <a:t>встановлено випробування категоріям працівників, для яких воно не допускається (крім випадків, передбачених законодавством під час воєнного стану);</a:t>
            </a:r>
          </a:p>
          <a:p>
            <a:pPr marL="285750" indent="-285750">
              <a:buFont typeface="Arial" panose="020B0604020202020204" pitchFamily="34" charset="0"/>
              <a:buChar char="•"/>
            </a:pPr>
            <a:r>
              <a:rPr lang="uk-UA" sz="1700" dirty="0" smtClean="0">
                <a:solidFill>
                  <a:srgbClr val="002060"/>
                </a:solidFill>
              </a:rPr>
              <a:t>працівника допущено до роботи до подання повідомлення до податкового органу;</a:t>
            </a:r>
          </a:p>
          <a:p>
            <a:pPr marL="285750" indent="-285750">
              <a:buFont typeface="Arial" panose="020B0604020202020204" pitchFamily="34" charset="0"/>
              <a:buChar char="•"/>
            </a:pPr>
            <a:r>
              <a:rPr lang="uk-UA" sz="1700" dirty="0" smtClean="0">
                <a:solidFill>
                  <a:srgbClr val="002060"/>
                </a:solidFill>
              </a:rPr>
              <a:t>наказ оформлено після фактичного початку роботи</a:t>
            </a:r>
            <a:r>
              <a:rPr lang="ru-RU" sz="1700" dirty="0" smtClean="0">
                <a:solidFill>
                  <a:srgbClr val="002060"/>
                </a:solidFill>
              </a:rPr>
              <a:t>.</a:t>
            </a:r>
            <a:endParaRPr lang="uk-UA" sz="1700" dirty="0">
              <a:solidFill>
                <a:srgbClr val="002060"/>
              </a:solidFill>
            </a:endParaRPr>
          </a:p>
        </p:txBody>
      </p:sp>
      <p:sp>
        <p:nvSpPr>
          <p:cNvPr id="4" name="TextBox 3"/>
          <p:cNvSpPr txBox="1"/>
          <p:nvPr/>
        </p:nvSpPr>
        <p:spPr>
          <a:xfrm>
            <a:off x="824799" y="643036"/>
            <a:ext cx="6829425" cy="430887"/>
          </a:xfrm>
          <a:prstGeom prst="rect">
            <a:avLst/>
          </a:prstGeom>
          <a:noFill/>
        </p:spPr>
        <p:txBody>
          <a:bodyPr wrap="square" rtlCol="0">
            <a:spAutoFit/>
          </a:bodyPr>
          <a:lstStyle/>
          <a:p>
            <a:r>
              <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rPr>
              <a:t>Наказ про прийняття на роботу</a:t>
            </a:r>
            <a:endParaRPr lang="uk-UA" sz="2200" b="1" dirty="0" smtClean="0">
              <a:solidFill>
                <a:schemeClr val="accent1">
                  <a:lumMod val="50000"/>
                </a:schemeClr>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99759753"/>
      </p:ext>
    </p:extLst>
  </p:cSld>
  <p:clrMapOvr>
    <a:masterClrMapping/>
  </p:clrMapOvr>
  <p:timing>
    <p:tnLst>
      <p:par>
        <p:cTn id="1" dur="indefinite" restart="never" nodeType="tmRoot"/>
      </p:par>
    </p:tnLst>
  </p:timing>
</p:sld>
</file>

<file path=ppt/theme/theme1.xml><?xml version="1.0" encoding="utf-8"?>
<a:theme xmlns:a="http://schemas.openxmlformats.org/drawingml/2006/main" name="Держпраці">
  <a:themeElements>
    <a:clrScheme name="Simple Light">
      <a:dk1>
        <a:srgbClr val="000000"/>
      </a:dk1>
      <a:lt1>
        <a:srgbClr val="FFFFFF"/>
      </a:lt1>
      <a:dk2>
        <a:srgbClr val="595959"/>
      </a:dk2>
      <a:lt2>
        <a:srgbClr val="EEEEEE"/>
      </a:lt2>
      <a:accent1>
        <a:srgbClr val="3F81EE"/>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5873</TotalTime>
  <Words>2244</Words>
  <Application>Microsoft Office PowerPoint</Application>
  <PresentationFormat>Экран (16:9)</PresentationFormat>
  <Paragraphs>155</Paragraphs>
  <Slides>23</Slides>
  <Notes>21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Rubik</vt:lpstr>
      <vt:lpstr>Open Sans</vt:lpstr>
      <vt:lpstr>Arial</vt:lpstr>
      <vt:lpstr>Держпраці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трудових відносин в умовах воєнного стану</dc:title>
  <dc:creator>Елена Коновалова</dc:creator>
  <cp:lastModifiedBy>user</cp:lastModifiedBy>
  <cp:revision>231</cp:revision>
  <dcterms:modified xsi:type="dcterms:W3CDTF">2026-07-07T14:22:37Z</dcterms:modified>
</cp:coreProperties>
</file>