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4"/>
  </p:notesMasterIdLst>
  <p:sldIdLst>
    <p:sldId id="277" r:id="rId3"/>
    <p:sldId id="368" r:id="rId4"/>
    <p:sldId id="369" r:id="rId5"/>
    <p:sldId id="370" r:id="rId6"/>
    <p:sldId id="371" r:id="rId7"/>
    <p:sldId id="372" r:id="rId8"/>
    <p:sldId id="373" r:id="rId9"/>
    <p:sldId id="374" r:id="rId10"/>
    <p:sldId id="375" r:id="rId11"/>
    <p:sldId id="376" r:id="rId12"/>
    <p:sldId id="336" r:id="rId13"/>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orient="horz" pos="4320" userDrawn="1">
          <p15:clr>
            <a:srgbClr val="A4A3A4"/>
          </p15:clr>
        </p15:guide>
        <p15:guide id="4" pos="98" userDrawn="1">
          <p15:clr>
            <a:srgbClr val="A4A3A4"/>
          </p15:clr>
        </p15:guide>
        <p15:guide id="5" pos="7582" userDrawn="1">
          <p15:clr>
            <a:srgbClr val="A4A3A4"/>
          </p15:clr>
        </p15:guide>
        <p15:guide id="7" pos="381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E8"/>
    <a:srgbClr val="2C64DF"/>
    <a:srgbClr val="0D21DB"/>
    <a:srgbClr val="FFCC2E"/>
    <a:srgbClr val="FFC301"/>
    <a:srgbClr val="FFFBEF"/>
    <a:srgbClr val="FFF6D9"/>
    <a:srgbClr val="F7F7F7"/>
    <a:srgbClr val="F2F2F2"/>
    <a:srgbClr val="4464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29" autoAdjust="0"/>
    <p:restoredTop sz="96374" autoAdjust="0"/>
  </p:normalViewPr>
  <p:slideViewPr>
    <p:cSldViewPr snapToGrid="0" showGuides="1">
      <p:cViewPr varScale="1">
        <p:scale>
          <a:sx n="111" d="100"/>
          <a:sy n="111" d="100"/>
        </p:scale>
        <p:origin x="816" y="138"/>
      </p:cViewPr>
      <p:guideLst>
        <p:guide orient="horz"/>
        <p:guide orient="horz" pos="4320"/>
        <p:guide pos="98"/>
        <p:guide pos="7582"/>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ID4096"/>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9D6845-4DB9-4041-9C4D-BCE898EE2F67}" type="datetimeFigureOut">
              <a:rPr lang="LID4096" smtClean="0"/>
              <a:t>07/27/2026</a:t>
            </a:fld>
            <a:endParaRPr lang="LID4096"/>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ID4096"/>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ID4096"/>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14127F-6B6B-46D5-996F-C436A19FBC2C}" type="slidenum">
              <a:rPr lang="LID4096" smtClean="0"/>
              <a:t>‹#›</a:t>
            </a:fld>
            <a:endParaRPr lang="LID4096"/>
          </a:p>
        </p:txBody>
      </p:sp>
    </p:spTree>
    <p:extLst>
      <p:ext uri="{BB962C8B-B14F-4D97-AF65-F5344CB8AC3E}">
        <p14:creationId xmlns:p14="http://schemas.microsoft.com/office/powerpoint/2010/main" val="3784640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2700824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391901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850004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2783269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1773884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3706866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2710389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41214462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uk-UA" dirty="0"/>
          </a:p>
        </p:txBody>
      </p:sp>
    </p:spTree>
    <p:extLst>
      <p:ext uri="{BB962C8B-B14F-4D97-AF65-F5344CB8AC3E}">
        <p14:creationId xmlns:p14="http://schemas.microsoft.com/office/powerpoint/2010/main" val="288396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6863C1-0937-4F82-AC65-554C49C8280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3D3E035B-8818-4C23-A14D-50963DAABE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774F9898-48F3-4C64-B209-6FA0E70ED5D6}"/>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B63601F4-3CFB-48C2-92B7-4900CF06AB8F}"/>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997B3807-6CA0-4F39-929C-F0CDC4729598}"/>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2341534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40E6AB-AEAE-4747-B29A-626D070FC6C1}"/>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AB29A46E-48A2-4928-B351-71918D1AC7D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547BD94E-2F2A-405F-9801-EA9154A7446F}"/>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C64D6DE7-64AD-4BF2-AE17-E081F0C469E6}"/>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570A1984-023F-4F09-A241-45FC33CCBBAA}"/>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359769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D34B0B9-5180-43EE-AC56-B25105FBE08C}"/>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EBBED690-E315-4350-8DC4-AA7F7DE9FFB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D65AC7E7-5E42-494D-8928-F342524B8B6B}"/>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AFD337C7-B2B5-4F65-8BDA-F675791DB8D0}"/>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6F795F5A-D488-487A-9BAC-9FD6C4F7801E}"/>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4097536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ru-RU" smtClean="0"/>
              <a:t>Образец заголовка</a:t>
            </a:r>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r>
              <a:rPr lang="ru-RU" smtClean="0"/>
              <a:t>Образец подзаголовка</a:t>
            </a:r>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defTabSz="1219170">
              <a:buClr>
                <a:srgbClr val="000000"/>
              </a:buClr>
              <a:defRPr/>
            </a:pPr>
            <a:endParaRPr lang="uk-UA" kern="0">
              <a:solidFill>
                <a:srgbClr val="595959"/>
              </a:solidFill>
              <a:cs typeface="Arial"/>
              <a:sym typeface="Arial"/>
            </a:endParaRPr>
          </a:p>
        </p:txBody>
      </p:sp>
    </p:spTree>
    <p:extLst>
      <p:ext uri="{BB962C8B-B14F-4D97-AF65-F5344CB8AC3E}">
        <p14:creationId xmlns:p14="http://schemas.microsoft.com/office/powerpoint/2010/main" val="3842461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ru-RU" smtClean="0"/>
              <a:t>Образец заголовка</a:t>
            </a:r>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501462439"/>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ru-RU" smtClean="0"/>
              <a:t>Образец заголовка</a:t>
            </a:r>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609679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ru-RU" smtClean="0"/>
              <a:t>Образец заголовка</a:t>
            </a:r>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926145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r>
              <a:rPr lang="ru-RU" smtClean="0"/>
              <a:t>Образец заголовка</a:t>
            </a:r>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pPr lvl="0"/>
            <a:r>
              <a:rPr lang="ru-RU" smtClean="0"/>
              <a:t>Образец текста</a:t>
            </a: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417012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r>
              <a:rPr lang="ru-RU" smtClean="0"/>
              <a:t>Образец заголовка</a:t>
            </a:r>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7938171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r>
              <a:rPr lang="ru-RU" smtClean="0"/>
              <a:t>Образец заголовка</a:t>
            </a:r>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ru-RU" smtClean="0"/>
              <a:t>Образец подзаголовка</a:t>
            </a:r>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pPr lvl="0"/>
            <a:r>
              <a:rPr lang="ru-RU" smtClean="0"/>
              <a:t>Образец текста</a:t>
            </a: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043914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pPr lvl="0"/>
            <a:r>
              <a:rPr lang="ru-RU" smtClean="0"/>
              <a:t>Образец текста</a:t>
            </a: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1547865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980402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pPr lvl="0"/>
            <a:r>
              <a:rPr lang="ru-RU" smtClean="0"/>
              <a:t>Образец текста</a:t>
            </a: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370660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3279958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Титульний слайд 1">
  <p:cSld name="Титульний слайд 1">
    <p:bg>
      <p:bgPr>
        <a:solidFill>
          <a:srgbClr val="2C64E6"/>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pic>
        <p:nvPicPr>
          <p:cNvPr id="52" name="Google Shape;52;p13"/>
          <p:cNvPicPr preferRelativeResize="0"/>
          <p:nvPr/>
        </p:nvPicPr>
        <p:blipFill>
          <a:blip r:embed="rId2">
            <a:alphaModFix/>
          </a:blip>
          <a:stretch>
            <a:fillRect/>
          </a:stretch>
        </p:blipFill>
        <p:spPr>
          <a:xfrm>
            <a:off x="4494888" y="89767"/>
            <a:ext cx="3202224" cy="1581500"/>
          </a:xfrm>
          <a:prstGeom prst="rect">
            <a:avLst/>
          </a:prstGeom>
          <a:noFill/>
          <a:ln>
            <a:noFill/>
          </a:ln>
        </p:spPr>
      </p:pic>
      <p:pic>
        <p:nvPicPr>
          <p:cNvPr id="53" name="Google Shape;53;p13"/>
          <p:cNvPicPr preferRelativeResize="0"/>
          <p:nvPr/>
        </p:nvPicPr>
        <p:blipFill>
          <a:blip r:embed="rId3">
            <a:alphaModFix/>
          </a:blip>
          <a:stretch>
            <a:fillRect/>
          </a:stretch>
        </p:blipFill>
        <p:spPr>
          <a:xfrm>
            <a:off x="2" y="4503335"/>
            <a:ext cx="12192001" cy="1581492"/>
          </a:xfrm>
          <a:prstGeom prst="rect">
            <a:avLst/>
          </a:prstGeom>
          <a:noFill/>
          <a:ln>
            <a:noFill/>
          </a:ln>
        </p:spPr>
      </p:pic>
    </p:spTree>
    <p:extLst>
      <p:ext uri="{BB962C8B-B14F-4D97-AF65-F5344CB8AC3E}">
        <p14:creationId xmlns:p14="http://schemas.microsoft.com/office/powerpoint/2010/main" val="33426281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8D89AB-A4E7-4D77-8E98-7AE41C271EB3}"/>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01832D43-E1A6-4CC6-B733-4DC3232F789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C6760AF-CE19-44E0-92E7-FCB80F4DBB4F}"/>
              </a:ext>
            </a:extLst>
          </p:cNvPr>
          <p:cNvSpPr>
            <a:spLocks noGrp="1"/>
          </p:cNvSpPr>
          <p:nvPr>
            <p:ph type="dt" sz="half" idx="10"/>
          </p:nvPr>
        </p:nvSpPr>
        <p:spPr/>
        <p:txBody>
          <a:bodyPr/>
          <a:lstStyle/>
          <a:p>
            <a:pPr defTabSz="1219170">
              <a:buClr>
                <a:srgbClr val="000000"/>
              </a:buClr>
            </a:pPr>
            <a:fld id="{B9C69841-7351-4894-A4FD-2F43700E9138}" type="datetimeFigureOut">
              <a:rPr lang="LID4096" sz="1867" kern="0" smtClean="0">
                <a:solidFill>
                  <a:srgbClr val="000000"/>
                </a:solidFill>
                <a:cs typeface="Arial"/>
                <a:sym typeface="Arial"/>
              </a:rPr>
              <a:pPr defTabSz="1219170">
                <a:buClr>
                  <a:srgbClr val="000000"/>
                </a:buClr>
              </a:pPr>
              <a:t>07/27/2026</a:t>
            </a:fld>
            <a:endParaRPr lang="LID4096" sz="1867" kern="0">
              <a:solidFill>
                <a:srgbClr val="000000"/>
              </a:solidFill>
              <a:cs typeface="Arial"/>
              <a:sym typeface="Arial"/>
            </a:endParaRPr>
          </a:p>
        </p:txBody>
      </p:sp>
      <p:sp>
        <p:nvSpPr>
          <p:cNvPr id="5" name="Нижний колонтитул 4">
            <a:extLst>
              <a:ext uri="{FF2B5EF4-FFF2-40B4-BE49-F238E27FC236}">
                <a16:creationId xmlns:a16="http://schemas.microsoft.com/office/drawing/2014/main" id="{9AD21396-58BB-4CA7-98F1-BB03033FE5E3}"/>
              </a:ext>
            </a:extLst>
          </p:cNvPr>
          <p:cNvSpPr>
            <a:spLocks noGrp="1"/>
          </p:cNvSpPr>
          <p:nvPr>
            <p:ph type="ftr" sz="quarter" idx="11"/>
          </p:nvPr>
        </p:nvSpPr>
        <p:spPr/>
        <p:txBody>
          <a:bodyPr/>
          <a:lstStyle/>
          <a:p>
            <a:pPr defTabSz="1219170">
              <a:buClr>
                <a:srgbClr val="000000"/>
              </a:buClr>
            </a:pPr>
            <a:endParaRPr lang="LID4096" sz="1867" kern="0">
              <a:solidFill>
                <a:srgbClr val="000000"/>
              </a:solidFill>
              <a:cs typeface="Arial"/>
              <a:sym typeface="Arial"/>
            </a:endParaRPr>
          </a:p>
        </p:txBody>
      </p:sp>
      <p:sp>
        <p:nvSpPr>
          <p:cNvPr id="6" name="Номер слайда 5">
            <a:extLst>
              <a:ext uri="{FF2B5EF4-FFF2-40B4-BE49-F238E27FC236}">
                <a16:creationId xmlns:a16="http://schemas.microsoft.com/office/drawing/2014/main" id="{E8F1B563-0186-4326-BAD7-B16D25E0EE0B}"/>
              </a:ext>
            </a:extLst>
          </p:cNvPr>
          <p:cNvSpPr>
            <a:spLocks noGrp="1"/>
          </p:cNvSpPr>
          <p:nvPr>
            <p:ph type="sldNum" sz="quarter" idx="12"/>
          </p:nvPr>
        </p:nvSpPr>
        <p:spPr/>
        <p:txBody>
          <a:bodyPr/>
          <a:lstStyle/>
          <a:p>
            <a:pPr defTabSz="1219170">
              <a:buClr>
                <a:srgbClr val="000000"/>
              </a:buClr>
            </a:pPr>
            <a:fld id="{B77BAE84-B53E-40B1-8B44-BBA65F95C5CB}" type="slidenum">
              <a:rPr lang="LID4096" kern="0" smtClean="0">
                <a:solidFill>
                  <a:srgbClr val="595959"/>
                </a:solidFill>
                <a:cs typeface="Arial"/>
                <a:sym typeface="Arial"/>
              </a:rPr>
              <a:pPr defTabSz="1219170">
                <a:buClr>
                  <a:srgbClr val="000000"/>
                </a:buClr>
              </a:pPr>
              <a:t>‹#›</a:t>
            </a:fld>
            <a:endParaRPr lang="LID4096" kern="0">
              <a:solidFill>
                <a:srgbClr val="595959"/>
              </a:solidFill>
              <a:cs typeface="Arial"/>
              <a:sym typeface="Arial"/>
            </a:endParaRPr>
          </a:p>
        </p:txBody>
      </p:sp>
    </p:spTree>
    <p:extLst>
      <p:ext uri="{BB962C8B-B14F-4D97-AF65-F5344CB8AC3E}">
        <p14:creationId xmlns:p14="http://schemas.microsoft.com/office/powerpoint/2010/main" val="494414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141CC4-9E92-493B-8139-0B431773E67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7056C3B2-86FC-4E50-AF10-1533677A46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E5C6EDC-5E9D-4BC3-9916-A6AC1CC36225}"/>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BAEFD96F-190A-4D32-98B7-B9583FCAC572}"/>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6DE92BC0-A0CF-436E-99CE-37EF279D30CB}"/>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1304029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BA90D5-E5C0-412E-A88D-817A1862F585}"/>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F40C232F-2D65-4B3C-8CD7-CAFD50C2E17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8877EA52-A749-4C5A-8EFE-3CE468766F69}"/>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F8D716B7-9A60-46B1-B021-F5FB6F63B332}"/>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6" name="Нижний колонтитул 5">
            <a:extLst>
              <a:ext uri="{FF2B5EF4-FFF2-40B4-BE49-F238E27FC236}">
                <a16:creationId xmlns:a16="http://schemas.microsoft.com/office/drawing/2014/main" id="{7C797350-6001-46B1-85F1-307C842B08AF}"/>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08106377-82D8-4EA7-8731-38508D80823C}"/>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292115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2FBD8A-9D00-4508-8E7F-82257E75DB1D}"/>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20054BAA-D791-4A90-8E89-E6415C7E67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A7556B1-FE96-46CD-AF42-24C2673CC6A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987D766E-6401-4B2A-9964-07755331D6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513139A-3386-452E-95ED-FA28E914DEBF}"/>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B9083834-3113-4EA4-A97B-D5397A983755}"/>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8" name="Нижний колонтитул 7">
            <a:extLst>
              <a:ext uri="{FF2B5EF4-FFF2-40B4-BE49-F238E27FC236}">
                <a16:creationId xmlns:a16="http://schemas.microsoft.com/office/drawing/2014/main" id="{C53F7440-4A07-43E9-BD30-9B2AC3362953}"/>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1DF88F5E-5F8E-4109-BE5B-6EF9524A594C}"/>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1412085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7DFA98-24A0-4A46-8BB8-A27D1C8C6D86}"/>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8304EDE3-366E-44F0-8E85-74CC646D3C2F}"/>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4" name="Нижний колонтитул 3">
            <a:extLst>
              <a:ext uri="{FF2B5EF4-FFF2-40B4-BE49-F238E27FC236}">
                <a16:creationId xmlns:a16="http://schemas.microsoft.com/office/drawing/2014/main" id="{CEE59F51-800C-4038-A2C8-595E735BE138}"/>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821F6AE2-C5CF-45ED-9942-240EFF97D358}"/>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3151891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D4B1B40-92B9-488E-9FA5-CA1D15FD11B2}"/>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3" name="Нижний колонтитул 2">
            <a:extLst>
              <a:ext uri="{FF2B5EF4-FFF2-40B4-BE49-F238E27FC236}">
                <a16:creationId xmlns:a16="http://schemas.microsoft.com/office/drawing/2014/main" id="{048C8445-9172-4D5A-B96C-F2433F73C8E5}"/>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8164CC93-6A7A-4417-9762-2ED25C58C29B}"/>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1718484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91F304-A386-4F27-BC16-FFF46EB2C33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1AC6C215-497B-4B3F-BB8C-D1546A2F7E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74D9EC61-D24F-4ED4-96BB-F72D67C7E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3B1B9CB-C2D3-43A4-9A73-3E5DED3A2C2A}"/>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6" name="Нижний колонтитул 5">
            <a:extLst>
              <a:ext uri="{FF2B5EF4-FFF2-40B4-BE49-F238E27FC236}">
                <a16:creationId xmlns:a16="http://schemas.microsoft.com/office/drawing/2014/main" id="{2D89726F-67ED-450F-BBE8-2B863C515BFD}"/>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D153B226-527A-41A5-898A-49C6789FA121}"/>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3873553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36028D-997F-47AD-8DBC-4E497B2BE62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8FE49BB0-AE00-4FDA-89FB-6D13006E01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C64F5EB9-EC99-42A5-B8A5-530E2FDD3A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87DEF91-7EAF-4A01-8437-F180E33648CD}"/>
              </a:ext>
            </a:extLst>
          </p:cNvPr>
          <p:cNvSpPr>
            <a:spLocks noGrp="1"/>
          </p:cNvSpPr>
          <p:nvPr>
            <p:ph type="dt" sz="half" idx="10"/>
          </p:nvPr>
        </p:nvSpPr>
        <p:spPr/>
        <p:txBody>
          <a:bodyPr/>
          <a:lstStyle/>
          <a:p>
            <a:fld id="{B9C69841-7351-4894-A4FD-2F43700E9138}" type="datetimeFigureOut">
              <a:rPr lang="LID4096" smtClean="0"/>
              <a:t>07/27/2026</a:t>
            </a:fld>
            <a:endParaRPr lang="LID4096"/>
          </a:p>
        </p:txBody>
      </p:sp>
      <p:sp>
        <p:nvSpPr>
          <p:cNvPr id="6" name="Нижний колонтитул 5">
            <a:extLst>
              <a:ext uri="{FF2B5EF4-FFF2-40B4-BE49-F238E27FC236}">
                <a16:creationId xmlns:a16="http://schemas.microsoft.com/office/drawing/2014/main" id="{58686891-C400-447F-8DC4-A3ECD4D2392D}"/>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A4E03BF0-8D6D-4EF3-BCCC-0F3A2F49A69E}"/>
              </a:ext>
            </a:extLst>
          </p:cNvPr>
          <p:cNvSpPr>
            <a:spLocks noGrp="1"/>
          </p:cNvSpPr>
          <p:nvPr>
            <p:ph type="sldNum" sz="quarter" idx="12"/>
          </p:nvPr>
        </p:nvSpPr>
        <p:spPr/>
        <p:txBody>
          <a:bodyPr/>
          <a:lstStyle/>
          <a:p>
            <a:fld id="{B77BAE84-B53E-40B1-8B44-BBA65F95C5CB}" type="slidenum">
              <a:rPr lang="LID4096" smtClean="0"/>
              <a:t>‹#›</a:t>
            </a:fld>
            <a:endParaRPr lang="LID4096"/>
          </a:p>
        </p:txBody>
      </p:sp>
    </p:spTree>
    <p:extLst>
      <p:ext uri="{BB962C8B-B14F-4D97-AF65-F5344CB8AC3E}">
        <p14:creationId xmlns:p14="http://schemas.microsoft.com/office/powerpoint/2010/main" val="491476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94FB8B-918C-4EE3-8407-A45CBF2B47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07064897-CEF5-43F4-853C-E18B124C82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BAA14A48-79DF-455B-8F7E-55E9379BA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C69841-7351-4894-A4FD-2F43700E9138}" type="datetimeFigureOut">
              <a:rPr lang="LID4096" smtClean="0"/>
              <a:t>07/27/2026</a:t>
            </a:fld>
            <a:endParaRPr lang="LID4096"/>
          </a:p>
        </p:txBody>
      </p:sp>
      <p:sp>
        <p:nvSpPr>
          <p:cNvPr id="5" name="Нижний колонтитул 4">
            <a:extLst>
              <a:ext uri="{FF2B5EF4-FFF2-40B4-BE49-F238E27FC236}">
                <a16:creationId xmlns:a16="http://schemas.microsoft.com/office/drawing/2014/main" id="{DC648AA2-EF27-443C-9B40-27C4ED7122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Номер слайда 5">
            <a:extLst>
              <a:ext uri="{FF2B5EF4-FFF2-40B4-BE49-F238E27FC236}">
                <a16:creationId xmlns:a16="http://schemas.microsoft.com/office/drawing/2014/main" id="{073D6E07-E033-417D-9DA4-EA7DB0F034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BAE84-B53E-40B1-8B44-BBA65F95C5CB}" type="slidenum">
              <a:rPr lang="LID4096" smtClean="0"/>
              <a:t>‹#›</a:t>
            </a:fld>
            <a:endParaRPr lang="LID4096"/>
          </a:p>
        </p:txBody>
      </p:sp>
    </p:spTree>
    <p:extLst>
      <p:ext uri="{BB962C8B-B14F-4D97-AF65-F5344CB8AC3E}">
        <p14:creationId xmlns:p14="http://schemas.microsoft.com/office/powerpoint/2010/main" val="969569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defTabSz="1219170">
              <a:buClr>
                <a:srgbClr val="000000"/>
              </a:buClr>
              <a:defRPr/>
            </a:pPr>
            <a:fld id="{00000000-1234-1234-1234-123412341234}" type="slidenum">
              <a:rPr lang="ru" kern="0" smtClean="0">
                <a:solidFill>
                  <a:srgbClr val="595959"/>
                </a:solidFill>
                <a:cs typeface="Arial"/>
                <a:sym typeface="Arial"/>
              </a:rPr>
              <a:pPr defTabSz="1219170">
                <a:buClr>
                  <a:srgbClr val="000000"/>
                </a:buClr>
                <a:defRPr/>
              </a:pPr>
              <a:t>‹#›</a:t>
            </a:fld>
            <a:endParaRPr lang="ru" kern="0">
              <a:solidFill>
                <a:srgbClr val="595959"/>
              </a:solidFill>
              <a:cs typeface="Arial"/>
              <a:sym typeface="Arial"/>
            </a:endParaRPr>
          </a:p>
        </p:txBody>
      </p:sp>
    </p:spTree>
    <p:extLst>
      <p:ext uri="{BB962C8B-B14F-4D97-AF65-F5344CB8AC3E}">
        <p14:creationId xmlns:p14="http://schemas.microsoft.com/office/powerpoint/2010/main" val="2378557238"/>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7.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E25D0AE-FB8A-4412-8E45-6F9B90556FCE}"/>
              </a:ext>
            </a:extLst>
          </p:cNvPr>
          <p:cNvSpPr/>
          <p:nvPr/>
        </p:nvSpPr>
        <p:spPr>
          <a:xfrm>
            <a:off x="0" y="0"/>
            <a:ext cx="12192000" cy="6858000"/>
          </a:xfrm>
          <a:prstGeom prst="rect">
            <a:avLst/>
          </a:prstGeom>
          <a:solidFill>
            <a:srgbClr val="006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dirty="0"/>
          </a:p>
        </p:txBody>
      </p:sp>
      <p:pic>
        <p:nvPicPr>
          <p:cNvPr id="5" name="Рисунок 4">
            <a:extLst>
              <a:ext uri="{FF2B5EF4-FFF2-40B4-BE49-F238E27FC236}">
                <a16:creationId xmlns:a16="http://schemas.microsoft.com/office/drawing/2014/main" id="{CA2E0064-911D-412A-A123-F5D8E1CD9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9625" y="350838"/>
            <a:ext cx="2952750" cy="1057275"/>
          </a:xfrm>
          <a:prstGeom prst="rect">
            <a:avLst/>
          </a:prstGeom>
        </p:spPr>
      </p:pic>
      <p:pic>
        <p:nvPicPr>
          <p:cNvPr id="6" name="Рисунок 5">
            <a:extLst>
              <a:ext uri="{FF2B5EF4-FFF2-40B4-BE49-F238E27FC236}">
                <a16:creationId xmlns:a16="http://schemas.microsoft.com/office/drawing/2014/main" id="{D6AAD5C8-B721-4770-9391-9801DB2F7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1800"/>
            <a:ext cx="12192000" cy="1383796"/>
          </a:xfrm>
          <a:prstGeom prst="rect">
            <a:avLst/>
          </a:prstGeom>
        </p:spPr>
      </p:pic>
      <p:sp>
        <p:nvSpPr>
          <p:cNvPr id="7" name="Google Shape;611;p112">
            <a:extLst>
              <a:ext uri="{FF2B5EF4-FFF2-40B4-BE49-F238E27FC236}">
                <a16:creationId xmlns:a16="http://schemas.microsoft.com/office/drawing/2014/main" id="{90CEE4EE-A70D-4A0E-9300-02E1BCEA6583}"/>
              </a:ext>
            </a:extLst>
          </p:cNvPr>
          <p:cNvSpPr txBox="1">
            <a:spLocks/>
          </p:cNvSpPr>
          <p:nvPr/>
        </p:nvSpPr>
        <p:spPr>
          <a:xfrm>
            <a:off x="155574" y="1095661"/>
            <a:ext cx="11880849" cy="2393557"/>
          </a:xfrm>
          <a:prstGeom prst="rect">
            <a:avLst/>
          </a:prstGeom>
        </p:spPr>
        <p:txBody>
          <a:bodyPr spcFirstLastPara="1" vert="horz" wrap="square" lIns="121900" tIns="121900" rIns="121900" bIns="1219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endParaRPr lang="uk-UA" sz="3200" b="1" dirty="0" smtClean="0">
              <a:solidFill>
                <a:schemeClr val="lt1"/>
              </a:solidFill>
              <a:latin typeface="Rubik" panose="02000604000000020004" pitchFamily="2" charset="-79"/>
              <a:ea typeface="Open Sans"/>
              <a:cs typeface="Rubik" panose="02000604000000020004" pitchFamily="2" charset="-79"/>
              <a:sym typeface="Open Sans"/>
            </a:endParaRPr>
          </a:p>
          <a:p>
            <a:pPr algn="ctr">
              <a:lnSpc>
                <a:spcPct val="115000"/>
              </a:lnSpc>
              <a:spcBef>
                <a:spcPts val="0"/>
              </a:spcBef>
              <a:buClr>
                <a:schemeClr val="dk1"/>
              </a:buClr>
              <a:buSzPct val="37786"/>
            </a:pPr>
            <a:r>
              <a:rPr lang="ru-RU" sz="3200" b="1" dirty="0">
                <a:solidFill>
                  <a:schemeClr val="lt1"/>
                </a:solidFill>
                <a:latin typeface="Rubik" panose="02000604000000020004" pitchFamily="2" charset="-79"/>
                <a:ea typeface="Open Sans"/>
                <a:cs typeface="Rubik" panose="02000604000000020004" pitchFamily="2" charset="-79"/>
                <a:sym typeface="Open Sans"/>
              </a:rPr>
              <a:t>Правила </a:t>
            </a:r>
            <a:r>
              <a:rPr lang="uk-UA" sz="3200" b="1" dirty="0" smtClean="0">
                <a:solidFill>
                  <a:schemeClr val="lt1"/>
                </a:solidFill>
                <a:latin typeface="Rubik" panose="02000604000000020004" pitchFamily="2" charset="-79"/>
                <a:ea typeface="Open Sans"/>
                <a:cs typeface="Rubik" panose="02000604000000020004" pitchFamily="2" charset="-79"/>
                <a:sym typeface="Open Sans"/>
              </a:rPr>
              <a:t>поведінки як частина правил внутрішнього трудового розпорядку</a:t>
            </a:r>
            <a:endParaRPr lang="uk-UA" sz="3200" b="1" dirty="0">
              <a:solidFill>
                <a:schemeClr val="lt1"/>
              </a:solidFill>
              <a:latin typeface="Rubik" panose="02000604000000020004" pitchFamily="2" charset="-79"/>
              <a:ea typeface="Open Sans"/>
              <a:cs typeface="Rubik" panose="02000604000000020004" pitchFamily="2" charset="-79"/>
              <a:sym typeface="Open Sans"/>
            </a:endParaRPr>
          </a:p>
        </p:txBody>
      </p:sp>
      <p:sp>
        <p:nvSpPr>
          <p:cNvPr id="8" name="Google Shape;611;p112">
            <a:extLst>
              <a:ext uri="{FF2B5EF4-FFF2-40B4-BE49-F238E27FC236}">
                <a16:creationId xmlns:a16="http://schemas.microsoft.com/office/drawing/2014/main" id="{E9BB9C6B-429C-452D-A0CE-072F2E6BD27F}"/>
              </a:ext>
            </a:extLst>
          </p:cNvPr>
          <p:cNvSpPr txBox="1">
            <a:spLocks/>
          </p:cNvSpPr>
          <p:nvPr/>
        </p:nvSpPr>
        <p:spPr>
          <a:xfrm>
            <a:off x="0" y="6109894"/>
            <a:ext cx="12192000" cy="669271"/>
          </a:xfrm>
          <a:prstGeom prst="rect">
            <a:avLst/>
          </a:prstGeom>
        </p:spPr>
        <p:txBody>
          <a:bodyPr spcFirstLastPara="1" vert="horz" wrap="square" lIns="121900" tIns="121900" rIns="121900" bIns="12190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5000"/>
              </a:lnSpc>
              <a:spcBef>
                <a:spcPts val="0"/>
              </a:spcBef>
              <a:buClr>
                <a:schemeClr val="dk1"/>
              </a:buClr>
              <a:buSzPct val="37786"/>
            </a:pPr>
            <a:r>
              <a:rPr lang="uk-UA" sz="1800" dirty="0" smtClean="0">
                <a:solidFill>
                  <a:schemeClr val="lt1"/>
                </a:solidFill>
                <a:latin typeface="Rubik" panose="02000604000000020004" pitchFamily="2" charset="-79"/>
                <a:ea typeface="Open Sans" panose="020B0604020202020204" charset="0"/>
                <a:cs typeface="Rubik" panose="02000604000000020004" pitchFamily="2" charset="-79"/>
                <a:sym typeface="Open Sans"/>
              </a:rPr>
              <a:t>Липень 2026</a:t>
            </a:r>
            <a:endParaRPr lang="ru-RU" sz="1800" dirty="0">
              <a:latin typeface="Rubik" panose="02000604000000020004" pitchFamily="2" charset="-79"/>
              <a:ea typeface="Open Sans" panose="020B0604020202020204" charset="0"/>
              <a:cs typeface="Rubik" panose="02000604000000020004" pitchFamily="2" charset="-79"/>
            </a:endParaRPr>
          </a:p>
        </p:txBody>
      </p:sp>
      <p:sp>
        <p:nvSpPr>
          <p:cNvPr id="2" name="Прямоугольник 1">
            <a:extLst>
              <a:ext uri="{FF2B5EF4-FFF2-40B4-BE49-F238E27FC236}">
                <a16:creationId xmlns:a16="http://schemas.microsoft.com/office/drawing/2014/main" id="{87F97619-FD6C-4E47-B4E8-B96A26BC4CEA}"/>
              </a:ext>
            </a:extLst>
          </p:cNvPr>
          <p:cNvSpPr/>
          <p:nvPr/>
        </p:nvSpPr>
        <p:spPr>
          <a:xfrm>
            <a:off x="1702525" y="3176765"/>
            <a:ext cx="8786948" cy="1446550"/>
          </a:xfrm>
          <a:prstGeom prst="rect">
            <a:avLst/>
          </a:prstGeom>
        </p:spPr>
        <p:txBody>
          <a:bodyPr wrap="square">
            <a:spAutoFit/>
          </a:bodyPr>
          <a:lstStyle/>
          <a:p>
            <a:pPr algn="ctr"/>
            <a:r>
              <a:rPr lang="uk-UA" sz="2200" b="1" dirty="0">
                <a:solidFill>
                  <a:schemeClr val="bg1"/>
                </a:solidFill>
                <a:latin typeface="Rubik" panose="02000604000000020004" pitchFamily="2" charset="-79"/>
                <a:ea typeface="Open Sans" panose="020B0604020202020204" charset="0"/>
                <a:cs typeface="Rubik" panose="02000604000000020004" pitchFamily="2" charset="-79"/>
              </a:rPr>
              <a:t>Олена</a:t>
            </a:r>
            <a:r>
              <a:rPr lang="ru-RU" sz="2200" b="1" dirty="0">
                <a:solidFill>
                  <a:schemeClr val="bg1"/>
                </a:solidFill>
                <a:latin typeface="Rubik" panose="02000604000000020004" pitchFamily="2" charset="-79"/>
                <a:ea typeface="Open Sans" panose="020B0604020202020204" charset="0"/>
                <a:cs typeface="Rubik" panose="02000604000000020004" pitchFamily="2" charset="-79"/>
              </a:rPr>
              <a:t> Коновалова</a:t>
            </a:r>
          </a:p>
          <a:p>
            <a:pPr algn="ctr"/>
            <a:r>
              <a:rPr lang="ru-RU" i="1" dirty="0">
                <a:solidFill>
                  <a:schemeClr val="bg1"/>
                </a:solidFill>
                <a:latin typeface="Rubik" panose="02000604000000020004" pitchFamily="2" charset="-79"/>
                <a:ea typeface="Open Sans" panose="020B0604020202020204" charset="0"/>
                <a:cs typeface="Rubik" panose="02000604000000020004" pitchFamily="2" charset="-79"/>
              </a:rPr>
              <a:t>засту</a:t>
            </a:r>
            <a:r>
              <a:rPr lang="ru-RU" sz="1600" i="1" dirty="0">
                <a:solidFill>
                  <a:schemeClr val="bg1"/>
                </a:solidFill>
                <a:latin typeface="Rubik" panose="02000604000000020004" pitchFamily="2" charset="-79"/>
                <a:ea typeface="Open Sans" panose="020B0604020202020204" charset="0"/>
                <a:cs typeface="Rubik" panose="02000604000000020004" pitchFamily="2" charset="-79"/>
              </a:rPr>
              <a:t>пник директора департаменту з </a:t>
            </a:r>
            <a:r>
              <a:rPr lang="uk-UA" sz="1600" i="1" dirty="0">
                <a:solidFill>
                  <a:schemeClr val="bg1"/>
                </a:solidFill>
                <a:latin typeface="Rubik" panose="02000604000000020004" pitchFamily="2" charset="-79"/>
                <a:ea typeface="Open Sans" panose="020B0604020202020204" charset="0"/>
                <a:cs typeface="Rubik" panose="02000604000000020004" pitchFamily="2" charset="-79"/>
              </a:rPr>
              <a:t>питань </a:t>
            </a:r>
            <a:r>
              <a:rPr lang="uk-UA" sz="1600" i="1" dirty="0" smtClean="0">
                <a:solidFill>
                  <a:schemeClr val="bg1"/>
                </a:solidFill>
                <a:latin typeface="Rubik" panose="02000604000000020004" pitchFamily="2" charset="-79"/>
                <a:ea typeface="Open Sans" panose="020B0604020202020204" charset="0"/>
                <a:cs typeface="Rubik" panose="02000604000000020004" pitchFamily="2" charset="-79"/>
              </a:rPr>
              <a:t>праці</a:t>
            </a:r>
            <a:r>
              <a:rPr lang="ru-RU" sz="1600" i="1" dirty="0" smtClean="0">
                <a:solidFill>
                  <a:schemeClr val="bg1"/>
                </a:solidFill>
                <a:latin typeface="Rubik" panose="02000604000000020004" pitchFamily="2" charset="-79"/>
                <a:ea typeface="Open Sans" panose="020B0604020202020204" charset="0"/>
                <a:cs typeface="Rubik" panose="02000604000000020004" pitchFamily="2" charset="-79"/>
              </a:rPr>
              <a:t>– </a:t>
            </a:r>
            <a:r>
              <a:rPr lang="ru-RU" sz="1600" i="1" dirty="0">
                <a:solidFill>
                  <a:schemeClr val="bg1"/>
                </a:solidFill>
                <a:latin typeface="Rubik" panose="02000604000000020004" pitchFamily="2" charset="-79"/>
                <a:ea typeface="Open Sans" panose="020B0604020202020204" charset="0"/>
                <a:cs typeface="Rubik" panose="02000604000000020004" pitchFamily="2" charset="-79"/>
              </a:rPr>
              <a:t>начальник </a:t>
            </a:r>
            <a:r>
              <a:rPr lang="uk-UA" sz="1600" i="1" dirty="0">
                <a:solidFill>
                  <a:schemeClr val="bg1"/>
                </a:solidFill>
                <a:latin typeface="Rubik" panose="02000604000000020004" pitchFamily="2" charset="-79"/>
                <a:ea typeface="Open Sans" panose="020B0604020202020204" charset="0"/>
                <a:cs typeface="Rubik" panose="02000604000000020004" pitchFamily="2" charset="-79"/>
              </a:rPr>
              <a:t>відділу нагляду за додержанням законодавства про </a:t>
            </a:r>
            <a:r>
              <a:rPr lang="uk-UA" sz="1600" i="1" dirty="0" smtClean="0">
                <a:solidFill>
                  <a:schemeClr val="bg1"/>
                </a:solidFill>
                <a:latin typeface="Rubik" panose="02000604000000020004" pitchFamily="2" charset="-79"/>
                <a:ea typeface="Open Sans" panose="020B0604020202020204" charset="0"/>
                <a:cs typeface="Rubik" panose="02000604000000020004" pitchFamily="2" charset="-79"/>
              </a:rPr>
              <a:t>працю </a:t>
            </a:r>
          </a:p>
          <a:p>
            <a:pPr algn="ctr"/>
            <a:r>
              <a:rPr lang="uk-UA" sz="1600" i="1" dirty="0" smtClean="0">
                <a:solidFill>
                  <a:schemeClr val="bg1"/>
                </a:solidFill>
                <a:latin typeface="Rubik" panose="02000604000000020004" pitchFamily="2" charset="-79"/>
                <a:ea typeface="Open Sans" panose="020B0604020202020204" charset="0"/>
                <a:cs typeface="Rubik" panose="02000604000000020004" pitchFamily="2" charset="-79"/>
              </a:rPr>
              <a:t>Державної служби України з питань праці </a:t>
            </a:r>
          </a:p>
          <a:p>
            <a:pPr algn="ctr"/>
            <a:endParaRPr lang="uk-UA" sz="1600" i="1" dirty="0">
              <a:solidFill>
                <a:schemeClr val="bg1"/>
              </a:solidFill>
              <a:latin typeface="Rubik" panose="02000604000000020004" pitchFamily="2" charset="-79"/>
              <a:ea typeface="Open Sans" panose="020B0604020202020204" charset="0"/>
              <a:cs typeface="Rubik" panose="02000604000000020004" pitchFamily="2" charset="-79"/>
            </a:endParaRPr>
          </a:p>
        </p:txBody>
      </p:sp>
    </p:spTree>
    <p:extLst>
      <p:ext uri="{BB962C8B-B14F-4D97-AF65-F5344CB8AC3E}">
        <p14:creationId xmlns:p14="http://schemas.microsoft.com/office/powerpoint/2010/main" val="962218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242881" y="288287"/>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33571" y="953594"/>
            <a:ext cx="10861040" cy="5212538"/>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400" b="1" dirty="0" smtClean="0">
                <a:solidFill>
                  <a:srgbClr val="0064E8"/>
                </a:solidFill>
                <a:latin typeface="Open Sans" panose="020B0604020202020204" charset="0"/>
                <a:ea typeface="Open Sans" panose="020B0604020202020204" charset="0"/>
                <a:cs typeface="Open Sans" panose="020B0604020202020204" charset="0"/>
              </a:rPr>
              <a:t>Стаття 117. Відповідальність за затримку розрахунку при звільненні</a:t>
            </a:r>
          </a:p>
          <a:p>
            <a:pPr marR="436869" algn="ctr">
              <a:buClr>
                <a:srgbClr val="FF0000"/>
              </a:buClr>
              <a:buSzPct val="89583"/>
              <a:tabLst>
                <a:tab pos="306486" algn="l"/>
              </a:tabLst>
            </a:pPr>
            <a:endParaRPr lang="uk-UA" sz="2200" b="1"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smtClean="0">
                <a:solidFill>
                  <a:srgbClr val="0064E8"/>
                </a:solidFill>
                <a:latin typeface="Open Sans" panose="020B0604020202020204" charset="0"/>
                <a:ea typeface="Open Sans" panose="020B0604020202020204" charset="0"/>
                <a:cs typeface="Open Sans" panose="020B0604020202020204" charset="0"/>
              </a:rPr>
              <a:t>У разі невиплати з вини роботодавця належних звільненому працівникові сум у визначені строки при відсутності спору про їх розмір підприємство, установа, організація повинні виплатити працівникові його середній заробіток за весь час затримки по день фактичного розрахунку, але не більш як за шість місяців.</a:t>
            </a:r>
          </a:p>
          <a:p>
            <a:pPr marR="436869" algn="ctr">
              <a:buClr>
                <a:srgbClr val="FF0000"/>
              </a:buClr>
              <a:buSzPct val="89583"/>
              <a:tabLst>
                <a:tab pos="306486" algn="l"/>
              </a:tabLst>
            </a:pPr>
            <a:endParaRPr lang="uk-UA" sz="24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smtClean="0">
                <a:solidFill>
                  <a:srgbClr val="0064E8"/>
                </a:solidFill>
                <a:latin typeface="Open Sans" panose="020B0604020202020204" charset="0"/>
                <a:ea typeface="Open Sans" panose="020B0604020202020204" charset="0"/>
                <a:cs typeface="Open Sans" panose="020B0604020202020204" charset="0"/>
              </a:rPr>
              <a:t>При наявності спору про розміри належних звільненому працівникові сум роботодавець повинен сплатити зазначене в цій статті відшкодування у разі, якщо спір вирішено на користь працівника. Якщо спір вирішено на користь працівника частково, розмір відшкодування за час затримки визначає орган, який виносить рішення по суті спору, але не більш як за шість місяців</a:t>
            </a:r>
            <a:r>
              <a:rPr lang="ru-RU" sz="2400" dirty="0" smtClean="0">
                <a:solidFill>
                  <a:srgbClr val="0064E8"/>
                </a:solidFill>
                <a:latin typeface="Open Sans" panose="020B0604020202020204" charset="0"/>
                <a:ea typeface="Open Sans" panose="020B0604020202020204" charset="0"/>
                <a:cs typeface="Open Sans" panose="020B0604020202020204" charset="0"/>
              </a:rPr>
              <a:t>.</a:t>
            </a:r>
            <a:endParaRPr lang="uk-UA" sz="2400"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1550938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Группа 28">
            <a:extLst>
              <a:ext uri="{FF2B5EF4-FFF2-40B4-BE49-F238E27FC236}">
                <a16:creationId xmlns:a16="http://schemas.microsoft.com/office/drawing/2014/main" id="{F19EA0D7-E9E6-4262-8C91-ED517DC380C0}"/>
              </a:ext>
            </a:extLst>
          </p:cNvPr>
          <p:cNvGrpSpPr/>
          <p:nvPr/>
        </p:nvGrpSpPr>
        <p:grpSpPr>
          <a:xfrm>
            <a:off x="-18297" y="-48996"/>
            <a:ext cx="12327054" cy="956274"/>
            <a:chOff x="-18297" y="-48996"/>
            <a:chExt cx="12327054" cy="956274"/>
          </a:xfrm>
        </p:grpSpPr>
        <p:grpSp>
          <p:nvGrpSpPr>
            <p:cNvPr id="30" name="Группа 29">
              <a:extLst>
                <a:ext uri="{FF2B5EF4-FFF2-40B4-BE49-F238E27FC236}">
                  <a16:creationId xmlns:a16="http://schemas.microsoft.com/office/drawing/2014/main" id="{C386970C-1050-46D8-B845-21286A79892A}"/>
                </a:ext>
              </a:extLst>
            </p:cNvPr>
            <p:cNvGrpSpPr/>
            <p:nvPr/>
          </p:nvGrpSpPr>
          <p:grpSpPr>
            <a:xfrm>
              <a:off x="10989481" y="268158"/>
              <a:ext cx="1319276" cy="421934"/>
              <a:chOff x="10956143" y="253873"/>
              <a:chExt cx="1319276" cy="421934"/>
            </a:xfrm>
          </p:grpSpPr>
          <p:grpSp>
            <p:nvGrpSpPr>
              <p:cNvPr id="33" name="Группа 32">
                <a:extLst>
                  <a:ext uri="{FF2B5EF4-FFF2-40B4-BE49-F238E27FC236}">
                    <a16:creationId xmlns:a16="http://schemas.microsoft.com/office/drawing/2014/main" id="{BDBD8F49-80F2-48EB-8608-D95777088309}"/>
                  </a:ext>
                </a:extLst>
              </p:cNvPr>
              <p:cNvGrpSpPr/>
              <p:nvPr/>
            </p:nvGrpSpPr>
            <p:grpSpPr>
              <a:xfrm>
                <a:off x="10960219" y="253873"/>
                <a:ext cx="1315200" cy="421934"/>
                <a:chOff x="10470561" y="6300510"/>
                <a:chExt cx="1315200" cy="421934"/>
              </a:xfrm>
            </p:grpSpPr>
            <p:sp>
              <p:nvSpPr>
                <p:cNvPr id="36" name="TextBox 35">
                  <a:extLst>
                    <a:ext uri="{FF2B5EF4-FFF2-40B4-BE49-F238E27FC236}">
                      <a16:creationId xmlns:a16="http://schemas.microsoft.com/office/drawing/2014/main" id="{AB38817F-7248-4E28-A3F9-878AF1D70665}"/>
                    </a:ext>
                  </a:extLst>
                </p:cNvPr>
                <p:cNvSpPr txBox="1"/>
                <p:nvPr/>
              </p:nvSpPr>
              <p:spPr>
                <a:xfrm>
                  <a:off x="10474151" y="6300510"/>
                  <a:ext cx="1243210" cy="215444"/>
                </a:xfrm>
                <a:prstGeom prst="rect">
                  <a:avLst/>
                </a:prstGeom>
                <a:noFill/>
              </p:spPr>
              <p:txBody>
                <a:bodyPr wrap="square" rtlCol="0">
                  <a:spAutoFit/>
                </a:bodyPr>
                <a:lstStyle/>
                <a:p>
                  <a:r>
                    <a:rPr lang="en-US" sz="800" u="sng">
                      <a:solidFill>
                        <a:srgbClr val="2C64DF"/>
                      </a:solidFill>
                      <a:latin typeface="Rubik" panose="02000604000000020004" pitchFamily="2" charset="-79"/>
                      <a:cs typeface="Rubik" panose="02000604000000020004" pitchFamily="2" charset="-79"/>
                    </a:rPr>
                    <a:t>www.dsp.gov.ua</a:t>
                  </a:r>
                  <a:endParaRPr lang="LID4096" sz="800" u="sng">
                    <a:solidFill>
                      <a:srgbClr val="2C64DF"/>
                    </a:solidFill>
                    <a:latin typeface="Rubik" panose="02000604000000020004" pitchFamily="2" charset="-79"/>
                    <a:cs typeface="Rubik" panose="02000604000000020004" pitchFamily="2" charset="-79"/>
                  </a:endParaRPr>
                </a:p>
              </p:txBody>
            </p:sp>
            <p:sp>
              <p:nvSpPr>
                <p:cNvPr id="37" name="TextBox 36">
                  <a:extLst>
                    <a:ext uri="{FF2B5EF4-FFF2-40B4-BE49-F238E27FC236}">
                      <a16:creationId xmlns:a16="http://schemas.microsoft.com/office/drawing/2014/main" id="{5BDCF1BD-0AF8-443B-84A1-3C57CC5C5B00}"/>
                    </a:ext>
                  </a:extLst>
                </p:cNvPr>
                <p:cNvSpPr txBox="1"/>
                <p:nvPr/>
              </p:nvSpPr>
              <p:spPr>
                <a:xfrm>
                  <a:off x="10470561" y="6507000"/>
                  <a:ext cx="1315200" cy="215444"/>
                </a:xfrm>
                <a:prstGeom prst="rect">
                  <a:avLst/>
                </a:prstGeom>
                <a:noFill/>
              </p:spPr>
              <p:txBody>
                <a:bodyPr wrap="square" rtlCol="0">
                  <a:spAutoFit/>
                </a:bodyPr>
                <a:lstStyle/>
                <a:p>
                  <a:r>
                    <a:rPr lang="en-US" sz="800" u="sng">
                      <a:solidFill>
                        <a:srgbClr val="2C64DF"/>
                      </a:solidFill>
                      <a:latin typeface="Rubik" panose="02000604000000020004" pitchFamily="2" charset="-79"/>
                      <a:cs typeface="Rubik" panose="02000604000000020004" pitchFamily="2" charset="-79"/>
                    </a:rPr>
                    <a:t>www.pratsia.in.ua</a:t>
                  </a:r>
                  <a:endParaRPr lang="LID4096" sz="800" u="sng">
                    <a:solidFill>
                      <a:srgbClr val="2C64DF"/>
                    </a:solidFill>
                    <a:latin typeface="Rubik" panose="02000604000000020004" pitchFamily="2" charset="-79"/>
                    <a:cs typeface="Rubik" panose="02000604000000020004" pitchFamily="2" charset="-79"/>
                  </a:endParaRPr>
                </a:p>
              </p:txBody>
            </p:sp>
          </p:grpSp>
          <p:sp>
            <p:nvSpPr>
              <p:cNvPr id="34" name="Овал 33">
                <a:extLst>
                  <a:ext uri="{FF2B5EF4-FFF2-40B4-BE49-F238E27FC236}">
                    <a16:creationId xmlns:a16="http://schemas.microsoft.com/office/drawing/2014/main" id="{0AC386F1-8F41-48CC-B8CC-73A19D619076}"/>
                  </a:ext>
                </a:extLst>
              </p:cNvPr>
              <p:cNvSpPr/>
              <p:nvPr/>
            </p:nvSpPr>
            <p:spPr>
              <a:xfrm>
                <a:off x="10956143" y="338835"/>
                <a:ext cx="69140" cy="69140"/>
              </a:xfrm>
              <a:prstGeom prst="ellipse">
                <a:avLst/>
              </a:prstGeom>
              <a:solidFill>
                <a:srgbClr val="FFC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35" name="Овал 34">
                <a:extLst>
                  <a:ext uri="{FF2B5EF4-FFF2-40B4-BE49-F238E27FC236}">
                    <a16:creationId xmlns:a16="http://schemas.microsoft.com/office/drawing/2014/main" id="{3C4F9029-0EAF-4FE2-87B3-F27253F179B7}"/>
                  </a:ext>
                </a:extLst>
              </p:cNvPr>
              <p:cNvSpPr/>
              <p:nvPr/>
            </p:nvSpPr>
            <p:spPr>
              <a:xfrm>
                <a:off x="10956143" y="550739"/>
                <a:ext cx="69140" cy="69140"/>
              </a:xfrm>
              <a:prstGeom prst="ellipse">
                <a:avLst/>
              </a:prstGeom>
              <a:solidFill>
                <a:srgbClr val="FFC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pSp>
        <p:pic>
          <p:nvPicPr>
            <p:cNvPr id="31" name="Logo">
              <a:extLst>
                <a:ext uri="{FF2B5EF4-FFF2-40B4-BE49-F238E27FC236}">
                  <a16:creationId xmlns:a16="http://schemas.microsoft.com/office/drawing/2014/main" id="{74CB4546-F22D-48AF-81D7-2622E3892D8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8297" y="-48996"/>
              <a:ext cx="1825998" cy="956274"/>
            </a:xfrm>
            <a:prstGeom prst="rect">
              <a:avLst/>
            </a:prstGeom>
          </p:spPr>
        </p:pic>
        <p:sp>
          <p:nvSpPr>
            <p:cNvPr id="32" name="Прямоугольник: скругленные углы 31">
              <a:extLst>
                <a:ext uri="{FF2B5EF4-FFF2-40B4-BE49-F238E27FC236}">
                  <a16:creationId xmlns:a16="http://schemas.microsoft.com/office/drawing/2014/main" id="{28FB101A-3A27-47D1-AAEC-AB43637A7AF8}"/>
                </a:ext>
              </a:extLst>
            </p:cNvPr>
            <p:cNvSpPr/>
            <p:nvPr/>
          </p:nvSpPr>
          <p:spPr>
            <a:xfrm>
              <a:off x="10923851" y="219075"/>
              <a:ext cx="1076062" cy="517554"/>
            </a:xfrm>
            <a:prstGeom prst="roundRect">
              <a:avLst>
                <a:gd name="adj" fmla="val 2755"/>
              </a:avLst>
            </a:prstGeom>
            <a:noFill/>
            <a:ln>
              <a:solidFill>
                <a:srgbClr val="2C64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p>
          </p:txBody>
        </p:sp>
      </p:grpSp>
      <p:sp>
        <p:nvSpPr>
          <p:cNvPr id="16" name="Google Shape;208;p26">
            <a:extLst>
              <a:ext uri="{FF2B5EF4-FFF2-40B4-BE49-F238E27FC236}">
                <a16:creationId xmlns:a16="http://schemas.microsoft.com/office/drawing/2014/main" id="{CF0C1C14-9DF3-409C-8BE3-E71F1B6781E4}"/>
              </a:ext>
            </a:extLst>
          </p:cNvPr>
          <p:cNvSpPr txBox="1"/>
          <p:nvPr/>
        </p:nvSpPr>
        <p:spPr>
          <a:xfrm>
            <a:off x="2139223" y="793840"/>
            <a:ext cx="7529737" cy="715558"/>
          </a:xfrm>
          <a:prstGeom prst="rect">
            <a:avLst/>
          </a:prstGeom>
          <a:noFill/>
          <a:ln>
            <a:noFill/>
          </a:ln>
        </p:spPr>
        <p:txBody>
          <a:bodyPr spcFirstLastPara="1" wrap="square" lIns="68569" tIns="68569" rIns="68569" bIns="68569" anchor="t" anchorCtr="0">
            <a:spAutoFit/>
          </a:bodyPr>
          <a:lstStyle/>
          <a:p>
            <a:pPr algn="ctr"/>
            <a:r>
              <a:rPr lang="ru" sz="3750" b="1" dirty="0">
                <a:solidFill>
                  <a:srgbClr val="2C64DF"/>
                </a:solidFill>
                <a:latin typeface="Rubik" panose="02000604000000020004" pitchFamily="2" charset="-79"/>
                <a:ea typeface="Open Sans"/>
                <a:cs typeface="Rubik" panose="02000604000000020004" pitchFamily="2" charset="-79"/>
                <a:sym typeface="Open Sans"/>
              </a:rPr>
              <a:t>ДЯКУЮ ЗА УВАГУ !</a:t>
            </a:r>
            <a:endParaRPr sz="3750" b="1" dirty="0">
              <a:solidFill>
                <a:srgbClr val="2C64DF"/>
              </a:solidFill>
              <a:latin typeface="Rubik" panose="02000604000000020004" pitchFamily="2" charset="-79"/>
              <a:ea typeface="Open Sans"/>
              <a:cs typeface="Rubik" panose="02000604000000020004" pitchFamily="2" charset="-79"/>
              <a:sym typeface="Open Sans"/>
            </a:endParaRPr>
          </a:p>
        </p:txBody>
      </p:sp>
      <p:grpSp>
        <p:nvGrpSpPr>
          <p:cNvPr id="17" name="Группа 16">
            <a:extLst>
              <a:ext uri="{FF2B5EF4-FFF2-40B4-BE49-F238E27FC236}">
                <a16:creationId xmlns:a16="http://schemas.microsoft.com/office/drawing/2014/main" id="{F63CBBC2-AE63-42B1-A4D7-38959892A453}"/>
              </a:ext>
            </a:extLst>
          </p:cNvPr>
          <p:cNvGrpSpPr/>
          <p:nvPr/>
        </p:nvGrpSpPr>
        <p:grpSpPr>
          <a:xfrm>
            <a:off x="8132381" y="2069638"/>
            <a:ext cx="4107976" cy="3408397"/>
            <a:chOff x="6022498" y="2098682"/>
            <a:chExt cx="2702115" cy="2241951"/>
          </a:xfrm>
        </p:grpSpPr>
        <p:sp>
          <p:nvSpPr>
            <p:cNvPr id="18" name="TextBox 17">
              <a:extLst>
                <a:ext uri="{FF2B5EF4-FFF2-40B4-BE49-F238E27FC236}">
                  <a16:creationId xmlns:a16="http://schemas.microsoft.com/office/drawing/2014/main" id="{510B1CE4-7B19-4624-9C20-5438B7B11995}"/>
                </a:ext>
              </a:extLst>
            </p:cNvPr>
            <p:cNvSpPr txBox="1"/>
            <p:nvPr/>
          </p:nvSpPr>
          <p:spPr>
            <a:xfrm>
              <a:off x="6022498" y="4067330"/>
              <a:ext cx="2702115" cy="273303"/>
            </a:xfrm>
            <a:prstGeom prst="rect">
              <a:avLst/>
            </a:prstGeom>
            <a:noFill/>
          </p:spPr>
          <p:txBody>
            <a:bodyPr wrap="square" rtlCol="0">
              <a:spAutoFit/>
            </a:bodyPr>
            <a:lstStyle/>
            <a:p>
              <a:pPr algn="ctr"/>
              <a:r>
                <a:rPr lang="uk-UA" sz="1050" b="1" dirty="0">
                  <a:solidFill>
                    <a:srgbClr val="002060"/>
                  </a:solidFill>
                  <a:latin typeface="Rubik" panose="02000604000000020004" pitchFamily="2" charset="-79"/>
                  <a:ea typeface="Open Sans" panose="020B0604020202020204" charset="0"/>
                  <a:cs typeface="Rubik" panose="02000604000000020004" pitchFamily="2" charset="-79"/>
                </a:rPr>
                <a:t>Сервіс онлайн консультацій </a:t>
              </a:r>
              <a:r>
                <a:rPr lang="en-US" sz="1050" b="1" dirty="0">
                  <a:solidFill>
                    <a:srgbClr val="002060"/>
                  </a:solidFill>
                  <a:latin typeface="Rubik" panose="02000604000000020004" pitchFamily="2" charset="-79"/>
                  <a:ea typeface="Open Sans" panose="020B0604020202020204" charset="0"/>
                  <a:cs typeface="Rubik" panose="02000604000000020004" pitchFamily="2" charset="-79"/>
                </a:rPr>
                <a:t/>
              </a:r>
              <a:br>
                <a:rPr lang="en-US" sz="1050" b="1" dirty="0">
                  <a:solidFill>
                    <a:srgbClr val="002060"/>
                  </a:solidFill>
                  <a:latin typeface="Rubik" panose="02000604000000020004" pitchFamily="2" charset="-79"/>
                  <a:ea typeface="Open Sans" panose="020B0604020202020204" charset="0"/>
                  <a:cs typeface="Rubik" panose="02000604000000020004" pitchFamily="2" charset="-79"/>
                </a:rPr>
              </a:br>
              <a:r>
                <a:rPr lang="uk-UA" sz="1050" b="1" dirty="0">
                  <a:solidFill>
                    <a:srgbClr val="002060"/>
                  </a:solidFill>
                  <a:latin typeface="Rubik" panose="02000604000000020004" pitchFamily="2" charset="-79"/>
                  <a:ea typeface="Open Sans" panose="020B0604020202020204" charset="0"/>
                  <a:cs typeface="Rubik" panose="02000604000000020004" pitchFamily="2" charset="-79"/>
                </a:rPr>
                <a:t>«інтерактивний інспектор»</a:t>
              </a:r>
            </a:p>
          </p:txBody>
        </p:sp>
        <p:pic>
          <p:nvPicPr>
            <p:cNvPr id="19" name="Picture 4" descr="https://lh4.googleusercontent.com/8X4CeYy7R_NsOtLrs1zSljyrOEHDdnKHo_ZzgWf43dBZhXuUXjzURdJb_IlX4yGx4ICd8DqG3S9Av1MrvAIDhVczSGluv2A441w2hzzf7F4Ymwkz3t8Fcg8Ac673m3J-2Gfjyv-uQlWjrZoJakiQGvjOXw=s2048">
              <a:extLst>
                <a:ext uri="{FF2B5EF4-FFF2-40B4-BE49-F238E27FC236}">
                  <a16:creationId xmlns:a16="http://schemas.microsoft.com/office/drawing/2014/main" id="{6CB36E06-097C-4E15-8A3D-5AADC36E19FB}"/>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6384018" y="2098682"/>
              <a:ext cx="1869970" cy="186997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grpSp>
      <p:grpSp>
        <p:nvGrpSpPr>
          <p:cNvPr id="20" name="Группа 19">
            <a:extLst>
              <a:ext uri="{FF2B5EF4-FFF2-40B4-BE49-F238E27FC236}">
                <a16:creationId xmlns:a16="http://schemas.microsoft.com/office/drawing/2014/main" id="{EA51334F-28F7-44FC-809B-F090455955B4}"/>
              </a:ext>
            </a:extLst>
          </p:cNvPr>
          <p:cNvGrpSpPr/>
          <p:nvPr/>
        </p:nvGrpSpPr>
        <p:grpSpPr>
          <a:xfrm>
            <a:off x="818502" y="2234910"/>
            <a:ext cx="3927646" cy="3243125"/>
            <a:chOff x="1024974" y="2098682"/>
            <a:chExt cx="2583499" cy="2133239"/>
          </a:xfrm>
        </p:grpSpPr>
        <p:sp>
          <p:nvSpPr>
            <p:cNvPr id="21" name="Прямоугольник 20">
              <a:extLst>
                <a:ext uri="{FF2B5EF4-FFF2-40B4-BE49-F238E27FC236}">
                  <a16:creationId xmlns:a16="http://schemas.microsoft.com/office/drawing/2014/main" id="{3B3F9952-4674-4F9B-A910-AC51F8F8E8D8}"/>
                </a:ext>
              </a:extLst>
            </p:cNvPr>
            <p:cNvSpPr/>
            <p:nvPr/>
          </p:nvSpPr>
          <p:spPr>
            <a:xfrm>
              <a:off x="1024974" y="4064902"/>
              <a:ext cx="2088914" cy="167019"/>
            </a:xfrm>
            <a:prstGeom prst="rect">
              <a:avLst/>
            </a:prstGeom>
          </p:spPr>
          <p:txBody>
            <a:bodyPr wrap="square">
              <a:spAutoFit/>
            </a:bodyPr>
            <a:lstStyle/>
            <a:p>
              <a:pPr algn="ctr"/>
              <a:r>
                <a:rPr lang="uk-UA" sz="1050" b="1" dirty="0">
                  <a:solidFill>
                    <a:srgbClr val="002060"/>
                  </a:solidFill>
                  <a:latin typeface="Rubik" panose="02000604000000020004" pitchFamily="2" charset="-79"/>
                  <a:ea typeface="Open Sans" panose="020B0604020202020204" charset="0"/>
                  <a:cs typeface="Rubik" panose="02000604000000020004" pitchFamily="2" charset="-79"/>
                </a:rPr>
                <a:t>Інформаційний портал </a:t>
              </a:r>
              <a:r>
                <a:rPr lang="en-US" sz="1050" b="1" dirty="0">
                  <a:solidFill>
                    <a:srgbClr val="002060"/>
                  </a:solidFill>
                  <a:latin typeface="Rubik" panose="02000604000000020004" pitchFamily="2" charset="-79"/>
                  <a:ea typeface="Open Sans" panose="020B0604020202020204" charset="0"/>
                  <a:cs typeface="Rubik" panose="02000604000000020004" pitchFamily="2" charset="-79"/>
                </a:rPr>
                <a:t>pratsia.in.ua </a:t>
              </a:r>
              <a:endParaRPr lang="uk-UA" sz="1050" b="1" dirty="0">
                <a:solidFill>
                  <a:srgbClr val="002060"/>
                </a:solidFill>
                <a:latin typeface="Rubik" panose="02000604000000020004" pitchFamily="2" charset="-79"/>
                <a:ea typeface="Open Sans" panose="020B0604020202020204" charset="0"/>
                <a:cs typeface="Rubik" panose="02000604000000020004" pitchFamily="2" charset="-79"/>
              </a:endParaRPr>
            </a:p>
          </p:txBody>
        </p:sp>
        <p:pic>
          <p:nvPicPr>
            <p:cNvPr id="23" name="Рисунок 22">
              <a:extLst>
                <a:ext uri="{FF2B5EF4-FFF2-40B4-BE49-F238E27FC236}">
                  <a16:creationId xmlns:a16="http://schemas.microsoft.com/office/drawing/2014/main" id="{FB017E0E-7A5C-49F4-8AE6-B1B4F5982853}"/>
                </a:ext>
              </a:extLst>
            </p:cNvPr>
            <p:cNvPicPr>
              <a:picLocks noChangeAspect="1"/>
            </p:cNvPicPr>
            <p:nvPr/>
          </p:nvPicPr>
          <p:blipFill>
            <a:blip r:embed="rId4"/>
            <a:stretch>
              <a:fillRect/>
            </a:stretch>
          </p:blipFill>
          <p:spPr>
            <a:xfrm>
              <a:off x="1262301" y="2098682"/>
              <a:ext cx="2346172" cy="1869969"/>
            </a:xfrm>
            <a:prstGeom prst="rect">
              <a:avLst/>
            </a:prstGeom>
          </p:spPr>
        </p:pic>
      </p:grpSp>
      <p:sp>
        <p:nvSpPr>
          <p:cNvPr id="22" name="Прямоугольник 21">
            <a:extLst>
              <a:ext uri="{FF2B5EF4-FFF2-40B4-BE49-F238E27FC236}">
                <a16:creationId xmlns:a16="http://schemas.microsoft.com/office/drawing/2014/main" id="{3B3F9952-4674-4F9B-A910-AC51F8F8E8D8}"/>
              </a:ext>
            </a:extLst>
          </p:cNvPr>
          <p:cNvSpPr/>
          <p:nvPr/>
        </p:nvSpPr>
        <p:spPr>
          <a:xfrm>
            <a:off x="3582976" y="5953748"/>
            <a:ext cx="5578275" cy="338554"/>
          </a:xfrm>
          <a:prstGeom prst="rect">
            <a:avLst/>
          </a:prstGeom>
        </p:spPr>
        <p:txBody>
          <a:bodyPr wrap="square">
            <a:spAutoFit/>
          </a:bodyPr>
          <a:lstStyle/>
          <a:p>
            <a:pPr algn="ctr"/>
            <a:r>
              <a:rPr lang="uk-UA" sz="1600" b="1" dirty="0" smtClean="0">
                <a:solidFill>
                  <a:srgbClr val="002060"/>
                </a:solidFill>
                <a:latin typeface="Rubik" panose="02000604000000020004" pitchFamily="2" charset="-79"/>
                <a:ea typeface="Open Sans" panose="020B0604020202020204" charset="0"/>
                <a:cs typeface="Rubik" panose="02000604000000020004" pitchFamily="2" charset="-79"/>
              </a:rPr>
              <a:t>Мистецтво безпеки праці </a:t>
            </a:r>
            <a:r>
              <a:rPr lang="en-US" sz="1400" b="1" dirty="0" smtClean="0">
                <a:solidFill>
                  <a:srgbClr val="002060"/>
                </a:solidFill>
                <a:latin typeface="Rubik" panose="02000604000000020004" pitchFamily="2" charset="-79"/>
                <a:ea typeface="Open Sans" panose="020B0604020202020204" charset="0"/>
                <a:cs typeface="Rubik" panose="02000604000000020004" pitchFamily="2" charset="-79"/>
              </a:rPr>
              <a:t>theartofsafety.dsp.gov.ua</a:t>
            </a:r>
            <a:endParaRPr lang="uk-UA" sz="1400" b="1" dirty="0">
              <a:solidFill>
                <a:srgbClr val="002060"/>
              </a:solidFill>
              <a:latin typeface="Rubik" panose="02000604000000020004" pitchFamily="2" charset="-79"/>
              <a:ea typeface="Open Sans" panose="020B0604020202020204" charset="0"/>
              <a:cs typeface="Rubik" panose="02000604000000020004" pitchFamily="2" charset="-79"/>
            </a:endParaRPr>
          </a:p>
        </p:txBody>
      </p:sp>
      <p:pic>
        <p:nvPicPr>
          <p:cNvPr id="3" name="Рисунок 2"/>
          <p:cNvPicPr>
            <a:picLocks noChangeAspect="1"/>
          </p:cNvPicPr>
          <p:nvPr/>
        </p:nvPicPr>
        <p:blipFill rotWithShape="1">
          <a:blip r:embed="rId5"/>
          <a:srcRect l="20335" t="13280" r="21210" b="5153"/>
          <a:stretch/>
        </p:blipFill>
        <p:spPr>
          <a:xfrm>
            <a:off x="4131363" y="2234910"/>
            <a:ext cx="4244886" cy="3331880"/>
          </a:xfrm>
          <a:prstGeom prst="rect">
            <a:avLst/>
          </a:prstGeom>
        </p:spPr>
      </p:pic>
    </p:spTree>
    <p:extLst>
      <p:ext uri="{BB962C8B-B14F-4D97-AF65-F5344CB8AC3E}">
        <p14:creationId xmlns:p14="http://schemas.microsoft.com/office/powerpoint/2010/main" val="332466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3" name="Рисунок 2"/>
          <p:cNvPicPr>
            <a:picLocks noChangeAspect="1"/>
          </p:cNvPicPr>
          <p:nvPr/>
        </p:nvPicPr>
        <p:blipFill>
          <a:blip r:embed="rId5"/>
          <a:stretch>
            <a:fillRect/>
          </a:stretch>
        </p:blipFill>
        <p:spPr>
          <a:xfrm>
            <a:off x="944388" y="359971"/>
            <a:ext cx="10951438" cy="6163459"/>
          </a:xfrm>
          <a:prstGeom prst="rect">
            <a:avLst/>
          </a:prstGeom>
        </p:spPr>
      </p:pic>
    </p:spTree>
    <p:extLst>
      <p:ext uri="{BB962C8B-B14F-4D97-AF65-F5344CB8AC3E}">
        <p14:creationId xmlns:p14="http://schemas.microsoft.com/office/powerpoint/2010/main" val="26267936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1" name="object 2"/>
          <p:cNvSpPr txBox="1"/>
          <p:nvPr/>
        </p:nvSpPr>
        <p:spPr>
          <a:xfrm>
            <a:off x="1130738" y="975597"/>
            <a:ext cx="10861040" cy="4735485"/>
          </a:xfrm>
          <a:prstGeom prst="rect">
            <a:avLst/>
          </a:prstGeom>
        </p:spPr>
        <p:txBody>
          <a:bodyPr vert="horz" wrap="square" lIns="0" tIns="71967" rIns="0" bIns="0" rtlCol="0">
            <a:spAutoFit/>
          </a:bodyPr>
          <a:lstStyle/>
          <a:p>
            <a:pPr marR="436869" algn="ctr">
              <a:buClr>
                <a:srgbClr val="FF0000"/>
              </a:buClr>
              <a:buSzPct val="89583"/>
              <a:tabLst>
                <a:tab pos="306486" algn="l"/>
              </a:tabLst>
            </a:pPr>
            <a:endParaRPr lang="ru-RU" sz="22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ru-RU" sz="2200" dirty="0">
                <a:solidFill>
                  <a:srgbClr val="0064E8"/>
                </a:solidFill>
                <a:latin typeface="Open Sans" panose="020B0604020202020204" charset="0"/>
                <a:ea typeface="Open Sans" panose="020B0604020202020204" charset="0"/>
                <a:cs typeface="Open Sans" panose="020B0604020202020204" charset="0"/>
              </a:rPr>
              <a:t>НАЦІОНАЛЬНЕ АГЕНТСТВО УКРАЇНИ З ПИТАНЬ ДЕРЖАВНОЇ </a:t>
            </a:r>
            <a:r>
              <a:rPr lang="ru-RU" sz="2200" dirty="0" smtClean="0">
                <a:solidFill>
                  <a:srgbClr val="0064E8"/>
                </a:solidFill>
                <a:latin typeface="Open Sans" panose="020B0604020202020204" charset="0"/>
                <a:ea typeface="Open Sans" panose="020B0604020202020204" charset="0"/>
                <a:cs typeface="Open Sans" panose="020B0604020202020204" charset="0"/>
              </a:rPr>
              <a:t>СЛУЖБИ</a:t>
            </a:r>
            <a:endParaRPr lang="ru-RU" sz="22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ru-RU" sz="2200" dirty="0" smtClean="0">
                <a:solidFill>
                  <a:srgbClr val="0064E8"/>
                </a:solidFill>
                <a:latin typeface="Open Sans" panose="020B0604020202020204" charset="0"/>
                <a:ea typeface="Open Sans" panose="020B0604020202020204" charset="0"/>
                <a:cs typeface="Open Sans" panose="020B0604020202020204" charset="0"/>
              </a:rPr>
              <a:t>НАКАЗ </a:t>
            </a:r>
            <a:r>
              <a:rPr lang="uk-UA" sz="2200" dirty="0" smtClean="0">
                <a:solidFill>
                  <a:srgbClr val="0064E8"/>
                </a:solidFill>
                <a:latin typeface="Open Sans" panose="020B0604020202020204" charset="0"/>
                <a:ea typeface="Open Sans" panose="020B0604020202020204" charset="0"/>
                <a:cs typeface="Open Sans" panose="020B0604020202020204" charset="0"/>
              </a:rPr>
              <a:t>від</a:t>
            </a:r>
            <a:r>
              <a:rPr lang="ru-RU" sz="2200" dirty="0" smtClean="0">
                <a:solidFill>
                  <a:srgbClr val="0064E8"/>
                </a:solidFill>
                <a:latin typeface="Open Sans" panose="020B0604020202020204" charset="0"/>
                <a:ea typeface="Open Sans" panose="020B0604020202020204" charset="0"/>
                <a:cs typeface="Open Sans" panose="020B0604020202020204" charset="0"/>
              </a:rPr>
              <a:t> 03.03.2016  </a:t>
            </a:r>
            <a:r>
              <a:rPr lang="ru-RU" sz="2200" dirty="0">
                <a:solidFill>
                  <a:srgbClr val="0064E8"/>
                </a:solidFill>
                <a:latin typeface="Open Sans" panose="020B0604020202020204" charset="0"/>
                <a:ea typeface="Open Sans" panose="020B0604020202020204" charset="0"/>
                <a:cs typeface="Open Sans" panose="020B0604020202020204" charset="0"/>
              </a:rPr>
              <a:t>№ </a:t>
            </a:r>
            <a:r>
              <a:rPr lang="ru-RU" sz="2200" dirty="0" smtClean="0">
                <a:solidFill>
                  <a:srgbClr val="0064E8"/>
                </a:solidFill>
                <a:latin typeface="Open Sans" panose="020B0604020202020204" charset="0"/>
                <a:ea typeface="Open Sans" panose="020B0604020202020204" charset="0"/>
                <a:cs typeface="Open Sans" panose="020B0604020202020204" charset="0"/>
              </a:rPr>
              <a:t>50</a:t>
            </a:r>
            <a:endParaRPr lang="ru-RU" sz="22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200" dirty="0" smtClean="0">
                <a:solidFill>
                  <a:srgbClr val="0064E8"/>
                </a:solidFill>
                <a:latin typeface="Open Sans" panose="020B0604020202020204" charset="0"/>
                <a:ea typeface="Open Sans" panose="020B0604020202020204" charset="0"/>
                <a:cs typeface="Open Sans" panose="020B0604020202020204" charset="0"/>
              </a:rPr>
              <a:t>Зареєстровано в Міністерстві юстиції України</a:t>
            </a:r>
          </a:p>
          <a:p>
            <a:pPr marR="436869" algn="ctr">
              <a:buClr>
                <a:srgbClr val="FF0000"/>
              </a:buClr>
              <a:buSzPct val="89583"/>
              <a:tabLst>
                <a:tab pos="306486" algn="l"/>
              </a:tabLst>
            </a:pPr>
            <a:r>
              <a:rPr lang="uk-UA" sz="2200" dirty="0" smtClean="0">
                <a:solidFill>
                  <a:srgbClr val="0064E8"/>
                </a:solidFill>
                <a:latin typeface="Open Sans" panose="020B0604020202020204" charset="0"/>
                <a:ea typeface="Open Sans" panose="020B0604020202020204" charset="0"/>
                <a:cs typeface="Open Sans" panose="020B0604020202020204" charset="0"/>
              </a:rPr>
              <a:t>25 березня 2016 р. за № 457/28587</a:t>
            </a:r>
          </a:p>
          <a:p>
            <a:pPr marR="436869" algn="ctr">
              <a:buClr>
                <a:srgbClr val="FF0000"/>
              </a:buClr>
              <a:buSzPct val="89583"/>
              <a:tabLst>
                <a:tab pos="306486" algn="l"/>
              </a:tabLst>
            </a:pPr>
            <a:r>
              <a:rPr lang="uk-UA" sz="2800" b="1" dirty="0" smtClean="0">
                <a:solidFill>
                  <a:srgbClr val="0064E8"/>
                </a:solidFill>
                <a:latin typeface="Open Sans" panose="020B0604020202020204" charset="0"/>
                <a:ea typeface="Open Sans" panose="020B0604020202020204" charset="0"/>
                <a:cs typeface="Open Sans" panose="020B0604020202020204" charset="0"/>
              </a:rPr>
              <a:t>Про затвердження Типових правил внутрішнього службового розпорядку</a:t>
            </a:r>
          </a:p>
          <a:p>
            <a:pPr marR="436869" algn="ctr">
              <a:buClr>
                <a:srgbClr val="FF0000"/>
              </a:buClr>
              <a:buSzPct val="89583"/>
              <a:tabLst>
                <a:tab pos="306486" algn="l"/>
              </a:tabLst>
            </a:pPr>
            <a:r>
              <a:rPr lang="ru-RU" sz="2400" dirty="0">
                <a:solidFill>
                  <a:srgbClr val="0064E8"/>
                </a:solidFill>
                <a:latin typeface="Open Sans" panose="020B0604020202020204" charset="0"/>
                <a:ea typeface="Open Sans" panose="020B0604020202020204" charset="0"/>
                <a:cs typeface="Open Sans" panose="020B0604020202020204" charset="0"/>
              </a:rPr>
              <a:t>Правила </a:t>
            </a:r>
            <a:r>
              <a:rPr lang="uk-UA" sz="2400" dirty="0" smtClean="0">
                <a:solidFill>
                  <a:srgbClr val="0064E8"/>
                </a:solidFill>
                <a:latin typeface="Open Sans" panose="020B0604020202020204" charset="0"/>
                <a:ea typeface="Open Sans" panose="020B0604020202020204" charset="0"/>
                <a:cs typeface="Open Sans" panose="020B0604020202020204" charset="0"/>
              </a:rPr>
              <a:t>внутрішнього службового розпорядку в державному органі затверджуються загальними зборами (конференцією) державних службовців державного органу за поданням керівника державної служби в державному органі </a:t>
            </a:r>
            <a:r>
              <a:rPr lang="uk-UA" sz="2400" dirty="0" smtClean="0">
                <a:solidFill>
                  <a:srgbClr val="0064E8"/>
                </a:solidFill>
                <a:latin typeface="Open Sans" panose="020B0604020202020204" charset="0"/>
                <a:ea typeface="Open Sans" panose="020B0604020202020204" charset="0"/>
                <a:cs typeface="Open Sans" panose="020B0604020202020204" charset="0"/>
              </a:rPr>
              <a:t>і </a:t>
            </a:r>
            <a:r>
              <a:rPr lang="uk-UA" sz="2400" dirty="0" smtClean="0">
                <a:solidFill>
                  <a:srgbClr val="0064E8"/>
                </a:solidFill>
                <a:latin typeface="Open Sans" panose="020B0604020202020204" charset="0"/>
                <a:ea typeface="Open Sans" panose="020B0604020202020204" charset="0"/>
                <a:cs typeface="Open Sans" panose="020B0604020202020204" charset="0"/>
              </a:rPr>
              <a:t>виборного органу первинної профспілкової організації (за наявності) на основі цих Типових </a:t>
            </a:r>
            <a:r>
              <a:rPr lang="ru-RU" sz="2400" dirty="0" smtClean="0">
                <a:solidFill>
                  <a:srgbClr val="0064E8"/>
                </a:solidFill>
                <a:latin typeface="Open Sans" panose="020B0604020202020204" charset="0"/>
                <a:ea typeface="Open Sans" panose="020B0604020202020204" charset="0"/>
                <a:cs typeface="Open Sans" panose="020B0604020202020204" charset="0"/>
              </a:rPr>
              <a:t>правил</a:t>
            </a:r>
            <a:r>
              <a:rPr lang="ru-RU" sz="2400" dirty="0">
                <a:solidFill>
                  <a:srgbClr val="0064E8"/>
                </a:solidFill>
                <a:latin typeface="Open Sans" panose="020B0604020202020204" charset="0"/>
                <a:ea typeface="Open Sans" panose="020B0604020202020204" charset="0"/>
                <a:cs typeface="Open Sans" panose="020B0604020202020204" charset="0"/>
              </a:rPr>
              <a:t>.</a:t>
            </a:r>
            <a:endParaRPr lang="uk-UA" sz="24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endParaRPr lang="uk-UA" sz="1700"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603591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147991" y="317426"/>
            <a:ext cx="8387895" cy="615523"/>
          </a:xfrm>
          <a:prstGeom prst="rect">
            <a:avLst/>
          </a:prstGeom>
          <a:noFill/>
          <a:ln>
            <a:noFill/>
          </a:ln>
        </p:spPr>
        <p:txBody>
          <a:bodyPr spcFirstLastPara="1" wrap="square" lIns="91425" tIns="91425" rIns="91425" bIns="91425" anchor="t" anchorCtr="0">
            <a:spAutoFit/>
          </a:bodyPr>
          <a:lstStyle/>
          <a:p>
            <a:r>
              <a:rPr lang="ru" sz="2800" b="1" dirty="0" smtClean="0">
                <a:solidFill>
                  <a:srgbClr val="0064E8"/>
                </a:solidFill>
                <a:latin typeface="Open Sans" panose="020B0604020202020204" charset="0"/>
                <a:ea typeface="Open Sans" panose="020B0604020202020204" charset="0"/>
                <a:cs typeface="Open Sans" panose="020B0604020202020204" charset="0"/>
                <a:sym typeface="Rubik"/>
              </a:rPr>
              <a:t>Правила внутрішнього трудового розпорядку</a:t>
            </a:r>
            <a:endParaRPr sz="28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1001348"/>
            <a:ext cx="10861040" cy="5150983"/>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ru-RU" sz="2100" dirty="0">
                <a:solidFill>
                  <a:srgbClr val="0064E8"/>
                </a:solidFill>
                <a:latin typeface="Open Sans" panose="020B0604020202020204" charset="0"/>
                <a:ea typeface="Open Sans" panose="020B0604020202020204" charset="0"/>
                <a:cs typeface="Open Sans" panose="020B0604020202020204" charset="0"/>
              </a:rPr>
              <a:t>МІНІСТЕРСТВО ОСВІТИ </a:t>
            </a:r>
            <a:r>
              <a:rPr lang="ru-RU" sz="2100" dirty="0" smtClean="0">
                <a:solidFill>
                  <a:srgbClr val="0064E8"/>
                </a:solidFill>
                <a:latin typeface="Open Sans" panose="020B0604020202020204" charset="0"/>
                <a:ea typeface="Open Sans" panose="020B0604020202020204" charset="0"/>
                <a:cs typeface="Open Sans" panose="020B0604020202020204" charset="0"/>
              </a:rPr>
              <a:t>УКРАЇНИ</a:t>
            </a:r>
          </a:p>
          <a:p>
            <a:pPr marR="436869" algn="ctr">
              <a:buClr>
                <a:srgbClr val="FF0000"/>
              </a:buClr>
              <a:buSzPct val="89583"/>
              <a:tabLst>
                <a:tab pos="306486" algn="l"/>
              </a:tabLst>
            </a:pPr>
            <a:r>
              <a:rPr lang="ru-RU" sz="2100" dirty="0" smtClean="0">
                <a:solidFill>
                  <a:srgbClr val="0064E8"/>
                </a:solidFill>
                <a:latin typeface="Open Sans" panose="020B0604020202020204" charset="0"/>
                <a:ea typeface="Open Sans" panose="020B0604020202020204" charset="0"/>
                <a:cs typeface="Open Sans" panose="020B0604020202020204" charset="0"/>
              </a:rPr>
              <a:t>Н </a:t>
            </a:r>
            <a:r>
              <a:rPr lang="ru-RU" sz="2100" dirty="0">
                <a:solidFill>
                  <a:srgbClr val="0064E8"/>
                </a:solidFill>
                <a:latin typeface="Open Sans" panose="020B0604020202020204" charset="0"/>
                <a:ea typeface="Open Sans" panose="020B0604020202020204" charset="0"/>
                <a:cs typeface="Open Sans" panose="020B0604020202020204" charset="0"/>
              </a:rPr>
              <a:t>А К А З </a:t>
            </a:r>
          </a:p>
          <a:p>
            <a:pPr marR="436869" algn="ctr">
              <a:buClr>
                <a:srgbClr val="FF0000"/>
              </a:buClr>
              <a:buSzPct val="89583"/>
              <a:tabLst>
                <a:tab pos="306486" algn="l"/>
              </a:tabLst>
            </a:pPr>
            <a:r>
              <a:rPr lang="ru-RU" sz="2100" dirty="0">
                <a:solidFill>
                  <a:srgbClr val="0064E8"/>
                </a:solidFill>
                <a:latin typeface="Open Sans" panose="020B0604020202020204" charset="0"/>
                <a:ea typeface="Open Sans" panose="020B0604020202020204" charset="0"/>
                <a:cs typeface="Open Sans" panose="020B0604020202020204" charset="0"/>
              </a:rPr>
              <a:t> </a:t>
            </a:r>
            <a:r>
              <a:rPr lang="ru-RU" sz="2100" dirty="0" smtClean="0">
                <a:solidFill>
                  <a:srgbClr val="0064E8"/>
                </a:solidFill>
                <a:latin typeface="Open Sans" panose="020B0604020202020204" charset="0"/>
                <a:ea typeface="Open Sans" panose="020B0604020202020204" charset="0"/>
                <a:cs typeface="Open Sans" panose="020B0604020202020204" charset="0"/>
              </a:rPr>
              <a:t>№ </a:t>
            </a:r>
            <a:r>
              <a:rPr lang="ru-RU" sz="2100" dirty="0">
                <a:solidFill>
                  <a:srgbClr val="0064E8"/>
                </a:solidFill>
                <a:latin typeface="Open Sans" panose="020B0604020202020204" charset="0"/>
                <a:ea typeface="Open Sans" panose="020B0604020202020204" charset="0"/>
                <a:cs typeface="Open Sans" panose="020B0604020202020204" charset="0"/>
              </a:rPr>
              <a:t>455 </a:t>
            </a:r>
            <a:r>
              <a:rPr lang="uk-UA" sz="2100" dirty="0" smtClean="0">
                <a:solidFill>
                  <a:srgbClr val="0064E8"/>
                </a:solidFill>
                <a:latin typeface="Open Sans" panose="020B0604020202020204" charset="0"/>
                <a:ea typeface="Open Sans" panose="020B0604020202020204" charset="0"/>
                <a:cs typeface="Open Sans" panose="020B0604020202020204" charset="0"/>
              </a:rPr>
              <a:t>від 20.12.1993                   </a:t>
            </a:r>
          </a:p>
          <a:p>
            <a:pPr marR="436869" algn="ctr">
              <a:buClr>
                <a:srgbClr val="FF0000"/>
              </a:buClr>
              <a:buSzPct val="89583"/>
              <a:tabLst>
                <a:tab pos="306486" algn="l"/>
              </a:tabLst>
            </a:pPr>
            <a:r>
              <a:rPr lang="uk-UA" sz="2100" dirty="0" smtClean="0">
                <a:solidFill>
                  <a:srgbClr val="0064E8"/>
                </a:solidFill>
                <a:latin typeface="Open Sans" panose="020B0604020202020204" charset="0"/>
                <a:ea typeface="Open Sans" panose="020B0604020202020204" charset="0"/>
                <a:cs typeface="Open Sans" panose="020B0604020202020204" charset="0"/>
              </a:rPr>
              <a:t>Зареєстровано в Міністерстві юстиції України </a:t>
            </a:r>
          </a:p>
          <a:p>
            <a:pPr marR="436869" algn="ctr">
              <a:buClr>
                <a:srgbClr val="FF0000"/>
              </a:buClr>
              <a:buSzPct val="89583"/>
              <a:tabLst>
                <a:tab pos="306486" algn="l"/>
              </a:tabLst>
            </a:pPr>
            <a:r>
              <a:rPr lang="uk-UA" sz="2100" dirty="0" smtClean="0">
                <a:solidFill>
                  <a:srgbClr val="0064E8"/>
                </a:solidFill>
                <a:latin typeface="Open Sans" panose="020B0604020202020204" charset="0"/>
                <a:ea typeface="Open Sans" panose="020B0604020202020204" charset="0"/>
                <a:cs typeface="Open Sans" panose="020B0604020202020204" charset="0"/>
              </a:rPr>
              <a:t>2 червня 1994 р. за № 121/330 </a:t>
            </a:r>
          </a:p>
          <a:p>
            <a:pPr marR="436869" algn="ctr">
              <a:buClr>
                <a:srgbClr val="FF0000"/>
              </a:buClr>
              <a:buSzPct val="89583"/>
              <a:tabLst>
                <a:tab pos="306486" algn="l"/>
              </a:tabLst>
            </a:pPr>
            <a:r>
              <a:rPr lang="uk-UA" sz="2400" b="1" dirty="0" smtClean="0">
                <a:solidFill>
                  <a:srgbClr val="0064E8"/>
                </a:solidFill>
                <a:latin typeface="Open Sans" panose="020B0604020202020204" charset="0"/>
                <a:ea typeface="Open Sans" panose="020B0604020202020204" charset="0"/>
                <a:cs typeface="Open Sans" panose="020B0604020202020204" charset="0"/>
              </a:rPr>
              <a:t>Про  Типові  правила  внутрішнього  трудового розпорядку для працівників навчально-виховних закладів системи Міністерства  освіти України </a:t>
            </a:r>
          </a:p>
          <a:p>
            <a:pPr marR="436869" algn="ctr">
              <a:buClr>
                <a:srgbClr val="FF0000"/>
              </a:buClr>
              <a:buSzPct val="89583"/>
              <a:tabLst>
                <a:tab pos="306486" algn="l"/>
              </a:tabLst>
            </a:pPr>
            <a:endParaRPr lang="uk-UA" sz="2100" b="1"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endParaRPr lang="uk-UA" sz="2100" b="1"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ru-RU" sz="2100" dirty="0" smtClean="0">
                <a:solidFill>
                  <a:srgbClr val="0064E8"/>
                </a:solidFill>
                <a:latin typeface="Open Sans" panose="020B0604020202020204" charset="0"/>
                <a:ea typeface="Open Sans" panose="020B0604020202020204" charset="0"/>
                <a:cs typeface="Open Sans" panose="020B0604020202020204" charset="0"/>
              </a:rPr>
              <a:t>ДЕРЖАВНИЙ КОМІТЕТ СРСР ПО ПРАЦІ ТА СОЦІАЛЬНИМ ПИТАННЯМ</a:t>
            </a:r>
          </a:p>
          <a:p>
            <a:pPr marR="436869" algn="ctr">
              <a:buClr>
                <a:srgbClr val="FF0000"/>
              </a:buClr>
              <a:buSzPct val="89583"/>
              <a:tabLst>
                <a:tab pos="306486" algn="l"/>
              </a:tabLst>
            </a:pPr>
            <a:r>
              <a:rPr lang="ru-RU" sz="2100" dirty="0" smtClean="0">
                <a:solidFill>
                  <a:srgbClr val="0064E8"/>
                </a:solidFill>
                <a:latin typeface="Open Sans" panose="020B0604020202020204" charset="0"/>
                <a:ea typeface="Open Sans" panose="020B0604020202020204" charset="0"/>
                <a:cs typeface="Open Sans" panose="020B0604020202020204" charset="0"/>
              </a:rPr>
              <a:t>ПОСТАНОВА</a:t>
            </a:r>
            <a:endParaRPr lang="ru-RU" sz="21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100" dirty="0" smtClean="0">
                <a:solidFill>
                  <a:srgbClr val="0064E8"/>
                </a:solidFill>
                <a:latin typeface="Open Sans" panose="020B0604020202020204" charset="0"/>
                <a:ea typeface="Open Sans" panose="020B0604020202020204" charset="0"/>
                <a:cs typeface="Open Sans" panose="020B0604020202020204" charset="0"/>
              </a:rPr>
              <a:t>від 20 липня </a:t>
            </a:r>
            <a:r>
              <a:rPr lang="ru-RU" sz="2100" dirty="0" smtClean="0">
                <a:solidFill>
                  <a:srgbClr val="0064E8"/>
                </a:solidFill>
                <a:latin typeface="Open Sans" panose="020B0604020202020204" charset="0"/>
                <a:ea typeface="Open Sans" panose="020B0604020202020204" charset="0"/>
                <a:cs typeface="Open Sans" panose="020B0604020202020204" charset="0"/>
              </a:rPr>
              <a:t>1984 року № 213 </a:t>
            </a:r>
            <a:endParaRPr lang="ru-RU" sz="21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ru-RU" sz="2400" b="1" dirty="0" smtClean="0">
                <a:solidFill>
                  <a:srgbClr val="0064E8"/>
                </a:solidFill>
                <a:latin typeface="Open Sans" panose="020B0604020202020204" charset="0"/>
                <a:ea typeface="Open Sans" panose="020B0604020202020204" charset="0"/>
                <a:cs typeface="Open Sans" panose="020B0604020202020204" charset="0"/>
              </a:rPr>
              <a:t>Про </a:t>
            </a:r>
            <a:r>
              <a:rPr lang="uk-UA" sz="2400" b="1" dirty="0" smtClean="0">
                <a:solidFill>
                  <a:srgbClr val="0064E8"/>
                </a:solidFill>
                <a:latin typeface="Open Sans" panose="020B0604020202020204" charset="0"/>
                <a:ea typeface="Open Sans" panose="020B0604020202020204" charset="0"/>
                <a:cs typeface="Open Sans" panose="020B0604020202020204" charset="0"/>
              </a:rPr>
              <a:t>затвердження типових правил внутрішнього трудового розпорядку для робітників і службовців підприємств, установ, організацій</a:t>
            </a:r>
          </a:p>
        </p:txBody>
      </p:sp>
    </p:spTree>
    <p:extLst>
      <p:ext uri="{BB962C8B-B14F-4D97-AF65-F5344CB8AC3E}">
        <p14:creationId xmlns:p14="http://schemas.microsoft.com/office/powerpoint/2010/main" val="1415107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064560" y="180674"/>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064560" y="992828"/>
            <a:ext cx="10861040" cy="5274094"/>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000" b="1" dirty="0" smtClean="0">
                <a:solidFill>
                  <a:srgbClr val="0064E8"/>
                </a:solidFill>
                <a:latin typeface="Open Sans" panose="020B0604020202020204" charset="0"/>
                <a:ea typeface="Open Sans" panose="020B0604020202020204" charset="0"/>
                <a:cs typeface="Open Sans" panose="020B0604020202020204" charset="0"/>
              </a:rPr>
              <a:t>Стаття 40 КЗпП України. </a:t>
            </a:r>
            <a:r>
              <a:rPr lang="uk-UA" sz="2000" dirty="0" smtClean="0">
                <a:solidFill>
                  <a:srgbClr val="0064E8"/>
                </a:solidFill>
                <a:latin typeface="Open Sans" panose="020B0604020202020204" charset="0"/>
                <a:ea typeface="Open Sans" panose="020B0604020202020204" charset="0"/>
                <a:cs typeface="Open Sans" panose="020B0604020202020204" charset="0"/>
              </a:rPr>
              <a:t>Трудовий договір, укладений на невизначений строк, а також строковий трудовий договір до закінчення строку його чинності </a:t>
            </a:r>
            <a:r>
              <a:rPr lang="uk-UA" sz="2000" b="1" dirty="0" smtClean="0">
                <a:solidFill>
                  <a:srgbClr val="0064E8"/>
                </a:solidFill>
                <a:latin typeface="Open Sans" panose="020B0604020202020204" charset="0"/>
                <a:ea typeface="Open Sans" panose="020B0604020202020204" charset="0"/>
                <a:cs typeface="Open Sans" panose="020B0604020202020204" charset="0"/>
              </a:rPr>
              <a:t>можуть бути розірвані роботодавцем </a:t>
            </a:r>
            <a:r>
              <a:rPr lang="uk-UA" sz="2000" dirty="0" smtClean="0">
                <a:solidFill>
                  <a:srgbClr val="0064E8"/>
                </a:solidFill>
                <a:latin typeface="Open Sans" panose="020B0604020202020204" charset="0"/>
                <a:ea typeface="Open Sans" panose="020B0604020202020204" charset="0"/>
                <a:cs typeface="Open Sans" panose="020B0604020202020204" charset="0"/>
              </a:rPr>
              <a:t>лише у випадках:</a:t>
            </a:r>
          </a:p>
          <a:p>
            <a:pPr marR="436869" algn="ctr">
              <a:buClr>
                <a:srgbClr val="FF0000"/>
              </a:buClr>
              <a:buSzPct val="89583"/>
              <a:tabLst>
                <a:tab pos="306486" algn="l"/>
              </a:tabLst>
            </a:pPr>
            <a:endParaRPr lang="uk-UA" sz="10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ru-RU" sz="2000" dirty="0" smtClean="0">
                <a:solidFill>
                  <a:srgbClr val="0064E8"/>
                </a:solidFill>
                <a:latin typeface="Open Sans" panose="020B0604020202020204" charset="0"/>
                <a:ea typeface="Open Sans" panose="020B0604020202020204" charset="0"/>
                <a:cs typeface="Open Sans" panose="020B0604020202020204" charset="0"/>
              </a:rPr>
              <a:t>14</a:t>
            </a:r>
            <a:r>
              <a:rPr lang="ru-RU" sz="2000" dirty="0">
                <a:solidFill>
                  <a:srgbClr val="0064E8"/>
                </a:solidFill>
                <a:latin typeface="Open Sans" panose="020B0604020202020204" charset="0"/>
                <a:ea typeface="Open Sans" panose="020B0604020202020204" charset="0"/>
                <a:cs typeface="Open Sans" panose="020B0604020202020204" charset="0"/>
              </a:rPr>
              <a:t>) </a:t>
            </a:r>
            <a:r>
              <a:rPr lang="uk-UA" sz="2000" dirty="0" smtClean="0">
                <a:solidFill>
                  <a:srgbClr val="0064E8"/>
                </a:solidFill>
                <a:latin typeface="Open Sans" panose="020B0604020202020204" charset="0"/>
                <a:ea typeface="Open Sans" panose="020B0604020202020204" charset="0"/>
                <a:cs typeface="Open Sans" panose="020B0604020202020204" charset="0"/>
              </a:rPr>
              <a:t>невиконання працівником правил поведінки на підприємстві, в установі, організації в частині положень, передбачених частиною другою статті 142 КЗпП України</a:t>
            </a:r>
            <a:r>
              <a:rPr lang="ru-RU" sz="2000" dirty="0" smtClean="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endParaRPr lang="ru-RU" sz="10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b="1" dirty="0">
                <a:solidFill>
                  <a:srgbClr val="0064E8"/>
                </a:solidFill>
                <a:latin typeface="Open Sans" panose="020B0604020202020204" charset="0"/>
                <a:ea typeface="Open Sans" panose="020B0604020202020204" charset="0"/>
                <a:cs typeface="Open Sans" panose="020B0604020202020204" charset="0"/>
              </a:rPr>
              <a:t>Не допускається </a:t>
            </a:r>
            <a:r>
              <a:rPr lang="uk-UA" sz="2000" dirty="0">
                <a:solidFill>
                  <a:srgbClr val="0064E8"/>
                </a:solidFill>
                <a:latin typeface="Open Sans" panose="020B0604020202020204" charset="0"/>
                <a:ea typeface="Open Sans" panose="020B0604020202020204" charset="0"/>
                <a:cs typeface="Open Sans" panose="020B0604020202020204" charset="0"/>
              </a:rPr>
              <a:t>звільнення працівника з ініціативи роботодавця в період його тимчасової </a:t>
            </a:r>
            <a:r>
              <a:rPr lang="uk-UA" sz="2000" dirty="0" smtClean="0">
                <a:solidFill>
                  <a:srgbClr val="0064E8"/>
                </a:solidFill>
                <a:latin typeface="Open Sans" panose="020B0604020202020204" charset="0"/>
                <a:ea typeface="Open Sans" panose="020B0604020202020204" charset="0"/>
                <a:cs typeface="Open Sans" panose="020B0604020202020204" charset="0"/>
              </a:rPr>
              <a:t>непрацездатності, </a:t>
            </a:r>
            <a:r>
              <a:rPr lang="uk-UA" sz="2000" dirty="0">
                <a:solidFill>
                  <a:srgbClr val="0064E8"/>
                </a:solidFill>
                <a:latin typeface="Open Sans" panose="020B0604020202020204" charset="0"/>
                <a:ea typeface="Open Sans" panose="020B0604020202020204" charset="0"/>
                <a:cs typeface="Open Sans" panose="020B0604020202020204" charset="0"/>
              </a:rPr>
              <a:t>а також у період перебування працівника у </a:t>
            </a:r>
            <a:r>
              <a:rPr lang="uk-UA" sz="2000" dirty="0" smtClean="0">
                <a:solidFill>
                  <a:srgbClr val="0064E8"/>
                </a:solidFill>
                <a:latin typeface="Open Sans" panose="020B0604020202020204" charset="0"/>
                <a:ea typeface="Open Sans" panose="020B0604020202020204" charset="0"/>
                <a:cs typeface="Open Sans" panose="020B0604020202020204" charset="0"/>
              </a:rPr>
              <a:t>відпустці.</a:t>
            </a:r>
          </a:p>
          <a:p>
            <a:pPr marR="436869" algn="ctr">
              <a:buClr>
                <a:srgbClr val="FF0000"/>
              </a:buClr>
              <a:buSzPct val="89583"/>
              <a:tabLst>
                <a:tab pos="306486" algn="l"/>
              </a:tabLst>
            </a:pPr>
            <a:endParaRPr lang="uk-UA" sz="10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dirty="0">
                <a:solidFill>
                  <a:srgbClr val="0064E8"/>
                </a:solidFill>
                <a:latin typeface="Open Sans" panose="020B0604020202020204" charset="0"/>
                <a:ea typeface="Open Sans" panose="020B0604020202020204" charset="0"/>
                <a:cs typeface="Open Sans" panose="020B0604020202020204" charset="0"/>
              </a:rPr>
              <a:t>У період дії воєнного стану </a:t>
            </a:r>
            <a:r>
              <a:rPr lang="uk-UA" sz="2000" b="1" dirty="0">
                <a:solidFill>
                  <a:srgbClr val="0064E8"/>
                </a:solidFill>
                <a:latin typeface="Open Sans" panose="020B0604020202020204" charset="0"/>
                <a:ea typeface="Open Sans" panose="020B0604020202020204" charset="0"/>
                <a:cs typeface="Open Sans" panose="020B0604020202020204" charset="0"/>
              </a:rPr>
              <a:t>допускається звільнення </a:t>
            </a:r>
            <a:r>
              <a:rPr lang="uk-UA" sz="2000" dirty="0">
                <a:solidFill>
                  <a:srgbClr val="0064E8"/>
                </a:solidFill>
                <a:latin typeface="Open Sans" panose="020B0604020202020204" charset="0"/>
                <a:ea typeface="Open Sans" panose="020B0604020202020204" charset="0"/>
                <a:cs typeface="Open Sans" panose="020B0604020202020204" charset="0"/>
              </a:rPr>
              <a:t>працівника з ініціативи роботодавця у період його тимчасової непрацездатності, а також у період перебування працівника у відпустці (крім відпустки у зв’язку вагітністю та пологами та відпустки для догляду за дитиною до досягнення нею трирічного віку) із зазначенням дати звільнення, яка є першим робочим днем, наступним за днем закінчення тимчасової непрацездатності, зазначеним у документі про тимчасову непрацездатність, або першим робочим днем після закінчення відпустки</a:t>
            </a:r>
            <a:r>
              <a:rPr lang="uk-UA" sz="2000" dirty="0" smtClean="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r>
              <a:rPr lang="uk-UA" i="1" dirty="0" smtClean="0">
                <a:solidFill>
                  <a:srgbClr val="0064E8"/>
                </a:solidFill>
                <a:latin typeface="Open Sans" panose="020B0604020202020204" charset="0"/>
                <a:ea typeface="Open Sans" panose="020B0604020202020204" charset="0"/>
                <a:cs typeface="Open Sans" panose="020B0604020202020204" charset="0"/>
              </a:rPr>
              <a:t>(</a:t>
            </a:r>
            <a:r>
              <a:rPr lang="uk-UA" b="1" i="1" dirty="0" smtClean="0">
                <a:solidFill>
                  <a:srgbClr val="0064E8"/>
                </a:solidFill>
                <a:latin typeface="Open Sans" panose="020B0604020202020204" charset="0"/>
                <a:ea typeface="Open Sans" panose="020B0604020202020204" charset="0"/>
                <a:cs typeface="Open Sans" panose="020B0604020202020204" charset="0"/>
              </a:rPr>
              <a:t>стаття 5</a:t>
            </a:r>
            <a:r>
              <a:rPr lang="uk-UA" i="1" dirty="0" smtClean="0">
                <a:solidFill>
                  <a:srgbClr val="0064E8"/>
                </a:solidFill>
                <a:latin typeface="Open Sans" panose="020B0604020202020204" charset="0"/>
                <a:ea typeface="Open Sans" panose="020B0604020202020204" charset="0"/>
                <a:cs typeface="Open Sans" panose="020B0604020202020204" charset="0"/>
              </a:rPr>
              <a:t> Закону України «Про організацію трудових відносин в умовах воєнного стану»)</a:t>
            </a:r>
            <a:endParaRPr lang="uk-UA" i="1"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3255226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242881" y="288287"/>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33571" y="1242994"/>
            <a:ext cx="10861040" cy="4873984"/>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400" b="1" dirty="0">
                <a:solidFill>
                  <a:srgbClr val="0064E8"/>
                </a:solidFill>
                <a:latin typeface="Open Sans" panose="020B0604020202020204" charset="0"/>
                <a:ea typeface="Open Sans" panose="020B0604020202020204" charset="0"/>
                <a:cs typeface="Open Sans" panose="020B0604020202020204" charset="0"/>
              </a:rPr>
              <a:t>Стаття </a:t>
            </a:r>
            <a:r>
              <a:rPr lang="uk-UA" sz="2400" b="1" dirty="0" smtClean="0">
                <a:solidFill>
                  <a:srgbClr val="0064E8"/>
                </a:solidFill>
                <a:latin typeface="Open Sans" panose="020B0604020202020204" charset="0"/>
                <a:ea typeface="Open Sans" panose="020B0604020202020204" charset="0"/>
                <a:cs typeface="Open Sans" panose="020B0604020202020204" charset="0"/>
              </a:rPr>
              <a:t>147-1 КЗпП </a:t>
            </a:r>
            <a:r>
              <a:rPr lang="uk-UA" sz="2400" b="1" dirty="0">
                <a:solidFill>
                  <a:srgbClr val="0064E8"/>
                </a:solidFill>
                <a:latin typeface="Open Sans" panose="020B0604020202020204" charset="0"/>
                <a:ea typeface="Open Sans" panose="020B0604020202020204" charset="0"/>
                <a:cs typeface="Open Sans" panose="020B0604020202020204" charset="0"/>
              </a:rPr>
              <a:t>України. Органи, правомочні застосовувати дисциплінарні </a:t>
            </a:r>
            <a:r>
              <a:rPr lang="uk-UA" sz="2400" b="1" dirty="0" smtClean="0">
                <a:solidFill>
                  <a:srgbClr val="0064E8"/>
                </a:solidFill>
                <a:latin typeface="Open Sans" panose="020B0604020202020204" charset="0"/>
                <a:ea typeface="Open Sans" panose="020B0604020202020204" charset="0"/>
                <a:cs typeface="Open Sans" panose="020B0604020202020204" charset="0"/>
              </a:rPr>
              <a:t>стягнення</a:t>
            </a:r>
          </a:p>
          <a:p>
            <a:pPr marR="436869" algn="ctr">
              <a:buClr>
                <a:srgbClr val="FF0000"/>
              </a:buClr>
              <a:buSzPct val="89583"/>
              <a:tabLst>
                <a:tab pos="306486" algn="l"/>
              </a:tabLst>
            </a:pPr>
            <a:endParaRPr lang="uk-UA" sz="2400" b="1"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Дисциплінарні стягнення застосовуються органом, якому надано право прийняття на роботу (обрання, затвердження і призначення на посаду) даного працівника.</a:t>
            </a: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На працівників, які несуть дисциплінарну відповідальність згідно із статутами, положеннями та іншими актами законодавства про дисципліну, дисциплінарні стягнення можуть накладатися також органами, вищими у порядку підлеглості щодо </a:t>
            </a:r>
            <a:r>
              <a:rPr lang="uk-UA" sz="2400" dirty="0" smtClean="0">
                <a:solidFill>
                  <a:srgbClr val="0064E8"/>
                </a:solidFill>
                <a:latin typeface="Open Sans" panose="020B0604020202020204" charset="0"/>
                <a:ea typeface="Open Sans" panose="020B0604020202020204" charset="0"/>
                <a:cs typeface="Open Sans" panose="020B0604020202020204" charset="0"/>
              </a:rPr>
              <a:t>органів.</a:t>
            </a:r>
            <a:endParaRPr lang="uk-UA" sz="24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Працівники, які займають виборні посади, можуть бути звільнені тільки за рішенням органу, який їх обрав, і лише з підстав, передбачених законодавством.</a:t>
            </a:r>
          </a:p>
        </p:txBody>
      </p:sp>
    </p:spTree>
    <p:extLst>
      <p:ext uri="{BB962C8B-B14F-4D97-AF65-F5344CB8AC3E}">
        <p14:creationId xmlns:p14="http://schemas.microsoft.com/office/powerpoint/2010/main" val="3545475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242881" y="288287"/>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33571" y="1242994"/>
            <a:ext cx="10861040" cy="4443097"/>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600" b="1" dirty="0">
                <a:solidFill>
                  <a:srgbClr val="0064E8"/>
                </a:solidFill>
                <a:latin typeface="Open Sans" panose="020B0604020202020204" charset="0"/>
                <a:ea typeface="Open Sans" panose="020B0604020202020204" charset="0"/>
                <a:cs typeface="Open Sans" panose="020B0604020202020204" charset="0"/>
              </a:rPr>
              <a:t>Стаття </a:t>
            </a:r>
            <a:r>
              <a:rPr lang="uk-UA" sz="2600" b="1" dirty="0" smtClean="0">
                <a:solidFill>
                  <a:srgbClr val="0064E8"/>
                </a:solidFill>
                <a:latin typeface="Open Sans" panose="020B0604020202020204" charset="0"/>
                <a:ea typeface="Open Sans" panose="020B0604020202020204" charset="0"/>
                <a:cs typeface="Open Sans" panose="020B0604020202020204" charset="0"/>
              </a:rPr>
              <a:t>148 КЗпП </a:t>
            </a:r>
            <a:r>
              <a:rPr lang="uk-UA" sz="2600" b="1" dirty="0">
                <a:solidFill>
                  <a:srgbClr val="0064E8"/>
                </a:solidFill>
                <a:latin typeface="Open Sans" panose="020B0604020202020204" charset="0"/>
                <a:ea typeface="Open Sans" panose="020B0604020202020204" charset="0"/>
                <a:cs typeface="Open Sans" panose="020B0604020202020204" charset="0"/>
              </a:rPr>
              <a:t>України. Строк для застосування дисциплінарного </a:t>
            </a:r>
            <a:r>
              <a:rPr lang="uk-UA" sz="2600" b="1" dirty="0" smtClean="0">
                <a:solidFill>
                  <a:srgbClr val="0064E8"/>
                </a:solidFill>
                <a:latin typeface="Open Sans" panose="020B0604020202020204" charset="0"/>
                <a:ea typeface="Open Sans" panose="020B0604020202020204" charset="0"/>
                <a:cs typeface="Open Sans" panose="020B0604020202020204" charset="0"/>
              </a:rPr>
              <a:t>стягнення</a:t>
            </a:r>
          </a:p>
          <a:p>
            <a:pPr marR="436869" algn="ctr">
              <a:buClr>
                <a:srgbClr val="FF0000"/>
              </a:buClr>
              <a:buSzPct val="89583"/>
              <a:tabLst>
                <a:tab pos="306486" algn="l"/>
              </a:tabLst>
            </a:pPr>
            <a:endParaRPr lang="uk-UA" sz="2600" b="1"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600" dirty="0">
                <a:solidFill>
                  <a:srgbClr val="0064E8"/>
                </a:solidFill>
                <a:latin typeface="Open Sans" panose="020B0604020202020204" charset="0"/>
                <a:ea typeface="Open Sans" panose="020B0604020202020204" charset="0"/>
                <a:cs typeface="Open Sans" panose="020B0604020202020204" charset="0"/>
              </a:rPr>
              <a:t>Дисциплінарне стягнення застосовується роботодавцем безпосередньо за виявленням проступку, але </a:t>
            </a:r>
            <a:r>
              <a:rPr lang="uk-UA" sz="2600" b="1" dirty="0">
                <a:solidFill>
                  <a:srgbClr val="0064E8"/>
                </a:solidFill>
                <a:latin typeface="Open Sans" panose="020B0604020202020204" charset="0"/>
                <a:ea typeface="Open Sans" panose="020B0604020202020204" charset="0"/>
                <a:cs typeface="Open Sans" panose="020B0604020202020204" charset="0"/>
              </a:rPr>
              <a:t>не пізніше одного місяця з дня його виявлення</a:t>
            </a:r>
            <a:r>
              <a:rPr lang="uk-UA" sz="2600" dirty="0">
                <a:solidFill>
                  <a:srgbClr val="0064E8"/>
                </a:solidFill>
                <a:latin typeface="Open Sans" panose="020B0604020202020204" charset="0"/>
                <a:ea typeface="Open Sans" panose="020B0604020202020204" charset="0"/>
                <a:cs typeface="Open Sans" panose="020B0604020202020204" charset="0"/>
              </a:rPr>
              <a:t>, не рахуючи часу звільнення працівника від роботи у зв'язку з тимчасовою непрацездатністю або перебування його у відпустці.</a:t>
            </a:r>
          </a:p>
          <a:p>
            <a:pPr marR="436869" algn="ctr">
              <a:buClr>
                <a:srgbClr val="FF0000"/>
              </a:buClr>
              <a:buSzPct val="89583"/>
              <a:tabLst>
                <a:tab pos="306486" algn="l"/>
              </a:tabLst>
            </a:pPr>
            <a:r>
              <a:rPr lang="uk-UA" sz="2600" dirty="0">
                <a:solidFill>
                  <a:srgbClr val="0064E8"/>
                </a:solidFill>
                <a:latin typeface="Open Sans" panose="020B0604020202020204" charset="0"/>
                <a:ea typeface="Open Sans" panose="020B0604020202020204" charset="0"/>
                <a:cs typeface="Open Sans" panose="020B0604020202020204" charset="0"/>
              </a:rPr>
              <a:t>Дисциплінарне стягнення </a:t>
            </a:r>
            <a:r>
              <a:rPr lang="uk-UA" sz="2600" b="1" dirty="0">
                <a:solidFill>
                  <a:srgbClr val="0064E8"/>
                </a:solidFill>
                <a:latin typeface="Open Sans" panose="020B0604020202020204" charset="0"/>
                <a:ea typeface="Open Sans" panose="020B0604020202020204" charset="0"/>
                <a:cs typeface="Open Sans" panose="020B0604020202020204" charset="0"/>
              </a:rPr>
              <a:t>не може бути накладене пізніше шести місяців з дня вчинення проступку</a:t>
            </a:r>
            <a:r>
              <a:rPr lang="uk-UA" sz="2400" dirty="0" smtClean="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endParaRPr lang="uk-UA" sz="2400"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2465223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242881" y="288287"/>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33571" y="953594"/>
            <a:ext cx="10861040" cy="5612648"/>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400" b="1" dirty="0">
                <a:solidFill>
                  <a:srgbClr val="0064E8"/>
                </a:solidFill>
                <a:latin typeface="Open Sans" panose="020B0604020202020204" charset="0"/>
                <a:ea typeface="Open Sans" panose="020B0604020202020204" charset="0"/>
                <a:cs typeface="Open Sans" panose="020B0604020202020204" charset="0"/>
              </a:rPr>
              <a:t>Стаття </a:t>
            </a:r>
            <a:r>
              <a:rPr lang="uk-UA" sz="2400" b="1" dirty="0" smtClean="0">
                <a:solidFill>
                  <a:srgbClr val="0064E8"/>
                </a:solidFill>
                <a:latin typeface="Open Sans" panose="020B0604020202020204" charset="0"/>
                <a:ea typeface="Open Sans" panose="020B0604020202020204" charset="0"/>
                <a:cs typeface="Open Sans" panose="020B0604020202020204" charset="0"/>
              </a:rPr>
              <a:t>149 КЗпП України. </a:t>
            </a:r>
            <a:r>
              <a:rPr lang="uk-UA" sz="2400" b="1" dirty="0">
                <a:solidFill>
                  <a:srgbClr val="0064E8"/>
                </a:solidFill>
                <a:latin typeface="Open Sans" panose="020B0604020202020204" charset="0"/>
                <a:ea typeface="Open Sans" panose="020B0604020202020204" charset="0"/>
                <a:cs typeface="Open Sans" panose="020B0604020202020204" charset="0"/>
              </a:rPr>
              <a:t>Порядок застосування дисциплінарних </a:t>
            </a:r>
            <a:r>
              <a:rPr lang="uk-UA" sz="2400" b="1" dirty="0" smtClean="0">
                <a:solidFill>
                  <a:srgbClr val="0064E8"/>
                </a:solidFill>
                <a:latin typeface="Open Sans" panose="020B0604020202020204" charset="0"/>
                <a:ea typeface="Open Sans" panose="020B0604020202020204" charset="0"/>
                <a:cs typeface="Open Sans" panose="020B0604020202020204" charset="0"/>
              </a:rPr>
              <a:t>стягнень</a:t>
            </a:r>
          </a:p>
          <a:p>
            <a:pPr marR="436869" algn="ctr">
              <a:buClr>
                <a:srgbClr val="FF0000"/>
              </a:buClr>
              <a:buSzPct val="89583"/>
              <a:tabLst>
                <a:tab pos="306486" algn="l"/>
              </a:tabLst>
            </a:pPr>
            <a:endParaRPr lang="uk-UA" sz="2400" b="1"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До застосування дисциплінарного стягнення роботодавець повинен зажадати від порушника трудової дисципліни </a:t>
            </a:r>
            <a:r>
              <a:rPr lang="uk-UA" sz="2400" b="1" dirty="0">
                <a:solidFill>
                  <a:srgbClr val="0064E8"/>
                </a:solidFill>
                <a:latin typeface="Open Sans" panose="020B0604020202020204" charset="0"/>
                <a:ea typeface="Open Sans" panose="020B0604020202020204" charset="0"/>
                <a:cs typeface="Open Sans" panose="020B0604020202020204" charset="0"/>
              </a:rPr>
              <a:t>письмові пояснення</a:t>
            </a:r>
            <a:r>
              <a:rPr lang="uk-UA" sz="2400" dirty="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За кожне порушення трудової дисципліни може бути застосовано лише одне дисциплінарне стягнення</a:t>
            </a:r>
            <a:r>
              <a:rPr lang="uk-UA" sz="2400" dirty="0" smtClean="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endParaRPr lang="uk-UA" sz="24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При обранні виду стягнення роботодавець повинен враховувати ступінь тяжкості вчиненого проступку і заподіяну ним шкоду, обставини, за яких вчинено проступок, і попередню роботу працівника</a:t>
            </a:r>
            <a:r>
              <a:rPr lang="uk-UA" sz="2400" dirty="0" smtClean="0">
                <a:solidFill>
                  <a:srgbClr val="0064E8"/>
                </a:solidFill>
                <a:latin typeface="Open Sans" panose="020B0604020202020204" charset="0"/>
                <a:ea typeface="Open Sans" panose="020B0604020202020204" charset="0"/>
                <a:cs typeface="Open Sans" panose="020B0604020202020204" charset="0"/>
              </a:rPr>
              <a:t>.</a:t>
            </a:r>
          </a:p>
          <a:p>
            <a:pPr marR="436869" algn="ctr">
              <a:buClr>
                <a:srgbClr val="FF0000"/>
              </a:buClr>
              <a:buSzPct val="89583"/>
              <a:tabLst>
                <a:tab pos="306486" algn="l"/>
              </a:tabLst>
            </a:pPr>
            <a:endParaRPr lang="uk-UA" sz="24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400" dirty="0">
                <a:solidFill>
                  <a:srgbClr val="0064E8"/>
                </a:solidFill>
                <a:latin typeface="Open Sans" panose="020B0604020202020204" charset="0"/>
                <a:ea typeface="Open Sans" panose="020B0604020202020204" charset="0"/>
                <a:cs typeface="Open Sans" panose="020B0604020202020204" charset="0"/>
              </a:rPr>
              <a:t>Стягнення </a:t>
            </a:r>
            <a:r>
              <a:rPr lang="uk-UA" sz="2400" b="1" dirty="0">
                <a:solidFill>
                  <a:srgbClr val="0064E8"/>
                </a:solidFill>
                <a:latin typeface="Open Sans" panose="020B0604020202020204" charset="0"/>
                <a:ea typeface="Open Sans" panose="020B0604020202020204" charset="0"/>
                <a:cs typeface="Open Sans" panose="020B0604020202020204" charset="0"/>
              </a:rPr>
              <a:t>оголошується в наказі </a:t>
            </a:r>
            <a:r>
              <a:rPr lang="uk-UA" sz="2400" dirty="0">
                <a:solidFill>
                  <a:srgbClr val="0064E8"/>
                </a:solidFill>
                <a:latin typeface="Open Sans" panose="020B0604020202020204" charset="0"/>
                <a:ea typeface="Open Sans" panose="020B0604020202020204" charset="0"/>
                <a:cs typeface="Open Sans" panose="020B0604020202020204" charset="0"/>
              </a:rPr>
              <a:t>(розпорядженні) і повідомляється працівникові під розписку.</a:t>
            </a:r>
          </a:p>
          <a:p>
            <a:pPr marR="436869" algn="ctr">
              <a:buClr>
                <a:srgbClr val="FF0000"/>
              </a:buClr>
              <a:buSzPct val="89583"/>
              <a:tabLst>
                <a:tab pos="306486" algn="l"/>
              </a:tabLst>
            </a:pPr>
            <a:endParaRPr lang="uk-UA" sz="2400" dirty="0">
              <a:solidFill>
                <a:srgbClr val="0064E8"/>
              </a:solidFill>
              <a:latin typeface="Open Sans" panose="020B0604020202020204" charset="0"/>
              <a:ea typeface="Open Sans" panose="020B0604020202020204" charset="0"/>
              <a:cs typeface="Open Sans" panose="020B0604020202020204" charset="0"/>
            </a:endParaRPr>
          </a:p>
        </p:txBody>
      </p:sp>
    </p:spTree>
    <p:extLst>
      <p:ext uri="{BB962C8B-B14F-4D97-AF65-F5344CB8AC3E}">
        <p14:creationId xmlns:p14="http://schemas.microsoft.com/office/powerpoint/2010/main" val="3202365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CDAE97A9-B6E9-4C55-9CE7-46140F5A4B09}"/>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rot="5400000">
            <a:off x="-2879792" y="3005246"/>
            <a:ext cx="6775448" cy="872911"/>
          </a:xfrm>
          <a:prstGeom prst="rect">
            <a:avLst/>
          </a:prstGeom>
        </p:spPr>
      </p:pic>
      <p:pic>
        <p:nvPicPr>
          <p:cNvPr id="5" name="Рисунок 4">
            <a:extLst>
              <a:ext uri="{FF2B5EF4-FFF2-40B4-BE49-F238E27FC236}">
                <a16:creationId xmlns:a16="http://schemas.microsoft.com/office/drawing/2014/main" id="{7334B0CF-C51B-47B3-BBD0-D4B8BAB10C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39829" y="-183427"/>
            <a:ext cx="2862223" cy="1498945"/>
          </a:xfrm>
          <a:prstGeom prst="rect">
            <a:avLst/>
          </a:prstGeom>
        </p:spPr>
      </p:pic>
      <p:grpSp>
        <p:nvGrpSpPr>
          <p:cNvPr id="6" name="Группа 5">
            <a:extLst>
              <a:ext uri="{FF2B5EF4-FFF2-40B4-BE49-F238E27FC236}">
                <a16:creationId xmlns:a16="http://schemas.microsoft.com/office/drawing/2014/main" id="{37A034B2-CAC5-48AF-8ED8-48DE8F559D9B}"/>
              </a:ext>
            </a:extLst>
          </p:cNvPr>
          <p:cNvGrpSpPr/>
          <p:nvPr/>
        </p:nvGrpSpPr>
        <p:grpSpPr>
          <a:xfrm>
            <a:off x="10064376" y="6056600"/>
            <a:ext cx="1861224" cy="622397"/>
            <a:chOff x="10389600" y="6161601"/>
            <a:chExt cx="1588800" cy="622398"/>
          </a:xfrm>
        </p:grpSpPr>
        <p:sp>
          <p:nvSpPr>
            <p:cNvPr id="7" name="TextBox 6">
              <a:extLst>
                <a:ext uri="{FF2B5EF4-FFF2-40B4-BE49-F238E27FC236}">
                  <a16:creationId xmlns:a16="http://schemas.microsoft.com/office/drawing/2014/main" id="{C34FFC07-A60C-4CFA-ACCD-8A2127709881}"/>
                </a:ext>
              </a:extLst>
            </p:cNvPr>
            <p:cNvSpPr txBox="1"/>
            <p:nvPr/>
          </p:nvSpPr>
          <p:spPr>
            <a:xfrm>
              <a:off x="10393191" y="6161601"/>
              <a:ext cx="1243211" cy="276999"/>
            </a:xfrm>
            <a:prstGeom prst="rect">
              <a:avLst/>
            </a:prstGeom>
            <a:noFill/>
          </p:spPr>
          <p:txBody>
            <a:bodyPr wrap="square" rtlCol="0">
              <a:spAutoFit/>
            </a:bodyPr>
            <a:lstStyle/>
            <a:p>
              <a:r>
                <a:rPr lang="en-US" sz="1200" u="sng" dirty="0">
                  <a:solidFill>
                    <a:srgbClr val="4778AE"/>
                  </a:solidFill>
                </a:rPr>
                <a:t>www.dsp.gov.ua</a:t>
              </a:r>
              <a:endParaRPr lang="LID4096" sz="1200" u="sng" dirty="0">
                <a:solidFill>
                  <a:srgbClr val="4778AE"/>
                </a:solidFill>
              </a:endParaRPr>
            </a:p>
          </p:txBody>
        </p:sp>
        <p:sp>
          <p:nvSpPr>
            <p:cNvPr id="8" name="TextBox 7">
              <a:extLst>
                <a:ext uri="{FF2B5EF4-FFF2-40B4-BE49-F238E27FC236}">
                  <a16:creationId xmlns:a16="http://schemas.microsoft.com/office/drawing/2014/main" id="{790A1008-9038-48CF-B6D6-42C72C7DC681}"/>
                </a:ext>
              </a:extLst>
            </p:cNvPr>
            <p:cNvSpPr txBox="1"/>
            <p:nvPr/>
          </p:nvSpPr>
          <p:spPr>
            <a:xfrm>
              <a:off x="10389600" y="6507000"/>
              <a:ext cx="1315200" cy="276999"/>
            </a:xfrm>
            <a:prstGeom prst="rect">
              <a:avLst/>
            </a:prstGeom>
            <a:noFill/>
          </p:spPr>
          <p:txBody>
            <a:bodyPr wrap="square" rtlCol="0">
              <a:spAutoFit/>
            </a:bodyPr>
            <a:lstStyle/>
            <a:p>
              <a:r>
                <a:rPr lang="en-US" sz="1200" u="sng" dirty="0">
                  <a:solidFill>
                    <a:srgbClr val="4778AE"/>
                  </a:solidFill>
                </a:rPr>
                <a:t>www.pratsia.in.ua</a:t>
              </a:r>
              <a:endParaRPr lang="LID4096" sz="1200" u="sng" dirty="0">
                <a:solidFill>
                  <a:srgbClr val="4778AE"/>
                </a:solidFill>
              </a:endParaRPr>
            </a:p>
          </p:txBody>
        </p:sp>
        <p:sp>
          <p:nvSpPr>
            <p:cNvPr id="9" name="Блок-схема: решение 8">
              <a:extLst>
                <a:ext uri="{FF2B5EF4-FFF2-40B4-BE49-F238E27FC236}">
                  <a16:creationId xmlns:a16="http://schemas.microsoft.com/office/drawing/2014/main" id="{101858AE-7944-4BE3-9614-2D39AA131080}"/>
                </a:ext>
              </a:extLst>
            </p:cNvPr>
            <p:cNvSpPr/>
            <p:nvPr/>
          </p:nvSpPr>
          <p:spPr>
            <a:xfrm>
              <a:off x="11704800" y="6231700"/>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sp>
          <p:nvSpPr>
            <p:cNvPr id="10" name="Блок-схема: решение 9">
              <a:extLst>
                <a:ext uri="{FF2B5EF4-FFF2-40B4-BE49-F238E27FC236}">
                  <a16:creationId xmlns:a16="http://schemas.microsoft.com/office/drawing/2014/main" id="{6FEF45DF-96DB-456D-8C7F-9E055D26475B}"/>
                </a:ext>
              </a:extLst>
            </p:cNvPr>
            <p:cNvSpPr/>
            <p:nvPr/>
          </p:nvSpPr>
          <p:spPr>
            <a:xfrm>
              <a:off x="11704800" y="6577099"/>
              <a:ext cx="273600" cy="136800"/>
            </a:xfrm>
            <a:prstGeom prst="flowChartDecision">
              <a:avLst/>
            </a:prstGeom>
            <a:solidFill>
              <a:srgbClr val="F1C2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1400"/>
            </a:p>
          </p:txBody>
        </p:sp>
      </p:grpSp>
      <p:sp>
        <p:nvSpPr>
          <p:cNvPr id="14" name="Google Shape;685;p128">
            <a:extLst>
              <a:ext uri="{FF2B5EF4-FFF2-40B4-BE49-F238E27FC236}">
                <a16:creationId xmlns:a16="http://schemas.microsoft.com/office/drawing/2014/main" id="{085066B2-D04D-486A-8571-71EC184E56BA}"/>
              </a:ext>
            </a:extLst>
          </p:cNvPr>
          <p:cNvSpPr txBox="1"/>
          <p:nvPr/>
        </p:nvSpPr>
        <p:spPr>
          <a:xfrm>
            <a:off x="1242881" y="288287"/>
            <a:ext cx="8387895" cy="677078"/>
          </a:xfrm>
          <a:prstGeom prst="rect">
            <a:avLst/>
          </a:prstGeom>
          <a:noFill/>
          <a:ln>
            <a:noFill/>
          </a:ln>
        </p:spPr>
        <p:txBody>
          <a:bodyPr spcFirstLastPara="1" wrap="square" lIns="91425" tIns="91425" rIns="91425" bIns="91425" anchor="t" anchorCtr="0">
            <a:spAutoFit/>
          </a:bodyPr>
          <a:lstStyle/>
          <a:p>
            <a:r>
              <a:rPr lang="ru" sz="3200" b="1" dirty="0" smtClean="0">
                <a:solidFill>
                  <a:srgbClr val="0064E8"/>
                </a:solidFill>
                <a:latin typeface="Open Sans" panose="020B0604020202020204" charset="0"/>
                <a:ea typeface="Open Sans" panose="020B0604020202020204" charset="0"/>
                <a:cs typeface="Open Sans" panose="020B0604020202020204" charset="0"/>
                <a:sym typeface="Rubik"/>
              </a:rPr>
              <a:t>Звільнення</a:t>
            </a:r>
            <a:endParaRPr sz="3200" b="1" dirty="0">
              <a:solidFill>
                <a:srgbClr val="0064E8"/>
              </a:solidFill>
              <a:latin typeface="Open Sans" panose="020B0604020202020204" charset="0"/>
              <a:ea typeface="Open Sans" panose="020B0604020202020204" charset="0"/>
              <a:cs typeface="Open Sans" panose="020B0604020202020204" charset="0"/>
              <a:sym typeface="Rubik"/>
            </a:endParaRPr>
          </a:p>
        </p:txBody>
      </p:sp>
      <p:sp>
        <p:nvSpPr>
          <p:cNvPr id="11" name="object 2"/>
          <p:cNvSpPr txBox="1"/>
          <p:nvPr/>
        </p:nvSpPr>
        <p:spPr>
          <a:xfrm>
            <a:off x="1133571" y="953594"/>
            <a:ext cx="10861040" cy="5212538"/>
          </a:xfrm>
          <a:prstGeom prst="rect">
            <a:avLst/>
          </a:prstGeom>
        </p:spPr>
        <p:txBody>
          <a:bodyPr vert="horz" wrap="square" lIns="0" tIns="71967" rIns="0" bIns="0" rtlCol="0">
            <a:spAutoFit/>
          </a:bodyPr>
          <a:lstStyle/>
          <a:p>
            <a:pPr marR="436869" algn="ctr">
              <a:buClr>
                <a:srgbClr val="FF0000"/>
              </a:buClr>
              <a:buSzPct val="89583"/>
              <a:tabLst>
                <a:tab pos="306486" algn="l"/>
              </a:tabLst>
            </a:pPr>
            <a:r>
              <a:rPr lang="uk-UA" sz="2200" b="1" dirty="0">
                <a:solidFill>
                  <a:srgbClr val="0064E8"/>
                </a:solidFill>
                <a:latin typeface="Open Sans" panose="020B0604020202020204" charset="0"/>
                <a:ea typeface="Open Sans" panose="020B0604020202020204" charset="0"/>
                <a:cs typeface="Open Sans" panose="020B0604020202020204" charset="0"/>
              </a:rPr>
              <a:t>Стаття 116. Строки розрахунку при звільненні</a:t>
            </a:r>
          </a:p>
          <a:p>
            <a:pPr marR="436869" algn="ctr">
              <a:buClr>
                <a:srgbClr val="FF0000"/>
              </a:buClr>
              <a:buSzPct val="89583"/>
              <a:tabLst>
                <a:tab pos="306486" algn="l"/>
              </a:tabLst>
            </a:pPr>
            <a:endParaRPr lang="uk-UA" sz="1000" b="1"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dirty="0">
                <a:solidFill>
                  <a:srgbClr val="0064E8"/>
                </a:solidFill>
                <a:latin typeface="Open Sans" panose="020B0604020202020204" charset="0"/>
                <a:ea typeface="Open Sans" panose="020B0604020202020204" charset="0"/>
                <a:cs typeface="Open Sans" panose="020B0604020202020204" charset="0"/>
              </a:rPr>
              <a:t>При звільненні працівника виплата всіх сум, що належать йому від підприємства, установи, організації, провадиться </a:t>
            </a:r>
            <a:r>
              <a:rPr lang="uk-UA" sz="2000" b="1" dirty="0">
                <a:solidFill>
                  <a:srgbClr val="0064E8"/>
                </a:solidFill>
                <a:latin typeface="Open Sans" panose="020B0604020202020204" charset="0"/>
                <a:ea typeface="Open Sans" panose="020B0604020202020204" charset="0"/>
                <a:cs typeface="Open Sans" panose="020B0604020202020204" charset="0"/>
              </a:rPr>
              <a:t>в день звільнення</a:t>
            </a:r>
            <a:r>
              <a:rPr lang="uk-UA" sz="2000" dirty="0">
                <a:solidFill>
                  <a:srgbClr val="0064E8"/>
                </a:solidFill>
                <a:latin typeface="Open Sans" panose="020B0604020202020204" charset="0"/>
                <a:ea typeface="Open Sans" panose="020B0604020202020204" charset="0"/>
                <a:cs typeface="Open Sans" panose="020B0604020202020204" charset="0"/>
              </a:rPr>
              <a:t>. </a:t>
            </a:r>
            <a:endParaRPr lang="uk-UA" sz="20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dirty="0" smtClean="0">
                <a:solidFill>
                  <a:srgbClr val="0064E8"/>
                </a:solidFill>
                <a:latin typeface="Open Sans" panose="020B0604020202020204" charset="0"/>
                <a:ea typeface="Open Sans" panose="020B0604020202020204" charset="0"/>
                <a:cs typeface="Open Sans" panose="020B0604020202020204" charset="0"/>
              </a:rPr>
              <a:t>Якщо </a:t>
            </a:r>
            <a:r>
              <a:rPr lang="uk-UA" sz="2000" dirty="0">
                <a:solidFill>
                  <a:srgbClr val="0064E8"/>
                </a:solidFill>
                <a:latin typeface="Open Sans" panose="020B0604020202020204" charset="0"/>
                <a:ea typeface="Open Sans" panose="020B0604020202020204" charset="0"/>
                <a:cs typeface="Open Sans" panose="020B0604020202020204" charset="0"/>
              </a:rPr>
              <a:t>працівник в день звільнення не працював, то зазначені суми мають бути виплачені не пізніше наступного дня після пред'явлення звільненим працівником вимоги про розрахунок. </a:t>
            </a:r>
            <a:endParaRPr lang="uk-UA" sz="20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endParaRPr lang="uk-UA" sz="2000" dirty="0" smtClean="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dirty="0" smtClean="0">
                <a:solidFill>
                  <a:srgbClr val="0064E8"/>
                </a:solidFill>
                <a:latin typeface="Open Sans" panose="020B0604020202020204" charset="0"/>
                <a:ea typeface="Open Sans" panose="020B0604020202020204" charset="0"/>
                <a:cs typeface="Open Sans" panose="020B0604020202020204" charset="0"/>
              </a:rPr>
              <a:t>Про </a:t>
            </a:r>
            <a:r>
              <a:rPr lang="uk-UA" sz="2000" dirty="0">
                <a:solidFill>
                  <a:srgbClr val="0064E8"/>
                </a:solidFill>
                <a:latin typeface="Open Sans" panose="020B0604020202020204" charset="0"/>
                <a:ea typeface="Open Sans" panose="020B0604020202020204" charset="0"/>
                <a:cs typeface="Open Sans" panose="020B0604020202020204" charset="0"/>
              </a:rPr>
              <a:t>суми, нараховані та виплачені працівникові при звільненні, із зазначенням окремо кожного виду виплати (основна та додаткова заробітна плата, заохочувальні та компенсаційні виплати, інші виплати, на які працівник має право згідно з умовами трудового договору і відповідно до законодавства, у тому числі при звільненні) роботодавець повинен письмово повідомити працівника в день їх виплати.</a:t>
            </a:r>
          </a:p>
          <a:p>
            <a:pPr marR="436869" algn="ctr">
              <a:buClr>
                <a:srgbClr val="FF0000"/>
              </a:buClr>
              <a:buSzPct val="89583"/>
              <a:tabLst>
                <a:tab pos="306486" algn="l"/>
              </a:tabLst>
            </a:pPr>
            <a:endParaRPr lang="uk-UA" sz="2000" dirty="0">
              <a:solidFill>
                <a:srgbClr val="0064E8"/>
              </a:solidFill>
              <a:latin typeface="Open Sans" panose="020B0604020202020204" charset="0"/>
              <a:ea typeface="Open Sans" panose="020B0604020202020204" charset="0"/>
              <a:cs typeface="Open Sans" panose="020B0604020202020204" charset="0"/>
            </a:endParaRPr>
          </a:p>
          <a:p>
            <a:pPr marR="436869" algn="ctr">
              <a:buClr>
                <a:srgbClr val="FF0000"/>
              </a:buClr>
              <a:buSzPct val="89583"/>
              <a:tabLst>
                <a:tab pos="306486" algn="l"/>
              </a:tabLst>
            </a:pPr>
            <a:r>
              <a:rPr lang="uk-UA" sz="2000" dirty="0">
                <a:solidFill>
                  <a:srgbClr val="0064E8"/>
                </a:solidFill>
                <a:latin typeface="Open Sans" panose="020B0604020202020204" charset="0"/>
                <a:ea typeface="Open Sans" panose="020B0604020202020204" charset="0"/>
                <a:cs typeface="Open Sans" panose="020B0604020202020204" charset="0"/>
              </a:rPr>
              <a:t>У разі спору про розмір сум, нарахованих працівникові при звільненні, роботодавець у будь-якому разі повинен у визначений цією статтею строк виплатити не оспорювану ним суму.</a:t>
            </a:r>
          </a:p>
        </p:txBody>
      </p:sp>
    </p:spTree>
    <p:extLst>
      <p:ext uri="{BB962C8B-B14F-4D97-AF65-F5344CB8AC3E}">
        <p14:creationId xmlns:p14="http://schemas.microsoft.com/office/powerpoint/2010/main" val="382137017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Стандартная">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10805</TotalTime>
  <Words>882</Words>
  <Application>Microsoft Office PowerPoint</Application>
  <PresentationFormat>Широкоэкранный</PresentationFormat>
  <Paragraphs>92</Paragraphs>
  <Slides>11</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11</vt:i4>
      </vt:variant>
    </vt:vector>
  </HeadingPairs>
  <TitlesOfParts>
    <vt:vector size="18" baseType="lpstr">
      <vt:lpstr>Arial</vt:lpstr>
      <vt:lpstr>Calibri</vt:lpstr>
      <vt:lpstr>Calibri Light</vt:lpstr>
      <vt:lpstr>Open Sans</vt:lpstr>
      <vt:lpstr>Rubik</vt:lpstr>
      <vt:lpstr>Тема Office</vt:lpstr>
      <vt:lpstr>Simple Light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Bohdan</dc:creator>
  <cp:lastModifiedBy>user</cp:lastModifiedBy>
  <cp:revision>895</cp:revision>
  <dcterms:created xsi:type="dcterms:W3CDTF">2023-07-28T11:20:28Z</dcterms:created>
  <dcterms:modified xsi:type="dcterms:W3CDTF">2026-07-27T05:05:54Z</dcterms:modified>
</cp:coreProperties>
</file>