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333" r:id="rId3"/>
    <p:sldId id="327" r:id="rId4"/>
    <p:sldId id="367" r:id="rId6"/>
    <p:sldId id="351" r:id="rId7"/>
    <p:sldId id="360" r:id="rId8"/>
    <p:sldId id="345" r:id="rId9"/>
    <p:sldId id="337" r:id="rId10"/>
    <p:sldId id="341" r:id="rId11"/>
    <p:sldId id="342" r:id="rId12"/>
    <p:sldId id="335" r:id="rId13"/>
    <p:sldId id="339" r:id="rId14"/>
    <p:sldId id="352" r:id="rId15"/>
    <p:sldId id="369" r:id="rId16"/>
    <p:sldId id="372" r:id="rId17"/>
    <p:sldId id="373" r:id="rId18"/>
    <p:sldId id="374" r:id="rId19"/>
    <p:sldId id="355" r:id="rId20"/>
    <p:sldId id="356" r:id="rId21"/>
    <p:sldId id="370" r:id="rId22"/>
    <p:sldId id="375" r:id="rId23"/>
    <p:sldId id="376" r:id="rId24"/>
    <p:sldId id="371" r:id="rId25"/>
    <p:sldId id="354" r:id="rId26"/>
    <p:sldId id="366" r:id="rId27"/>
    <p:sldId id="326" r:id="rId28"/>
  </p:sldIdLst>
  <p:sldSz cx="9144000" cy="5143500" type="screen16x9"/>
  <p:notesSz cx="6858000" cy="9144000"/>
  <p:embeddedFontLst>
    <p:embeddedFont>
      <p:font typeface="Open Sans" charset="0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  <p:embeddedFont>
      <p:font typeface="Rubik" panose="02000604000000020004" pitchFamily="2" charset="-79"/>
      <p:regular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94" userDrawn="1">
          <p15:clr>
            <a:srgbClr val="9AA0A6"/>
          </p15:clr>
        </p15:guide>
        <p15:guide id="2" pos="493" userDrawn="1">
          <p15:clr>
            <a:srgbClr val="9AA0A6"/>
          </p15:clr>
        </p15:guide>
        <p15:guide id="3" pos="5598" userDrawn="1">
          <p15:clr>
            <a:srgbClr val="9AA0A6"/>
          </p15:clr>
        </p15:guide>
        <p15:guide id="4" orient="horz" pos="2930" userDrawn="1">
          <p15:clr>
            <a:srgbClr val="9AA0A6"/>
          </p15:clr>
        </p15:guide>
        <p15:guide id="5" pos="546" userDrawn="1">
          <p15:clr>
            <a:srgbClr val="9AA0A6"/>
          </p15:clr>
        </p15:guide>
        <p15:guide id="6" orient="horz" pos="585" userDrawn="1">
          <p15:clr>
            <a:srgbClr val="9AA0A6"/>
          </p15:clr>
        </p15:guide>
        <p15:guide id="7" orient="horz" pos="25" userDrawn="1">
          <p15:clr>
            <a:srgbClr val="9AA0A6"/>
          </p15:clr>
        </p15:guide>
        <p15:guide id="8" pos="2261" userDrawn="1">
          <p15:clr>
            <a:srgbClr val="9AA0A6"/>
          </p15:clr>
        </p15:guide>
        <p15:guide id="9" orient="horz" pos="1188" userDrawn="1">
          <p15:clr>
            <a:srgbClr val="9AA0A6"/>
          </p15:clr>
        </p15:guide>
        <p15:guide id="10" pos="3402" userDrawn="1">
          <p15:clr>
            <a:srgbClr val="9AA0A6"/>
          </p15:clr>
        </p15:guide>
        <p15:guide id="11" orient="horz" pos="1841" userDrawn="1">
          <p15:clr>
            <a:srgbClr val="9AA0A6"/>
          </p15:clr>
        </p15:guide>
        <p15:guide id="12" orient="horz" pos="2467" userDrawn="1">
          <p15:clr>
            <a:srgbClr val="9AA0A6"/>
          </p15:clr>
        </p15:guide>
        <p15:guide id="13" orient="horz" pos="1399" userDrawn="1">
          <p15:clr>
            <a:srgbClr val="9AA0A6"/>
          </p15:clr>
        </p15:guide>
        <p15:guide id="14" orient="horz" pos="1129" userDrawn="1">
          <p15:clr>
            <a:srgbClr val="9AA0A6"/>
          </p15:clr>
        </p15:guide>
        <p15:guide id="15" orient="horz" pos="1799" userDrawn="1">
          <p15:clr>
            <a:srgbClr val="9AA0A6"/>
          </p15:clr>
        </p15:guide>
        <p15:guide id="16" orient="horz" pos="1059" userDrawn="1">
          <p15:clr>
            <a:srgbClr val="9AA0A6"/>
          </p15:clr>
        </p15:guide>
        <p15:guide id="17" pos="3853" userDrawn="1">
          <p15:clr>
            <a:srgbClr val="9AA0A6"/>
          </p15:clr>
        </p15:guide>
        <p15:guide id="18" orient="horz" pos="3106" userDrawn="1">
          <p15:clr>
            <a:srgbClr val="9AA0A6"/>
          </p15:clr>
        </p15:guide>
        <p15:guide id="19" pos="905" userDrawn="1">
          <p15:clr>
            <a:srgbClr val="9AA0A6"/>
          </p15:clr>
        </p15:guide>
        <p15:guide id="20" orient="horz" pos="2093" userDrawn="1">
          <p15:clr>
            <a:srgbClr val="9AA0A6"/>
          </p15:clr>
        </p15:guide>
        <p15:guide id="21" pos="2858" userDrawn="1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 showGuides="1">
      <p:cViewPr varScale="1">
        <p:scale>
          <a:sx n="147" d="100"/>
          <a:sy n="147" d="100"/>
        </p:scale>
        <p:origin x="312" y="120"/>
      </p:cViewPr>
      <p:guideLst>
        <p:guide orient="horz" pos="194"/>
        <p:guide pos="493"/>
        <p:guide pos="5598"/>
        <p:guide orient="horz" pos="2930"/>
        <p:guide pos="546"/>
        <p:guide orient="horz" pos="585"/>
        <p:guide orient="horz" pos="25"/>
        <p:guide pos="2261"/>
        <p:guide orient="horz" pos="1188"/>
        <p:guide pos="3402"/>
        <p:guide orient="horz" pos="1841"/>
        <p:guide orient="horz" pos="2467"/>
        <p:guide orient="horz" pos="1399"/>
        <p:guide orient="horz" pos="1129"/>
        <p:guide orient="horz" pos="1799"/>
        <p:guide orient="horz" pos="1059"/>
        <p:guide pos="3853"/>
        <p:guide orient="horz" pos="3106"/>
        <p:guide pos="905"/>
        <p:guide orient="horz" pos="2093"/>
        <p:guide pos="2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3" Type="http://schemas.openxmlformats.org/officeDocument/2006/relationships/font" Target="fonts/font11.fntdata"/><Relationship Id="rId42" Type="http://schemas.openxmlformats.org/officeDocument/2006/relationships/font" Target="fonts/font10.fntdata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slide" Target="slides/slide2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29050" y="2485050"/>
            <a:ext cx="5384400" cy="5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29050" y="3334975"/>
            <a:ext cx="3868500" cy="2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 sz="600"/>
            </a:lvl1pPr>
            <a:lvl2pPr lvl="1" algn="l">
              <a:buNone/>
              <a:defRPr sz="600"/>
            </a:lvl2pPr>
            <a:lvl3pPr lvl="2" algn="l">
              <a:buNone/>
              <a:defRPr sz="600"/>
            </a:lvl3pPr>
            <a:lvl4pPr lvl="3" algn="l">
              <a:buNone/>
              <a:defRPr sz="600"/>
            </a:lvl4pPr>
            <a:lvl5pPr lvl="4" algn="l">
              <a:buNone/>
              <a:defRPr sz="600"/>
            </a:lvl5pPr>
            <a:lvl6pPr lvl="5" algn="l">
              <a:buNone/>
              <a:defRPr sz="600"/>
            </a:lvl6pPr>
            <a:lvl7pPr lvl="6" algn="l">
              <a:buNone/>
              <a:defRPr sz="600"/>
            </a:lvl7pPr>
            <a:lvl8pPr lvl="7" algn="l">
              <a:buNone/>
              <a:defRPr sz="600"/>
            </a:lvl8pPr>
            <a:lvl9pPr lvl="8" algn="l">
              <a:buNone/>
              <a:defRPr sz="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2"/>
          <p:cNvSpPr txBox="1"/>
          <p:nvPr/>
        </p:nvSpPr>
        <p:spPr>
          <a:xfrm>
            <a:off x="7445113" y="4476300"/>
            <a:ext cx="1575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accent1"/>
                </a:solidFill>
              </a:rPr>
              <a:t>www.dsp.gov.ua</a:t>
            </a:r>
            <a:endParaRPr sz="900" u="sng" dirty="0">
              <a:solidFill>
                <a:schemeClr val="accent1"/>
              </a:solidFill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7445675" y="4728000"/>
            <a:ext cx="1715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accent1"/>
                </a:solidFill>
              </a:rPr>
              <a:t>www.pratsia.in.ua</a:t>
            </a:r>
            <a:endParaRPr sz="900" u="sng" dirty="0">
              <a:solidFill>
                <a:schemeClr val="accent1"/>
              </a:solidFill>
            </a:endParaRPr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1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33584" y="0"/>
            <a:ext cx="2127491" cy="11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9841-7351-4894-A4FD-2F43700E9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E84-B53E-40B1-8B44-BBA65F95C5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вересень 2022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16425" y="56250"/>
            <a:ext cx="654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  <p:sp>
        <p:nvSpPr>
          <p:cNvPr id="20" name="Google Shape;20;p3"/>
          <p:cNvSpPr txBox="1"/>
          <p:nvPr/>
        </p:nvSpPr>
        <p:spPr>
          <a:xfrm>
            <a:off x="7709863" y="4565950"/>
            <a:ext cx="1046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5398D9"/>
                </a:solidFill>
              </a:rPr>
              <a:t>www.dsp.gov.ua</a:t>
            </a:r>
            <a:endParaRPr sz="900" u="sng" dirty="0">
              <a:solidFill>
                <a:srgbClr val="5398D9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8780700" y="4917650"/>
            <a:ext cx="211250" cy="128575"/>
          </a:xfrm>
          <a:prstGeom prst="flowChartDecision">
            <a:avLst/>
          </a:prstGeom>
          <a:solidFill>
            <a:srgbClr val="F5BA08"/>
          </a:solidFill>
          <a:ln w="9525" cap="flat" cmpd="sng">
            <a:solidFill>
              <a:srgbClr val="F5BA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3"/>
          <p:cNvSpPr/>
          <p:nvPr/>
        </p:nvSpPr>
        <p:spPr>
          <a:xfrm>
            <a:off x="8780700" y="4663225"/>
            <a:ext cx="211250" cy="128575"/>
          </a:xfrm>
          <a:prstGeom prst="flowChartDecision">
            <a:avLst/>
          </a:prstGeom>
          <a:solidFill>
            <a:srgbClr val="F5BA08"/>
          </a:solidFill>
          <a:ln w="9525" cap="flat" cmpd="sng">
            <a:solidFill>
              <a:srgbClr val="F5BA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3"/>
          <p:cNvSpPr txBox="1"/>
          <p:nvPr/>
        </p:nvSpPr>
        <p:spPr>
          <a:xfrm>
            <a:off x="7709875" y="4820388"/>
            <a:ext cx="1088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5398D9"/>
                </a:solidFill>
              </a:rPr>
              <a:t>www.pratsia.in.ua</a:t>
            </a:r>
            <a:endParaRPr sz="900" u="sng" dirty="0">
              <a:solidFill>
                <a:srgbClr val="5398D9"/>
              </a:solidFill>
            </a:endParaRPr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1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33584" y="0"/>
            <a:ext cx="2127491" cy="11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2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94375" y="445025"/>
            <a:ext cx="763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43875" y="1131850"/>
            <a:ext cx="788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/>
          <a:srcRect l="37440" t="75444" r="5484" b="11360"/>
          <a:stretch>
            <a:fillRect/>
          </a:stretch>
        </p:blipFill>
        <p:spPr>
          <a:xfrm rot="5400000">
            <a:off x="-2316363" y="2213536"/>
            <a:ext cx="5349149" cy="71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16550" y="-9"/>
            <a:ext cx="2127450" cy="111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8780700" y="4663225"/>
            <a:ext cx="211250" cy="128575"/>
          </a:xfrm>
          <a:prstGeom prst="flowChartDecision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33;p4"/>
          <p:cNvSpPr/>
          <p:nvPr/>
        </p:nvSpPr>
        <p:spPr>
          <a:xfrm>
            <a:off x="8780700" y="4917650"/>
            <a:ext cx="211250" cy="128575"/>
          </a:xfrm>
          <a:prstGeom prst="flowChartDecision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34;p4"/>
          <p:cNvSpPr txBox="1"/>
          <p:nvPr/>
        </p:nvSpPr>
        <p:spPr>
          <a:xfrm>
            <a:off x="7772775" y="4565950"/>
            <a:ext cx="1059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4778AE"/>
                </a:solidFill>
              </a:rPr>
              <a:t>www.dsp.gov.ua</a:t>
            </a:r>
            <a:endParaRPr sz="900" u="sng" dirty="0">
              <a:solidFill>
                <a:srgbClr val="4778AE"/>
              </a:solidFill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7772775" y="4820375"/>
            <a:ext cx="1194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4778AE"/>
                </a:solidFill>
              </a:rPr>
              <a:t>www.pratsia.in.ua</a:t>
            </a:r>
            <a:endParaRPr sz="900" u="sng" dirty="0">
              <a:solidFill>
                <a:srgbClr val="4778A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>
  <p:cSld name="TITLE_AND_BODY_1">
    <p:bg>
      <p:bgPr>
        <a:solidFill>
          <a:srgbClr val="2C64E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94375" y="445025"/>
            <a:ext cx="763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943875" y="1131850"/>
            <a:ext cx="788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/>
          <a:srcRect l="37440" t="27990" r="5484" b="59636"/>
          <a:stretch>
            <a:fillRect/>
          </a:stretch>
        </p:blipFill>
        <p:spPr>
          <a:xfrm rot="5400000">
            <a:off x="-2221587" y="2231462"/>
            <a:ext cx="5123749" cy="6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/>
          <p:nvPr/>
        </p:nvSpPr>
        <p:spPr>
          <a:xfrm>
            <a:off x="8780700" y="4663225"/>
            <a:ext cx="211250" cy="128575"/>
          </a:xfrm>
          <a:prstGeom prst="flowChartDecision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5"/>
          <p:cNvSpPr/>
          <p:nvPr/>
        </p:nvSpPr>
        <p:spPr>
          <a:xfrm>
            <a:off x="8780700" y="4917650"/>
            <a:ext cx="211250" cy="128575"/>
          </a:xfrm>
          <a:prstGeom prst="flowChartDecision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p5"/>
          <p:cNvSpPr txBox="1"/>
          <p:nvPr/>
        </p:nvSpPr>
        <p:spPr>
          <a:xfrm>
            <a:off x="7772775" y="4565950"/>
            <a:ext cx="1059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lt1"/>
                </a:solidFill>
              </a:rPr>
              <a:t>www.dsp.gov.ua</a:t>
            </a:r>
            <a:endParaRPr sz="900" u="sng" dirty="0">
              <a:solidFill>
                <a:schemeClr val="lt1"/>
              </a:solidFill>
            </a:endParaRPr>
          </a:p>
        </p:txBody>
      </p:sp>
      <p:sp>
        <p:nvSpPr>
          <p:cNvPr id="44" name="Google Shape;44;p5"/>
          <p:cNvSpPr txBox="1"/>
          <p:nvPr/>
        </p:nvSpPr>
        <p:spPr>
          <a:xfrm>
            <a:off x="7772775" y="4820375"/>
            <a:ext cx="1194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lt1"/>
                </a:solidFill>
              </a:rPr>
              <a:t>www.pratsia.in.ua</a:t>
            </a:r>
            <a:endParaRPr sz="900" u="sng" dirty="0">
              <a:solidFill>
                <a:schemeClr val="lt1"/>
              </a:solidFill>
            </a:endParaRPr>
          </a:p>
        </p:txBody>
      </p:sp>
      <p:pic>
        <p:nvPicPr>
          <p:cNvPr id="45" name="Google Shape;45;p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96525" y="163625"/>
            <a:ext cx="1924625" cy="9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uk-UA" sz="1050" b="1" dirty="0">
              <a:latin typeface="Open Sans" charset="0"/>
              <a:ea typeface="Open Sans" charset="0"/>
              <a:cs typeface="Open Sans" charset="0"/>
              <a:sym typeface="Rubik" panose="020006040000000200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60" y="114935"/>
            <a:ext cx="2214880" cy="793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605"/>
            <a:ext cx="9144000" cy="1036955"/>
          </a:xfrm>
          <a:prstGeom prst="rect">
            <a:avLst/>
          </a:prstGeom>
        </p:spPr>
      </p:pic>
      <p:sp>
        <p:nvSpPr>
          <p:cNvPr id="9" name="Google Shape;611;p112"/>
          <p:cNvSpPr txBox="1"/>
          <p:nvPr/>
        </p:nvSpPr>
        <p:spPr>
          <a:xfrm>
            <a:off x="753000" y="4561622"/>
            <a:ext cx="7638000" cy="5019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8000"/>
            </a:pPr>
            <a:r>
              <a:rPr lang="uk-UA" sz="1350" dirty="0" smtClean="0">
                <a:solidFill>
                  <a:schemeClr val="lt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червень 2026</a:t>
            </a:r>
            <a:endParaRPr lang="ru-RU" sz="135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9950" y="908050"/>
            <a:ext cx="7819390" cy="3109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Права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та гарантії осіб з інвалідністю.</a:t>
            </a:r>
            <a:endParaRPr lang="uk-UA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Обов’язки роботодавців.</a:t>
            </a:r>
            <a:endParaRPr lang="uk-UA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Працевлаштування осіб з інвалідністю.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endParaRPr lang="uk-UA" sz="2000" b="1" dirty="0" smtClean="0">
              <a:solidFill>
                <a:schemeClr val="bg1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ctr"/>
            <a:endParaRPr lang="uk-UA" sz="2000" b="1" dirty="0" smtClean="0">
              <a:solidFill>
                <a:schemeClr val="bg1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Оксана Сатаніна</a:t>
            </a:r>
            <a:endParaRPr lang="uk-UA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заступник директора департаменту з </a:t>
            </a:r>
            <a:r>
              <a:rPr lang="uk-UA" sz="2400" i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питань праці –</a:t>
            </a:r>
            <a:endParaRPr lang="uk-UA" sz="2400" i="1" dirty="0">
              <a:solidFill>
                <a:schemeClr val="bg1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ctr"/>
            <a:r>
              <a:rPr lang="uk-UA" sz="2400" i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 начальник відділу з питань трудових відносин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Держпраці</a:t>
            </a:r>
            <a:endParaRPr lang="ru-RU" sz="2400" i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uk-UA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5" y="208481"/>
            <a:ext cx="6686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Звільнення </a:t>
            </a:r>
            <a:endParaRPr lang="uk-UA" sz="24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119" y="920289"/>
            <a:ext cx="7899274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 договір, укладений на невизначений строк, а також строковий трудовий договір до закінчення строку його чинності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бути розірвані роботодавцем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випадку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виявленої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невідповідності працівника займаній посаді або виконуваній роботі внаслідок недостатньої кваліфікації або стану здоров’я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перешкоджають продовженню даної роботи </a:t>
            </a:r>
            <a:r>
              <a:rPr lang="uk-UA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2 частини першої статті 40 КЗпП України)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 із зазначеної підстави допускається,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неможливо перевести працівника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його згодою, на іншу роботу.</a:t>
            </a:r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припиненні трудового договору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підставі пункту 2 статті 40 КЗпП України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працівникові виплачується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вихідна допомога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розмірі не менше середнього місячного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заробітку </a:t>
            </a:r>
            <a:r>
              <a:rPr lang="uk-UA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44 КЗпП України)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5" y="167005"/>
            <a:ext cx="6686550" cy="348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Повернення на роботу</a:t>
            </a:r>
            <a:endParaRPr lang="uk-UA" sz="24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775" y="606425"/>
            <a:ext cx="8025130" cy="42551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Забезпечення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прав осіб з інвалідністю на працевлаштування та </a:t>
            </a:r>
            <a:endParaRPr lang="uk-UA" sz="1600" b="1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оплачувану роботу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в тому числі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 умовою про виконання роботи вдома або дистанційно, здійснюється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шляхом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їх безпосереднього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звернення до роботодавців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Після встановлення інвалідності особа повертається на роботу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(службу)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до роботодавця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в якого вона працювала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(проходила службу)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до настання інвалідності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 урахуванням індивідуальної програми реабілітації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її побажань до умов праці, а також її професійних знань і навичок.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Роботодавець, у якого з працівником стався нещасний випадок на виробництві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або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умови праці якого зумовили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професійне захворювання працівника, повинен забезпечити повернення на роботу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(службу)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працівника та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зобов’язаний здійснити для цього всі необхідні заходи розумного пристосування протягом чотирьох місяців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з дня повідомлення особи з інвалідністю про готовність приступити до роботи (служби) або протягом чотирьох місяців з дня, коли особа приступила до роботи (служби).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605" y="300128"/>
            <a:ext cx="6686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Повернення на роботу</a:t>
            </a:r>
            <a:endParaRPr lang="uk-UA" sz="24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774" y="900242"/>
            <a:ext cx="8024977" cy="403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Особа з інвалідністю має право повідомити роботодавця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у якого працювала (служила) до настання інвалідності,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про готовність приступити до роботи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(служби) у письмовій формі або у формі електронного документа.</a:t>
            </a:r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Ці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положення не застосовуються, якщо єдиною причиною нещасного випадку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на виробництві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було порушення працівником з його вини вимог з охорони та безпеки праці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або якщо нещасний випадок стався з працівником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який перебував у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стані алкогольного, токсичного чи наркотичного сп’яніння.</a:t>
            </a:r>
            <a:endParaRPr lang="uk-UA" sz="1600" b="1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Роботодавець, який не виконав зобов’язань, повинен компенсувати працівнику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втрачений заробіток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у трикратному розмірі середньої заробітної плати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яку отримують працівники відповідного роботодавця,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 увесь період невиконання зобов’язань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щодо забезпечення повернення на роботу (службу) особи з інвалідністю,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але не більше ніж за шість місяців.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Така відповідальність застосовується з наступного дня після спливу строку, встановленого для здійснення роботодавцем заходів розумного пристосування.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1845" y="111760"/>
            <a:ext cx="8251190" cy="4400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Розумне пристосування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92480" y="551815"/>
            <a:ext cx="8050530" cy="4379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 елементом забезпечення права</a:t>
            </a:r>
            <a:r>
              <a:rPr lang="uk-UA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працю осіб</a:t>
            </a:r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інвалідністю є розумне пристосування.</a:t>
            </a:r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Розумне пристосування — це необхідні та доцільні зміни умов праці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en-US" altLang="en-US" sz="1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дають змогу особі з інвалідністю виконувати роботу нарівні з іншими працівниками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 створення непропорційного чи надмірного навантаження для роботодавця.</a:t>
            </a:r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практиці розумне пристосування може включати:</a:t>
            </a:r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адаптацію робочого місця;</a:t>
            </a:r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спеціального обладнання або програмного забезпечення;</a:t>
            </a:r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зміну режиму роботи, зокрема встановлення гнучкого графіка, дистанційної роботи або неповного робочого часу;</a:t>
            </a:r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перерозподіл окремих функцій;</a:t>
            </a:r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доступності приміщень.</a:t>
            </a:r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2790" y="111760"/>
            <a:ext cx="8310245" cy="4400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В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становлення гнучкого </a:t>
            </a:r>
            <a:r>
              <a:rPr lang="uk-UA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режиму роботи</a:t>
            </a:r>
            <a:endParaRPr lang="en-US" altLang="en-US" sz="24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32790" y="619125"/>
            <a:ext cx="8339455" cy="4379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Гнучкий режим робочого часу – це форма організації</a:t>
            </a:r>
            <a:endParaRPr lang="en-US" altLang="en-US" sz="16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праці, якою допускається встановлення режиму роботи, що є відмінним від визначеного правилами внутрішнього трудового розпорядку</a:t>
            </a:r>
            <a:r>
              <a:rPr lang="uk-UA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зокрема 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щодо </a:t>
            </a:r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початку та закінчення робочого дня</a:t>
            </a:r>
            <a:r>
              <a:rPr lang="uk-UA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перерви на харчування та відпочинок</a:t>
            </a:r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uk-UA" altLang="en-US" sz="16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endParaRPr lang="uk-UA" altLang="en-US" sz="16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 цьому працівник частину робочого часу перебуває на території підприємства (установи, організації) </a:t>
            </a:r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 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підляга</a:t>
            </a:r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є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правилам внутрішнього трудового розпорядку, а іншу – визначає на свій розсуд.</a:t>
            </a:r>
            <a:endParaRPr lang="en-US" altLang="en-US" sz="16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altLang="en-US" sz="16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uk-UA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Головною умовою є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обов’язок</a:t>
            </a:r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працівника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працювати упродовж встановленої кількості робочих годин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наприклад, 8 годин на день, чи в цілому 40 годин на тиждень.</a:t>
            </a:r>
            <a:endParaRPr lang="en-US" altLang="en-US" sz="16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endParaRPr lang="en-US" altLang="en-US" sz="16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Гнучкий режим робочого часу 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</a:t>
            </a:r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бути </a:t>
            </a:r>
            <a:r>
              <a:rPr lang="uk-UA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запроваджений</a:t>
            </a:r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як </a:t>
            </a:r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визначений строк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так і </a:t>
            </a:r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безстроково</a:t>
            </a:r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будь який час трудових відносин</a:t>
            </a:r>
            <a:r>
              <a:rPr lang="uk-UA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16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гнучкого режиму робочого часу </a:t>
            </a:r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тягне за собою змін у нормуванні, оплаті праці та не впливає на обсяг трудових прав працівників.</a:t>
            </a:r>
            <a:endParaRPr lang="en-US" altLang="en-US" sz="16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2790" y="111760"/>
            <a:ext cx="8310245" cy="4400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В</a:t>
            </a:r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становлення </a:t>
            </a:r>
            <a:r>
              <a:rPr lang="uk-UA" altLang="en-US"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дистанційно</a:t>
            </a:r>
            <a:r>
              <a:rPr lang="uk-UA"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ї роботи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04545" y="619125"/>
            <a:ext cx="8034020" cy="4379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Дистанційна робота -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</a:t>
            </a:r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організації праці, за якої робота</a:t>
            </a:r>
            <a:endParaRPr lang="en-US" altLang="en-US" sz="16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 працівником 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 робочими приміщеннями чи територією роботодавця,</a:t>
            </a:r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будь-якому місці за вибором працівника та з використанням інформаційно-комунікаційних технологій.</a:t>
            </a:r>
            <a:endParaRPr lang="en-US" altLang="en-US" sz="16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16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Оформлюється трудовим договоро</a:t>
            </a:r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(на час воєнного стану може оформлюватись наказом роботодавця), 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заборонена для робіт зі шкідливими/небезпечними умовами.</a:t>
            </a:r>
            <a:endParaRPr lang="en-US" altLang="en-US" sz="16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 сам організовує робочий час (у межах законодавчих норм) і відповідає за безпечні умови праці.</a:t>
            </a:r>
            <a:endParaRPr lang="en-US" altLang="en-US" sz="16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 забезпечення обладнанням, компенсації витрат, звітності та взаємодії визначаються трудовим договором; якщо не визначено — забезпечує роботодавець.</a:t>
            </a:r>
            <a:endParaRPr lang="en-US" altLang="en-US" sz="16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Працівнику</a:t>
            </a:r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гарантується період вільного часу для відпочинку (період відключення), під час якого працівник може переривати будь-який інформаційно-телекомунікаційний зв’язок з роботодавцем</a:t>
            </a:r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поєднуватися з роботою в офісі та застосовуватися за наказом роботодавця у надзвичайних умовах.</a:t>
            </a:r>
            <a:endParaRPr lang="en-US" altLang="en-US" sz="16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 з інвалідністю можуть працювати дистанційно за наявності </a:t>
            </a:r>
            <a:endParaRPr lang="en-US" altLang="en-US" sz="16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зважаючи на</a:t>
            </a:r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їх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</a:t>
            </a:r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функці</a:t>
            </a:r>
            <a:r>
              <a:rPr lang="uk-UA" alt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ї.</a:t>
            </a:r>
            <a:endParaRPr lang="en-US" altLang="en-US" sz="16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16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2790" y="431800"/>
            <a:ext cx="8310245" cy="6934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В</a:t>
            </a:r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становлення </a:t>
            </a:r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неповного робочого часу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04545" y="1125220"/>
            <a:ext cx="8339455" cy="3873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endParaRPr lang="en-US" altLang="en-US" sz="16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угодою між працівником і роботодавцем може встановлюватись</a:t>
            </a:r>
            <a:r>
              <a:rPr lang="uk-UA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неповний робочий день або неповний робочий тиждень</a:t>
            </a:r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при прийнятті на роботу, так і згодом. </a:t>
            </a:r>
            <a:endParaRPr lang="en-US" altLang="en-US" sz="16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16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праці в цих випадках провадиться пропорціонально відпрацьованому часу або залежно від виробітку.</a:t>
            </a:r>
            <a:endParaRPr lang="en-US" altLang="en-US" sz="16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16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на умовах неповного робочого часу не тягне за собою будь-яких обмежень обсягу трудових прав працівників.</a:t>
            </a:r>
            <a:endParaRPr lang="en-US" altLang="en-US" sz="16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5" y="92710"/>
            <a:ext cx="6686550" cy="393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Виконання нормативу робочих місць</a:t>
            </a:r>
            <a:endParaRPr lang="uk-UA" sz="24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775" y="485775"/>
            <a:ext cx="8025130" cy="47256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Норматив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встановлюється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у кількості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:</a:t>
            </a:r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одного робочого місця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для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платників внеску, у яких середньооблікова кількість штатних працівників облікового складу за квартал становить від 8 до 25 працівників;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4 відсотки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середньооблікової кількості штатних працівників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для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платників внеску, у яких середньооблікова кількість штатних працівників облікового складу за квартал становить більше 25 працівників;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2 відсотки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середньооблікової кількості штатних працівників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для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платників внеску закладів охорони здоров’я, реабілітаційних закладів та надавачів соціальних послуг; державних, комунальних та недержавних підприємств, установ, організацій, основним видом діяльності яких є реабілітація осіб з інвалідністю, навчання таких осіб або догляд за ними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.</a:t>
            </a:r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Вимоги: нормальна тривалість робочого часу, розмір зарплати більше мінімальної</a:t>
            </a:r>
            <a:endParaRPr lang="uk-UA" sz="1600" b="1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4" y="226976"/>
            <a:ext cx="6686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Зарахування до нормативу</a:t>
            </a:r>
            <a:endParaRPr lang="uk-UA" sz="24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774" y="688641"/>
            <a:ext cx="8024977" cy="427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До виконання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нормативу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робочих місць зараховується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працевлаштування </a:t>
            </a:r>
            <a:endParaRPr lang="uk-UA" sz="1600" b="1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роботодавцем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відповідної кількості осіб з інвалідністю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розмір оплати праці кожної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з яких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перевищує розмір мінімальної заробітної плати у розрахунку за повністю відпрацьований календарний місяць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У разі недотримання роботодавцем вимоги щодо розміру оплати праці працівника, який є особою з інвалідністю, такий роботодавець не має право враховувати цю працюючу особу з інвалідністю у виконання нормативу робочих місць для працевлаштування осіб з інвалідністю.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Роботодавец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ь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має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право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зарахувати до виконання нормативу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забезпечення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роботою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осіб з інвалідністю першої групи незалежно від причин її встановлення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або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осіб з інвалідністю другої групи з порушенням зору або психічними розладами у розрахунку одна працююча особа з інвалідністю за двох штатних працівників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(два робочих місця визначеного нормативу).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Виконання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роботодавцем обов’язку щодо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нормативу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може здійснюватися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також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шляхом працевлаштування особи з інвалідністю на умовах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стажування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 умови виплати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заробітної плати у розмірі, більшому за мінімальну зарплату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4" y="226976"/>
            <a:ext cx="6686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Зарахування до нормативу</a:t>
            </a:r>
            <a:endParaRPr lang="uk-UA" sz="24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775" y="859155"/>
            <a:ext cx="8025130" cy="24707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Водночас,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якщо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 рахунок заходів розумного пристосування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працівникові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встановлено скорочену або неповну тривалість робочого часу, такий працівник зараховується до виконання нормативу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за умови, що нарахована йому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заробітна плата перевищує розмір мінімальної заробітної плати.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en-US" altLang="en-US" sz="18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При здійсненні розрахунку нормативу </a:t>
            </a:r>
            <a:r>
              <a:rPr lang="uk-UA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не </a:t>
            </a:r>
            <a:r>
              <a:rPr lang="uk-UA" sz="1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включаються </a:t>
            </a:r>
            <a:r>
              <a:rPr lang="uk-UA" sz="18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штатні одиниці, що відносяться до робіт, професій </a:t>
            </a:r>
            <a:r>
              <a:rPr lang="uk-UA" sz="1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з важкими, шкідливими чи небезпечними </a:t>
            </a:r>
            <a:r>
              <a:rPr lang="uk-UA" sz="18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умовами </a:t>
            </a: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праці.</a:t>
            </a:r>
            <a:endParaRPr lang="uk-UA" sz="18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en-US" altLang="en-US" sz="18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290" y="90170"/>
            <a:ext cx="6686550" cy="44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Правові засади забезпечення права осіб з інвалідністю на працю визначені</a:t>
            </a:r>
            <a:r>
              <a:rPr lang="uk-UA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:</a:t>
            </a:r>
            <a:endParaRPr lang="uk-UA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  <a:sym typeface="+mn-ea"/>
            </a:endParaRPr>
          </a:p>
          <a:p>
            <a:pPr algn="l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l"/>
            <a:endParaRPr lang="en-US" alt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775" y="530225"/>
            <a:ext cx="5908040" cy="41948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endParaRPr lang="uk-UA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r>
              <a:rPr lang="uk-UA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- 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Конституцією України, 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r>
              <a:rPr lang="uk-UA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- 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Кодексом законів про працю України, 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r>
              <a:rPr lang="uk-UA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- 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Законом України 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«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Про основи соціальної 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захищеності осіб з інвалідністю в Україні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»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uk-UA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- 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Законом України 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«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Про охорону праці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»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r>
              <a:rPr lang="uk-UA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-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Законом України 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«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Про зайнятість населення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»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r>
              <a:rPr lang="uk-UA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- 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іншими нормативно-правовими актами у сфері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праці, зайнятості та соціального захисту, 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r>
              <a:rPr lang="uk-UA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- 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а також міжнародними зобов’язаннями України.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2740" y="982345"/>
            <a:ext cx="3564255" cy="3174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4" y="226976"/>
            <a:ext cx="668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Розмір внеску</a:t>
            </a:r>
            <a:endParaRPr lang="uk-UA" sz="2400" i="1" dirty="0" smtClean="0">
              <a:solidFill>
                <a:schemeClr val="accent1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774" y="814765"/>
            <a:ext cx="8024977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Розмір внеску </a:t>
            </a:r>
            <a:r>
              <a:rPr lang="en-US" altLang="en-US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на підтримку працевлаштування осіб з інвалідністю</a:t>
            </a:r>
            <a:r>
              <a:rPr lang="en-US" altLang="en-US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обраховується платником шляхом визначення результату добутку таких показників:</a:t>
            </a:r>
            <a:endParaRPr lang="uk-UA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uk-UA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uk-UA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40 відсотків середньомісячної заробітної плати (винагороди) у відповідному календарному кварталі, розрахованої на одного працівника; кількість місяців у кварталі;</a:t>
            </a:r>
            <a:endParaRPr lang="uk-UA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uk-UA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uk-UA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різниця між встановленим нормативом робочих місць для працевлаштування осіб з інвалідністю і середньообліковою кількістю штатних працівників - осіб з інвалідністю за квартал, які працевлаштовані роботодавцем з урахуванням </a:t>
            </a:r>
            <a:r>
              <a:rPr lang="uk-UA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вимог щодо </a:t>
            </a:r>
            <a:r>
              <a:rPr lang="uk-UA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розміру оплати праці</a:t>
            </a:r>
            <a:r>
              <a:rPr lang="uk-UA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.</a:t>
            </a:r>
            <a:endParaRPr lang="uk-UA" dirty="0" smtClean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uk-UA" dirty="0" smtClean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На </a:t>
            </a:r>
            <a:r>
              <a:rPr lang="uk-UA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період дії воєнного стану в Україні та до останнього числа останнього місяця кварталу, в якому воєнний стан буде припинено чи скасовано, розмір внеску на підтримку працевлаштування осіб з інвалідністю встановлюється </a:t>
            </a:r>
            <a:r>
              <a:rPr lang="uk-UA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на рівні 50 відсотків </a:t>
            </a:r>
            <a:r>
              <a:rPr lang="uk-UA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цього розміру.</a:t>
            </a:r>
            <a:endParaRPr lang="uk-UA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4" y="226976"/>
            <a:ext cx="6686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Платники внеску</a:t>
            </a:r>
            <a:endParaRPr lang="uk-UA" sz="2400" i="1" dirty="0" smtClean="0">
              <a:solidFill>
                <a:schemeClr val="accent1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774" y="814765"/>
            <a:ext cx="8024977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Платниками внеску є роботодавці</a:t>
            </a:r>
            <a:r>
              <a:rPr lang="en-US" altLang="en-US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,</a:t>
            </a:r>
            <a:r>
              <a:rPr lang="en-US" altLang="en-US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у яких</a:t>
            </a:r>
            <a:r>
              <a:rPr lang="en-US" altLang="en-US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середньооблікова </a:t>
            </a:r>
            <a:r>
              <a:rPr lang="en-US" altLang="en-US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кількість</a:t>
            </a:r>
            <a:r>
              <a:rPr lang="en-US" altLang="en-US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штатних </a:t>
            </a:r>
            <a:r>
              <a:rPr lang="en-US" altLang="en-US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працівників</a:t>
            </a:r>
            <a:r>
              <a:rPr lang="en-US" altLang="en-US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облікового складу у календарному кварталі становить вісім і більше працівників </a:t>
            </a:r>
            <a:r>
              <a:rPr lang="en-US" altLang="en-US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та </a:t>
            </a:r>
            <a:r>
              <a:rPr lang="en-US" altLang="en-US" b="1" u="sng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які</a:t>
            </a:r>
            <a:r>
              <a:rPr lang="en-US" altLang="en-US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в цьому кварталі </a:t>
            </a:r>
            <a:r>
              <a:rPr lang="en-US" altLang="en-US" b="1" u="sng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не виконали обов’язок щодо нормативу</a:t>
            </a:r>
            <a:r>
              <a:rPr lang="en-US" altLang="en-US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робочих місць для працевлаштування осіб з інвалідністю</a:t>
            </a:r>
            <a:r>
              <a:rPr lang="en-US" altLang="en-US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.</a:t>
            </a:r>
            <a:endParaRPr lang="en-US" altLang="en-US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just"/>
            <a:endParaRPr lang="en-US" altLang="en-US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just"/>
            <a:r>
              <a:rPr lang="en-US" altLang="en-US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Не є платниками внеску:</a:t>
            </a:r>
            <a:endParaRPr lang="en-US" altLang="en-US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just"/>
            <a:endParaRPr lang="en-US" altLang="en-US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just"/>
            <a:r>
              <a:rPr lang="en-US" altLang="en-US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роботодавці, у яких середньооблікова кількість штатних працівників облікового складу у календарному кварталі становить </a:t>
            </a:r>
            <a:r>
              <a:rPr lang="en-US" altLang="en-US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менше восьми працівників;</a:t>
            </a:r>
            <a:endParaRPr lang="en-US" altLang="en-US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just"/>
            <a:endParaRPr lang="en-US" altLang="en-US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just"/>
            <a:r>
              <a:rPr lang="en-US" altLang="en-US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роботодавці, у яких середньооблікова кількість штатних працівників облікового складу у календарному кварталі становить вісім і більше працівників та які в цьому кварталі </a:t>
            </a:r>
            <a:r>
              <a:rPr lang="en-US" altLang="en-US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виконали обов’язок щодо нормативу робочих місць</a:t>
            </a:r>
            <a:r>
              <a:rPr lang="en-US" altLang="en-US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для працевлаштування осіб з інвалідністю, встановленого цією статтею;</a:t>
            </a:r>
            <a:endParaRPr lang="en-US" altLang="en-US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just"/>
            <a:endParaRPr lang="en-US" altLang="en-US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just"/>
            <a:r>
              <a:rPr lang="en-US" altLang="en-US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дипломатичні представництва</a:t>
            </a:r>
            <a:r>
              <a:rPr lang="en-US" altLang="en-US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та консульські установи іноземних держав.</a:t>
            </a:r>
            <a:endParaRPr lang="en-US" altLang="en-US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6775" y="111760"/>
            <a:ext cx="8176260" cy="6711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Розумне пристосування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66775" y="782955"/>
            <a:ext cx="7671435" cy="4148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 оцінці таких заходів врахову</a:t>
            </a:r>
            <a:r>
              <a:rPr lang="uk-UA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ються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-індивідуальні потреби працівника;</a:t>
            </a:r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-рекомендації індивідуальної програми реабілітації;</a:t>
            </a:r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-характер роботи;</a:t>
            </a:r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-співмірність витрат роботодавця;</a:t>
            </a:r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-можливість отримання державної підтримки.</a:t>
            </a:r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en-US" sz="1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en-US" sz="1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ідмова </a:t>
            </a:r>
            <a:r>
              <a:rPr lang="uk-UA" altLang="en-US" sz="1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роботодавця </a:t>
            </a:r>
            <a:r>
              <a:rPr lang="en-US" altLang="en-US" sz="1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розумному пристосуванні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належного обґрунтування </a:t>
            </a:r>
            <a:r>
              <a:rPr lang="en-US" altLang="en-US" sz="1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розглядатися як форма дискримінації.</a:t>
            </a:r>
            <a:endParaRPr lang="en-US" altLang="en-US" sz="18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5" y="151765"/>
            <a:ext cx="6686550" cy="348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Права роботодавця</a:t>
            </a:r>
            <a:endParaRPr lang="uk-UA" sz="24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775" y="581025"/>
            <a:ext cx="8025130" cy="48425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Роботодавці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мають право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на отримання:</a:t>
            </a:r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послуг, у тому числі безоплатних консультацій з питань працевлаштування осіб з інвалідністю;</a:t>
            </a:r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дотацій та/або компенсацій витрат за рахунок коштів державного фонду соціального захисту осіб з інвалідністю за проведені заходи розумного пристосування;</a:t>
            </a:r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фінансових гарантій (компенсацій, допомог, інших виплат) та інших послуг, передбачених суб’єктам господарювання у разі працевлаштування осіб з інвалідністю;</a:t>
            </a:r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дотацій та компенсацій витрат за рахунок коштів державного фонду соціального захисту осіб з інвалідністю за організацію професійного навчання працівників - осіб з інвалідністю;</a:t>
            </a:r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консультацій фахівця із соціального супроводу на робочому місці працівника - особи з інвалідністю, у тому числі соціальний супровід роботодавця та співпрацівників особи з інвалідністю.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3"/>
          <p:cNvSpPr/>
          <p:nvPr/>
        </p:nvSpPr>
        <p:spPr>
          <a:xfrm>
            <a:off x="1208723" y="360045"/>
            <a:ext cx="6824663" cy="4453414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spcBef>
                <a:spcPts val="1190"/>
              </a:spcBef>
              <a:spcAft>
                <a:spcPts val="990"/>
              </a:spcAft>
            </a:pPr>
            <a:endParaRPr lang="uk-UA" sz="1800" b="0" u="none" strike="noStrike">
              <a:solidFill>
                <a:srgbClr val="000000"/>
              </a:solidFill>
              <a:effectLst/>
              <a:uFillTx/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uk-UA" sz="1800" b="0" u="none" strike="noStrike">
              <a:solidFill>
                <a:srgbClr val="000000"/>
              </a:solidFill>
              <a:effectLst/>
              <a:uFillTx/>
              <a:latin typeface="Arial" panose="020B0604020202020204"/>
            </a:endParaRPr>
          </a:p>
        </p:txBody>
      </p:sp>
      <p:sp>
        <p:nvSpPr>
          <p:cNvPr id="79" name="Прямоугольник 14"/>
          <p:cNvSpPr/>
          <p:nvPr/>
        </p:nvSpPr>
        <p:spPr>
          <a:xfrm>
            <a:off x="783360" y="792720"/>
            <a:ext cx="8103960" cy="27305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200" b="0" u="none" strike="noStrike">
                <a:solidFill>
                  <a:srgbClr val="000000"/>
                </a:solidFill>
                <a:effectLst/>
                <a:uFillTx/>
                <a:latin typeface="Open Sans"/>
                <a:ea typeface="Open Sans"/>
              </a:rPr>
              <a:t> </a:t>
            </a:r>
            <a:endParaRPr lang="uk-UA" sz="1200" b="0" u="none" strike="noStrike">
              <a:solidFill>
                <a:srgbClr val="000000"/>
              </a:solidFill>
              <a:effectLst/>
              <a:uFillTx/>
              <a:latin typeface="Arial" panose="020B0604020202020204"/>
            </a:endParaRPr>
          </a:p>
        </p:txBody>
      </p:sp>
      <p:sp>
        <p:nvSpPr>
          <p:cNvPr id="80" name="Прямоугольник 15"/>
          <p:cNvSpPr/>
          <p:nvPr/>
        </p:nvSpPr>
        <p:spPr>
          <a:xfrm>
            <a:off x="-400163" y="793001"/>
            <a:ext cx="8244360" cy="240474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uk-UA" b="0" u="none" strike="noStrike">
              <a:solidFill>
                <a:srgbClr val="000000"/>
              </a:solidFill>
              <a:effectLst/>
              <a:uFillTx/>
              <a:latin typeface="Arial" panose="020B0604020202020204"/>
            </a:endParaRPr>
          </a:p>
          <a:p>
            <a:pPr algn="just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</a:pPr>
            <a:r>
              <a:rPr lang="uk-UA" sz="1800" b="1" u="none" strike="noStrik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" panose="020B0604020202020204"/>
                <a:ea typeface="Arial" panose="020B0604020202020204"/>
              </a:rPr>
              <a:t>  </a:t>
            </a:r>
            <a:endParaRPr lang="uk-UA" sz="1800" b="0" u="none" strike="noStrike">
              <a:solidFill>
                <a:srgbClr val="000000"/>
              </a:solidFill>
              <a:effectLst/>
              <a:uFillTx/>
              <a:latin typeface="Arial" panose="020B0604020202020204"/>
            </a:endParaRPr>
          </a:p>
          <a:p>
            <a:pPr algn="just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</a:pPr>
            <a:r>
              <a:rPr lang="uk-UA" sz="1600" b="0" u="none" strike="noStrik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" panose="020B0604020202020204"/>
                <a:ea typeface="Arial" panose="020B0604020202020204"/>
              </a:rPr>
              <a:t> </a:t>
            </a:r>
            <a:endParaRPr lang="uk-UA" sz="1600" b="0" u="none" strike="noStrike">
              <a:solidFill>
                <a:srgbClr val="000000"/>
              </a:solidFill>
              <a:effectLst/>
              <a:uFillTx/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</a:pPr>
            <a:endParaRPr lang="uk-UA" sz="1600" b="0" u="none" strike="noStrike">
              <a:solidFill>
                <a:srgbClr val="000000"/>
              </a:solidFill>
              <a:effectLst/>
              <a:uFillTx/>
              <a:latin typeface="Arial" panose="020B0604020202020204"/>
            </a:endParaRPr>
          </a:p>
          <a:p>
            <a:pPr algn="just">
              <a:lnSpc>
                <a:spcPct val="100000"/>
              </a:lnSpc>
            </a:pPr>
            <a:endParaRPr lang="uk-UA" sz="1800" b="0" u="none" strike="noStrike">
              <a:solidFill>
                <a:srgbClr val="000000"/>
              </a:solidFill>
              <a:effectLst/>
              <a:uFillTx/>
              <a:latin typeface="Arial" panose="020B0604020202020204"/>
            </a:endParaRPr>
          </a:p>
          <a:p>
            <a:pPr algn="just">
              <a:lnSpc>
                <a:spcPct val="100000"/>
              </a:lnSpc>
            </a:pPr>
            <a:endParaRPr lang="uk-UA" b="0" u="none" strike="noStrike">
              <a:solidFill>
                <a:srgbClr val="000000"/>
              </a:solidFill>
              <a:effectLst/>
              <a:uFillTx/>
              <a:latin typeface="Arial" panose="020B0604020202020204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28541" y="360204"/>
            <a:ext cx="7910513" cy="45896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266700"/>
            <a:r>
              <a:rPr lang="uk-UA" altLang="en-US"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Висновок</a:t>
            </a:r>
            <a:endParaRPr lang="uk-UA" altLang="en-US" sz="2000" b="1">
              <a:solidFill>
                <a:schemeClr val="accent1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endParaRPr lang="uk-UA" altLang="en-US" sz="2000">
              <a:solidFill>
                <a:schemeClr val="accent1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Безбар’єрне робоче середовище - це середовище, у якому людина не змушена щодня доводити своє право бути частиною колективу. Це середовище, де роботодавець заздалегідь думає про доступність, безпеку, комунікацію і повагу. І саме такий підхід має стати нормою для українського ринку праці.</a:t>
            </a:r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Забезпечення рівних прав і можливостей осіб з інвалідністю є одним із важливих напрямів державної політики України у сфері прав людини, зайнятості та соціального захисту. </a:t>
            </a:r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Реалізація права на працю для осіб з інвалідністю має особливе значення, оскільки саме праця є одним із ключових чинників соціальної інтеграції, економічної самостійності та повноцінної участі людини у суспільному житті.</a:t>
            </a:r>
            <a:endParaRPr lang="en-US" altLang="en-US" sz="1800">
              <a:solidFill>
                <a:schemeClr val="accent1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2159844" y="2253934"/>
            <a:ext cx="5081586" cy="654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71" y="-137571"/>
            <a:ext cx="2146667" cy="112420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752600" y="4542453"/>
            <a:ext cx="1191600" cy="628381"/>
            <a:chOff x="10389600" y="6161601"/>
            <a:chExt cx="1588800" cy="837842"/>
          </a:xfrm>
        </p:grpSpPr>
        <p:sp>
          <p:nvSpPr>
            <p:cNvPr id="7" name="TextBox 6"/>
            <p:cNvSpPr txBox="1"/>
            <p:nvPr/>
          </p:nvSpPr>
          <p:spPr>
            <a:xfrm>
              <a:off x="10393191" y="6161601"/>
              <a:ext cx="124321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u="sng" dirty="0">
                  <a:solidFill>
                    <a:srgbClr val="4778AE"/>
                  </a:solidFill>
                </a:rPr>
                <a:t>www.dsp.gov.ua</a:t>
              </a:r>
              <a:endParaRPr lang="en-US" sz="900" u="sng" dirty="0">
                <a:solidFill>
                  <a:srgbClr val="4778A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389600" y="6507000"/>
              <a:ext cx="1315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u="sng" dirty="0">
                  <a:solidFill>
                    <a:srgbClr val="4778AE"/>
                  </a:solidFill>
                </a:rPr>
                <a:t>www.pratsia.in.ua</a:t>
              </a:r>
              <a:endParaRPr lang="en-US" sz="900" u="sng" dirty="0">
                <a:solidFill>
                  <a:srgbClr val="4778AE"/>
                </a:solidFill>
              </a:endParaRPr>
            </a:p>
          </p:txBody>
        </p:sp>
        <p:sp>
          <p:nvSpPr>
            <p:cNvPr id="9" name="Блок-схема: решение 8"/>
            <p:cNvSpPr/>
            <p:nvPr/>
          </p:nvSpPr>
          <p:spPr>
            <a:xfrm>
              <a:off x="11704800" y="6231700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Блок-схема: решение 9"/>
            <p:cNvSpPr/>
            <p:nvPr/>
          </p:nvSpPr>
          <p:spPr>
            <a:xfrm>
              <a:off x="11704800" y="6577099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28" name="Google Shape;208;p26"/>
          <p:cNvSpPr txBox="1"/>
          <p:nvPr/>
        </p:nvSpPr>
        <p:spPr>
          <a:xfrm>
            <a:off x="2078840" y="681840"/>
            <a:ext cx="5313600" cy="71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US" sz="3750" b="1" dirty="0">
                <a:solidFill>
                  <a:srgbClr val="2C64DF"/>
                </a:solidFill>
                <a:latin typeface="Rubik" panose="02000604000000020004" pitchFamily="2" charset="-79"/>
                <a:ea typeface="Open Sans"/>
                <a:cs typeface="Rubik" panose="02000604000000020004" pitchFamily="2" charset="-79"/>
                <a:sym typeface="Open Sans"/>
              </a:rPr>
              <a:t>ДЯКУЮ ЗА УВАГУ !</a:t>
            </a:r>
            <a:endParaRPr sz="3750" b="1" dirty="0">
              <a:solidFill>
                <a:srgbClr val="2C64DF"/>
              </a:solidFill>
              <a:latin typeface="Rubik" panose="02000604000000020004" pitchFamily="2" charset="-79"/>
              <a:ea typeface="Open Sans"/>
              <a:cs typeface="Rubik" panose="02000604000000020004" pitchFamily="2" charset="-79"/>
              <a:sym typeface="Open Sans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892859" y="1625311"/>
            <a:ext cx="2898925" cy="2527534"/>
            <a:chOff x="6022498" y="2098682"/>
            <a:chExt cx="2702115" cy="2355938"/>
          </a:xfrm>
        </p:grpSpPr>
        <p:sp>
          <p:nvSpPr>
            <p:cNvPr id="30" name="TextBox 29"/>
            <p:cNvSpPr txBox="1"/>
            <p:nvPr/>
          </p:nvSpPr>
          <p:spPr>
            <a:xfrm>
              <a:off x="6022498" y="4067330"/>
              <a:ext cx="2702115" cy="38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050" dirty="0">
                  <a:solidFill>
                    <a:srgbClr val="002060"/>
                  </a:solidFill>
                  <a:latin typeface="Open Sans" charset="0"/>
                  <a:ea typeface="Open Sans" charset="0"/>
                  <a:cs typeface="Open Sans" charset="0"/>
                </a:rPr>
                <a:t>Сервіс онлайн консультацій «інтерактивний інспектор»</a:t>
              </a:r>
              <a:endParaRPr lang="uk-UA" sz="105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pic>
          <p:nvPicPr>
            <p:cNvPr id="31" name="Picture 4" descr="https://lh4.googleusercontent.com/8X4CeYy7R_NsOtLrs1zSljyrOEHDdnKHo_ZzgWf43dBZhXuUXjzURdJb_IlX4yGx4ICd8DqG3S9Av1MrvAIDhVczSGluv2A441w2hzzf7F4Ymwkz3t8Fcg8Ac673m3J-2Gfjyv-uQlWjrZoJakiQGvjOXw=s2048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018" y="2098682"/>
              <a:ext cx="1869970" cy="18699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1345219" y="1625310"/>
            <a:ext cx="2771669" cy="3008591"/>
            <a:chOff x="1024974" y="2098682"/>
            <a:chExt cx="2583499" cy="2804335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024974" y="4064902"/>
              <a:ext cx="2088914" cy="8381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050" dirty="0">
                  <a:solidFill>
                    <a:srgbClr val="002060"/>
                  </a:solidFill>
                  <a:latin typeface="Open Sans" charset="0"/>
                  <a:ea typeface="Open Sans" charset="0"/>
                  <a:cs typeface="Open Sans" charset="0"/>
                </a:rPr>
                <a:t>З відповіддями на найпоширеніші запитання можна ознайомитись на інформаційному порталі </a:t>
              </a:r>
              <a:r>
                <a:rPr lang="en-US" sz="1050" dirty="0">
                  <a:solidFill>
                    <a:srgbClr val="002060"/>
                  </a:solidFill>
                  <a:latin typeface="Open Sans" charset="0"/>
                  <a:ea typeface="Open Sans" charset="0"/>
                  <a:cs typeface="Open Sans" charset="0"/>
                </a:rPr>
                <a:t>pratsia.in.ua </a:t>
              </a:r>
              <a:endParaRPr lang="uk-UA" sz="105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01" y="2098682"/>
              <a:ext cx="2346172" cy="1869969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677797" y="1625312"/>
            <a:ext cx="2484770" cy="2686511"/>
            <a:chOff x="3608473" y="2098683"/>
            <a:chExt cx="2316077" cy="2504122"/>
          </a:xfrm>
        </p:grpSpPr>
        <p:sp>
          <p:nvSpPr>
            <p:cNvPr id="36" name="TextBox 35"/>
            <p:cNvSpPr txBox="1"/>
            <p:nvPr/>
          </p:nvSpPr>
          <p:spPr>
            <a:xfrm>
              <a:off x="3608473" y="4064902"/>
              <a:ext cx="2316077" cy="537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050" dirty="0">
                  <a:solidFill>
                    <a:srgbClr val="002060"/>
                  </a:solidFill>
                  <a:latin typeface="Open Sans" charset="0"/>
                  <a:ea typeface="Open Sans" charset="0"/>
                  <a:cs typeface="Open Sans" charset="0"/>
                </a:rPr>
                <a:t>Анімаційні ролики</a:t>
              </a:r>
              <a:endParaRPr lang="uk-UA" sz="105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endParaRPr>
            </a:p>
            <a:p>
              <a:pPr algn="ctr"/>
              <a:r>
                <a:rPr lang="en-US" sz="1050" dirty="0">
                  <a:solidFill>
                    <a:srgbClr val="002060"/>
                  </a:solidFill>
                  <a:latin typeface="Open Sans" charset="0"/>
                  <a:ea typeface="Open Sans" charset="0"/>
                  <a:cs typeface="Open Sans" charset="0"/>
                </a:rPr>
                <a:t>https://m.youtube.com/@user-om9dz7ey4r/videos</a:t>
              </a:r>
              <a:endParaRPr lang="uk-UA" sz="105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pic>
          <p:nvPicPr>
            <p:cNvPr id="37" name="Picture 6" descr="https://lh5.googleusercontent.com/KQsImu21MByBj5Ov1-7eStznLOV-9IQHZDrowS3lzsZXtZhCFoFaC4AHveibIeX-WzZ69gaEeKeBPaZbKUkdEGgp4Kf2GEgDboxP9gX2AAWcHNPnrT1dXqnWcQ-KCjPd9sZUd-7JEQGmtQjWWNXhyTjFlQ=s204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2" t="23416" r="22355" b="13870"/>
            <a:stretch>
              <a:fillRect/>
            </a:stretch>
          </p:blipFill>
          <p:spPr bwMode="auto">
            <a:xfrm>
              <a:off x="3725297" y="2098683"/>
              <a:ext cx="2010651" cy="1776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5" y="279400"/>
            <a:ext cx="6686550" cy="594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uk-UA" sz="2400" i="1" dirty="0" smtClean="0">
              <a:solidFill>
                <a:schemeClr val="accent1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775" y="543560"/>
            <a:ext cx="7595870" cy="44208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Конституція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України </a:t>
            </a: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гарантує кожному право на працю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</a:t>
            </a:r>
            <a:endParaRPr lang="en-US" altLang="en-US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яку людина вільно обирає або на яку вільно погоджується. </a:t>
            </a: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Держава зобов’язана створювати умови для реалізації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цього</a:t>
            </a: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права 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та з</a:t>
            </a: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абезпечувати рівні можливості у виборі професії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і роду трудової діяльності.</a:t>
            </a:r>
            <a:endParaRPr lang="en-US" altLang="en-US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en-US" altLang="en-US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Закон України </a:t>
            </a: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«</a:t>
            </a: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Про основи соціальної захищеності осіб з інвалідністю в Україні</a:t>
            </a: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»</a:t>
            </a: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 встановлює основні гарантії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працевлаштування таких осіб, </a:t>
            </a: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визначає обов’язки роботодавців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 і </a:t>
            </a: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право осіб з інвалідністю працювати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або займатися підприємницькою діяльністю та виконувати іншу трудову діяльність, яка не заборонена законом.</a:t>
            </a:r>
            <a:endParaRPr lang="en-US" altLang="en-US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Конвенція ООН про права осіб з інвалідністю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 закріплює право на працю без дискримінації та </a:t>
            </a: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зобов’язує державу забезпечувати доступне робоче середовище і розумне пристосування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en-US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endParaRPr lang="en-US" altLang="en-US" sz="16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r>
              <a:rPr lang="uk-UA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Кодекс законів про працю України забороняє дискримінацію </a:t>
            </a:r>
            <a:r>
              <a:rPr lang="uk-UA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у зв’язку </a:t>
            </a:r>
            <a:r>
              <a:rPr lang="uk-UA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 інвалідністю</a:t>
            </a:r>
            <a:endParaRPr lang="uk-UA" altLang="en-US" sz="1600" b="1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910" y="76200"/>
            <a:ext cx="6749415" cy="431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Обов’язки роботодавця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endParaRPr lang="uk-UA" sz="2400" i="1" dirty="0" smtClean="0">
              <a:solidFill>
                <a:schemeClr val="accent1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775" y="550545"/>
            <a:ext cx="8176260" cy="45523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endParaRPr lang="en-US" altLang="en-US" sz="15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Законодавство </a:t>
            </a:r>
            <a:r>
              <a:rPr lang="en-US" altLang="en-US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зобов’язує роботодавців створювати безпечні й </a:t>
            </a:r>
            <a:endParaRPr lang="en-US" altLang="en-US" sz="1500" b="1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доступні умови праці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для </a:t>
            </a:r>
            <a:r>
              <a:rPr lang="en-US" altLang="en-US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осіб з інвалідністю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враховувати індивідуальну програму реабілітації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та </a:t>
            </a:r>
            <a:r>
              <a:rPr lang="en-US" altLang="en-US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забезпечувати розумне пристосування робочого місця.</a:t>
            </a:r>
            <a:endParaRPr lang="en-US" altLang="en-US" sz="15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en-US" altLang="en-US" sz="15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Забезпечення безпечних і нешкідливих умов праці покладається на роботодавця, крім випадків укладення між працівником та роботодавцем трудового договору про дистанційну роботу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.</a:t>
            </a:r>
            <a:endParaRPr lang="ru-RU" sz="15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uk-UA" sz="15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Роботодавець 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зобов’язаний 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вживати заходів 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для полегшення і оздоровлення умов праці працівників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шляхом впровадження сучасних технологій, досягнень науки і техніки, засобів механізації та автоматизації виробництва, вимог ергономіки, кращого досвіду з охорони праці, зниження та усунення запиленості і загазованості повітря у виробничих приміщеннях, зниження інтенсивності шуму, вібрації, </a:t>
            </a:r>
            <a:r>
              <a:rPr lang="uk-UA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випромінювань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тощо.</a:t>
            </a:r>
            <a:endParaRPr lang="uk-UA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uk-UA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Роботодавець зобов’язаний 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вживати заходів для забезпечення 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безпеки і захисту фізичного та психічного здоров’я працівників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здійснювати профілактику ризиків та напруги на робочому місці, проводити інформаційні, навчальні та організаційні заходи щодо запобігання та протидії </a:t>
            </a:r>
            <a:r>
              <a:rPr lang="uk-UA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мобінгу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(цькуванню).</a:t>
            </a:r>
            <a:endParaRPr lang="uk-UA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5" y="90170"/>
            <a:ext cx="6686550" cy="356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Загальні положення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endParaRPr lang="uk-UA" sz="2400" i="1" dirty="0" smtClean="0">
              <a:solidFill>
                <a:schemeClr val="accent1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775" y="698500"/>
            <a:ext cx="8176260" cy="46507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Особою з інвалідністю є людина зі стійкими порушеннями функцій організму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які </a:t>
            </a:r>
            <a:r>
              <a:rPr lang="en-US" altLang="en-US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можуть обмежувати її життєдіяльність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у зв’язку з чим держава забезпечує умови для реалізації її прав і соціальний захист.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Інвалідність </a:t>
            </a:r>
            <a:r>
              <a:rPr lang="uk-UA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повнолітній особі</a:t>
            </a:r>
            <a:r>
              <a:rPr lang="uk-UA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 встановлюється </a:t>
            </a:r>
            <a:r>
              <a:rPr lang="uk-UA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за результатами</a:t>
            </a:r>
            <a:r>
              <a:rPr lang="uk-UA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 оцінювання повсякденного функціонування особи, </a:t>
            </a:r>
            <a:r>
              <a:rPr lang="uk-UA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проведеного</a:t>
            </a:r>
            <a:r>
              <a:rPr lang="uk-UA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 експертною командою з оцінювання повсякденного функціонування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особи</a:t>
            </a:r>
            <a:r>
              <a:rPr lang="uk-UA" alt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+mn-ea"/>
              </a:rPr>
              <a:t>.</a:t>
            </a:r>
            <a:endPara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  <a:sym typeface="+mn-ea"/>
            </a:endParaRPr>
          </a:p>
          <a:p>
            <a:pPr algn="just"/>
            <a:endPara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 defTabSz="266700"/>
            <a:r>
              <a:rPr lang="en-US" altLang="en-US" sz="1500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Документом,</a:t>
            </a:r>
            <a:r>
              <a:rPr lang="uk-UA" altLang="en-US" sz="1500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 що</a:t>
            </a:r>
            <a:r>
              <a:rPr lang="en-US" altLang="en-US" sz="1500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 підтверджу</a:t>
            </a:r>
            <a:r>
              <a:rPr lang="uk-UA" altLang="en-US" sz="1500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є</a:t>
            </a:r>
            <a:r>
              <a:rPr lang="en-US" altLang="en-US" sz="1500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 статус</a:t>
            </a:r>
            <a:r>
              <a:rPr lang="en-US" altLang="en-US" sz="150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 особи з інвалідністю </a:t>
            </a:r>
            <a:r>
              <a:rPr lang="en-US" altLang="en-US" sz="1500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є витяг з прийнятого рішення та рекомендації </a:t>
            </a:r>
            <a:r>
              <a:rPr lang="en-US" altLang="en-US" sz="150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,</a:t>
            </a:r>
            <a:r>
              <a:rPr lang="en-US" altLang="en-US" sz="1500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50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які</a:t>
            </a:r>
            <a:r>
              <a:rPr lang="en-US" altLang="en-US" sz="1500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 є частиною індивідуальної програми реабілітації особи з інвалідністю.</a:t>
            </a:r>
            <a:endParaRPr lang="en-US" altLang="en-US" sz="1500" b="1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+mn-ea"/>
            </a:endParaRPr>
          </a:p>
          <a:p>
            <a:pPr algn="just" defTabSz="266700"/>
            <a:endParaRPr lang="en-US" altLang="en-US" sz="1500" b="1" u="sng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 defTabSz="266700"/>
            <a:r>
              <a:rPr lang="uk-UA" altLang="en-US" sz="1500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У</a:t>
            </a:r>
            <a:r>
              <a:rPr lang="en-US" altLang="en-US" sz="1500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сі довідки та документи,</a:t>
            </a:r>
            <a:r>
              <a:rPr lang="en-US" altLang="en-US" sz="150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500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видані</a:t>
            </a:r>
            <a:r>
              <a:rPr lang="en-US" altLang="en-US" sz="150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 медико-соціальними експертними комісіями д</a:t>
            </a:r>
            <a:r>
              <a:rPr lang="en-US" altLang="en-US" sz="1500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о 01.01.2025, залишаються чинними на період, на який їх видано</a:t>
            </a:r>
            <a:r>
              <a:rPr lang="en-US" altLang="en-US" sz="150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. </a:t>
            </a:r>
            <a:endParaRPr lang="en-US" altLang="en-US" sz="150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+mn-ea"/>
            </a:endParaRPr>
          </a:p>
          <a:p>
            <a:pPr algn="just" defTabSz="266700"/>
            <a:endParaRPr lang="en-US" altLang="en-US" sz="150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/>
            <a:r>
              <a:rPr lang="uk-UA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Пільги 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особам з інвалідністю надаються 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на підставі посвідчення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яке підтверджує відповідний </a:t>
            </a:r>
            <a:r>
              <a:rPr lang="uk-UA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статус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.</a:t>
            </a:r>
            <a:endParaRPr lang="uk-UA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5" y="129540"/>
            <a:ext cx="668655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Працевлаштування </a:t>
            </a:r>
            <a:endParaRPr lang="uk-UA" sz="24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775" y="603885"/>
            <a:ext cx="8025130" cy="45891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 метою реалізації творчих і виробничих здібностей осіб з </a:t>
            </a:r>
            <a:endParaRPr lang="uk-UA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інвалідністю та 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 урахуванням індивідуальних програм реабілітації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їм забезпечується право працювати на підприємствах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в установах, організаціях, а також займатися підприємницькою та іншою трудовою діяльністю, яка не заборонена законом</a:t>
            </a:r>
            <a:r>
              <a:rPr lang="uk-UA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.</a:t>
            </a:r>
            <a:endParaRPr lang="uk-UA" sz="1500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uk-UA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Підприємства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установи і організації 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 рахунок коштів Фонду соціального захисту осіб з інвалідністю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або 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 рішенням місцевої ради за рахунок власних коштів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у разі потреби 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створюють спеціальні робочі місця для працевлаштування осіб з інвалідністю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здійснюючи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для цього адаптацію основного і додаткового обладнання, технічного оснащення і 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пристосування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тощо 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 урахуванням обмежених можливостей осіб з інвалідністю</a:t>
            </a:r>
            <a:r>
              <a:rPr lang="uk-UA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.</a:t>
            </a:r>
            <a:endParaRPr lang="uk-UA" sz="1500" b="1" dirty="0" smtClean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endParaRPr lang="uk-UA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/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Відмова в укладенні трудового договору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або в просуванні по службі, 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звільнення за ініціативою адміністрації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переведення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особи з інвалідністю на іншу роботу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без її згоди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 мотивів інвалідності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не допускається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за винятком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випадків, </a:t>
            </a:r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коли стан її здоров’я перешкоджає виконанню професійних обов’язків, загрожує здоров’ю і безпеці праці інших осіб</a:t>
            </a: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або продовження трудової діяльності чи зміна її характеру та обсягу загрожує погіршенню здоров’я осіб з інвалідністю.</a:t>
            </a:r>
            <a:endParaRPr lang="uk-UA" sz="1500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5" y="160020"/>
            <a:ext cx="6686550" cy="410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Прийом на роботу</a:t>
            </a:r>
            <a:endParaRPr lang="uk-UA" sz="24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775" y="570865"/>
            <a:ext cx="8098790" cy="4437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uk-UA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Роботодавець має право вільного вибору серед кандидатів</a:t>
            </a:r>
            <a:r>
              <a:rPr lang="uk-UA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endParaRPr lang="uk-UA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зайняття робочого місця (посади).</a:t>
            </a:r>
            <a:endParaRPr lang="uk-UA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 </a:t>
            </a:r>
            <a:r>
              <a:rPr lang="uk-UA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 необґрунтована відмова у прийнятті на роботу</a:t>
            </a:r>
            <a:r>
              <a:rPr lang="uk-UA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відмова </a:t>
            </a:r>
            <a:r>
              <a:rPr lang="uk-UA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будь-яких мотивів</a:t>
            </a:r>
            <a:r>
              <a:rPr lang="uk-UA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uk-UA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підстав, що не стосуються кваліфікації чи професійних якостей працівника</a:t>
            </a:r>
            <a:r>
              <a:rPr lang="uk-UA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або з інших підстав, не передбачених законом.</a:t>
            </a:r>
            <a:endParaRPr lang="uk-UA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вимогу особи, якій відмовлено </a:t>
            </a:r>
            <a:r>
              <a:rPr lang="uk-UA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прийнятті на роботу, </a:t>
            </a:r>
            <a:r>
              <a:rPr lang="uk-UA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роботодавець, зобов’язаний письмово повідомити про причину</a:t>
            </a:r>
            <a:r>
              <a:rPr lang="uk-UA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такої відмови.</a:t>
            </a:r>
            <a:endParaRPr lang="uk-UA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Будь-яке пряме або непряме обмеження трудових прав </a:t>
            </a:r>
            <a:r>
              <a:rPr lang="uk-UA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укладенні, зміні та припиненні трудового договору </a:t>
            </a:r>
            <a:r>
              <a:rPr lang="uk-UA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допускається.</a:t>
            </a:r>
            <a:endParaRPr lang="uk-UA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щодо віку, рівня освіти, стану здоров’я працівника можуть встановлюватися законодавством.</a:t>
            </a:r>
            <a:endParaRPr lang="uk-UA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 укладення трудового договору з громадянином, якому за медичним висновком запропонована робота протипоказана за станом здоров'я.</a:t>
            </a:r>
            <a:endParaRPr lang="uk-UA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5" y="300128"/>
            <a:ext cx="6686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Права та гарантії працівників з інвалідністю</a:t>
            </a:r>
            <a:endParaRPr lang="uk-UA" sz="24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775" y="870585"/>
            <a:ext cx="8094345" cy="40138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встановлюється при прийнятті на роботу: осіб з інвалідністю, направлених на роботу відповідно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законодавства (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мирний час).</a:t>
            </a:r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 з інвалідністю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нічний час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допускається лише за їх згодою і за умови, що це не суперечить медичним рекомендаціям (стаття 55 КЗпП України).</a:t>
            </a:r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осіб з інвалідністю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надурочних робіт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 лише за їх згодою і за умови, що це не суперечить медичним рекомендаціям (стаття 63 КЗпП України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випадках, передбачених законодавством, на роботодавця покладається обов'язок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 навчання, перекваліфікацію і працевлаштування осіб з інвалідністю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медичних рекомендацій,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 на їх прохання неповний робочий день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неповний робочий тиждень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створити пільгові умови праці.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5" y="300128"/>
            <a:ext cx="6686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Права та гарантії працівників з інвалідністю на відпочинок</a:t>
            </a:r>
            <a:endParaRPr lang="uk-UA" sz="24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775" y="991235"/>
            <a:ext cx="7898130" cy="38087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“Про відпустки” визначає, що:</a:t>
            </a:r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Особам з інвалідністю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 надається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щорічна основна відпустка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тривалістю 30 календарних днів, а особам з інвалідністю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 - 26 календарних днів.</a:t>
            </a:r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 бажанням осіб з інвалідністю щ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орічні відпустки повної тривалості надаються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настання шестимісячного терміну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безперервної роботи у перший рік роботи на даному підприємстві.</a:t>
            </a:r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Щорічні відпустки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особам з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 надаються за бажанням працівника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зручний для нього час.</a:t>
            </a:r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Відпустка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збереження заробітної плати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бажанням працівника надається в обов’язковому порядку: пенсіонерам за віком та особам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 - тривалістю до 30 календарних днів щорічно, особам з інвалідністю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 - тривалістю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60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календарних днів щорічно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ржпраці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F81EE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18964</Words>
  <Application>WPS Presentation</Application>
  <PresentationFormat>Экран (16:9)</PresentationFormat>
  <Paragraphs>295</Paragraphs>
  <Slides>25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SimSun</vt:lpstr>
      <vt:lpstr>Wingdings</vt:lpstr>
      <vt:lpstr>Arial</vt:lpstr>
      <vt:lpstr>Open Sans</vt:lpstr>
      <vt:lpstr>Rubik</vt:lpstr>
      <vt:lpstr>Open Sans</vt:lpstr>
      <vt:lpstr>Times New Roman</vt:lpstr>
      <vt:lpstr>Times New Roman</vt:lpstr>
      <vt:lpstr>Microsoft YaHei</vt:lpstr>
      <vt:lpstr>Arial Unicode MS</vt:lpstr>
      <vt:lpstr>Rubik</vt:lpstr>
      <vt:lpstr>Держпраці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трудових відносин в умовах воєнного стану</dc:title>
  <dc:creator>Елена Коновалова</dc:creator>
  <cp:lastModifiedBy>Satanina.OO</cp:lastModifiedBy>
  <cp:revision>230</cp:revision>
  <dcterms:created xsi:type="dcterms:W3CDTF">2026-03-20T13:35:00Z</dcterms:created>
  <dcterms:modified xsi:type="dcterms:W3CDTF">2026-05-25T12:40:14Z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AFE30EFF3253475ABB73DC7B22ADAE1D_13</vt:lpwstr>
  </property>
  <property fmtid="{D5CDD505-2E9C-101B-9397-08002B2CF9AE}" pid="3" name="KSOProductBuildVer">
    <vt:lpwstr>1033-12.2.0.22222</vt:lpwstr>
  </property>
</Properties>
</file>