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2">
  <p:sldMasterIdLst>
    <p:sldMasterId id="2147483648" r:id="rId1"/>
  </p:sldMasterIdLst>
  <p:notesMasterIdLst>
    <p:notesMasterId r:id="rId16"/>
  </p:notesMasterIdLst>
  <p:sldIdLst>
    <p:sldId id="346" r:id="rId2"/>
    <p:sldId id="395" r:id="rId3"/>
    <p:sldId id="359" r:id="rId4"/>
    <p:sldId id="360" r:id="rId5"/>
    <p:sldId id="390" r:id="rId6"/>
    <p:sldId id="392" r:id="rId7"/>
    <p:sldId id="394" r:id="rId8"/>
    <p:sldId id="401" r:id="rId9"/>
    <p:sldId id="361" r:id="rId10"/>
    <p:sldId id="362" r:id="rId11"/>
    <p:sldId id="382" r:id="rId12"/>
    <p:sldId id="363" r:id="rId13"/>
    <p:sldId id="404" r:id="rId14"/>
    <p:sldId id="353" r:id="rId15"/>
  </p:sldIdLst>
  <p:sldSz cx="9144000" cy="5143500" type="screen16x9"/>
  <p:notesSz cx="6858000" cy="9144000"/>
  <p:embeddedFontLst>
    <p:embeddedFont>
      <p:font typeface="Open Sans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94" userDrawn="1">
          <p15:clr>
            <a:srgbClr val="9AA0A6"/>
          </p15:clr>
        </p15:guide>
        <p15:guide id="2" pos="529" userDrawn="1">
          <p15:clr>
            <a:srgbClr val="9AA0A6"/>
          </p15:clr>
        </p15:guide>
        <p15:guide id="3" pos="5608" userDrawn="1">
          <p15:clr>
            <a:srgbClr val="9AA0A6"/>
          </p15:clr>
        </p15:guide>
        <p15:guide id="4" orient="horz" pos="2930" userDrawn="1">
          <p15:clr>
            <a:srgbClr val="9AA0A6"/>
          </p15:clr>
        </p15:guide>
        <p15:guide id="5" pos="594" userDrawn="1">
          <p15:clr>
            <a:srgbClr val="9AA0A6"/>
          </p15:clr>
        </p15:guide>
        <p15:guide id="6" orient="horz" pos="641" userDrawn="1">
          <p15:clr>
            <a:srgbClr val="9AA0A6"/>
          </p15:clr>
        </p15:guide>
        <p15:guide id="7" orient="horz" pos="25" userDrawn="1">
          <p15:clr>
            <a:srgbClr val="9AA0A6"/>
          </p15:clr>
        </p15:guide>
        <p15:guide id="8" pos="2261" userDrawn="1">
          <p15:clr>
            <a:srgbClr val="9AA0A6"/>
          </p15:clr>
        </p15:guide>
        <p15:guide id="9" orient="horz" pos="1188" userDrawn="1">
          <p15:clr>
            <a:srgbClr val="9AA0A6"/>
          </p15:clr>
        </p15:guide>
        <p15:guide id="10" pos="3402" userDrawn="1">
          <p15:clr>
            <a:srgbClr val="9AA0A6"/>
          </p15:clr>
        </p15:guide>
        <p15:guide id="15" orient="horz" pos="1796" userDrawn="1">
          <p15:clr>
            <a:srgbClr val="9AA0A6"/>
          </p15:clr>
        </p15:guide>
        <p15:guide id="12" orient="horz" pos="2467" userDrawn="1">
          <p15:clr>
            <a:srgbClr val="9AA0A6"/>
          </p15:clr>
        </p15:guide>
        <p15:guide id="13" orient="horz" pos="1399" userDrawn="1">
          <p15:clr>
            <a:srgbClr val="9AA0A6"/>
          </p15:clr>
        </p15:guide>
        <p15:guide id="14" orient="horz" pos="1129" userDrawn="1">
          <p15:clr>
            <a:srgbClr val="9AA0A6"/>
          </p15:clr>
        </p15:guide>
        <p15:guide id="16" orient="horz" pos="1059" userDrawn="1">
          <p15:clr>
            <a:srgbClr val="9AA0A6"/>
          </p15:clr>
        </p15:guide>
        <p15:guide id="17" pos="3853" userDrawn="1">
          <p15:clr>
            <a:srgbClr val="9AA0A6"/>
          </p15:clr>
        </p15:guide>
        <p15:guide id="18" orient="horz" pos="3046" userDrawn="1">
          <p15:clr>
            <a:srgbClr val="9AA0A6"/>
          </p15:clr>
        </p15:guide>
        <p15:guide id="19" pos="905" userDrawn="1">
          <p15:clr>
            <a:srgbClr val="9AA0A6"/>
          </p15:clr>
        </p15:guide>
        <p15:guide id="20" orient="horz" pos="2093" userDrawn="1">
          <p15:clr>
            <a:srgbClr val="9AA0A6"/>
          </p15:clr>
        </p15:guide>
        <p15:guide id="21" pos="2858" userDrawn="1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na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EF4"/>
    <a:srgbClr val="2C64E6"/>
    <a:srgbClr val="EFF8FF"/>
    <a:srgbClr val="E5F4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4" autoAdjust="0"/>
    <p:restoredTop sz="94660"/>
  </p:normalViewPr>
  <p:slideViewPr>
    <p:cSldViewPr snapToGrid="0" showGuides="1">
      <p:cViewPr varScale="1">
        <p:scale>
          <a:sx n="136" d="100"/>
          <a:sy n="136" d="100"/>
        </p:scale>
        <p:origin x="196" y="98"/>
      </p:cViewPr>
      <p:guideLst>
        <p:guide orient="horz" pos="194"/>
        <p:guide pos="529"/>
        <p:guide pos="5608"/>
        <p:guide orient="horz" pos="2930"/>
        <p:guide pos="594"/>
        <p:guide orient="horz" pos="641"/>
        <p:guide orient="horz" pos="25"/>
        <p:guide pos="2261"/>
        <p:guide orient="horz" pos="1188"/>
        <p:guide pos="3402"/>
        <p:guide orient="horz" pos="1796"/>
        <p:guide orient="horz" pos="2467"/>
        <p:guide orient="horz" pos="1399"/>
        <p:guide orient="horz" pos="1129"/>
        <p:guide orient="horz" pos="1059"/>
        <p:guide pos="3853"/>
        <p:guide orient="horz" pos="3046"/>
        <p:guide pos="905"/>
        <p:guide orient="horz" pos="2093"/>
        <p:guide pos="2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44bac91cda_2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44bac91cda_2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429050" y="2485050"/>
            <a:ext cx="5384400" cy="53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429050" y="3334975"/>
            <a:ext cx="3868500" cy="2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buNone/>
              <a:defRPr sz="600"/>
            </a:lvl1pPr>
            <a:lvl2pPr lvl="1" algn="l">
              <a:buNone/>
              <a:defRPr sz="600"/>
            </a:lvl2pPr>
            <a:lvl3pPr lvl="2" algn="l">
              <a:buNone/>
              <a:defRPr sz="600"/>
            </a:lvl3pPr>
            <a:lvl4pPr lvl="3" algn="l">
              <a:buNone/>
              <a:defRPr sz="600"/>
            </a:lvl4pPr>
            <a:lvl5pPr lvl="4" algn="l">
              <a:buNone/>
              <a:defRPr sz="600"/>
            </a:lvl5pPr>
            <a:lvl6pPr lvl="5" algn="l">
              <a:buNone/>
              <a:defRPr sz="600"/>
            </a:lvl6pPr>
            <a:lvl7pPr lvl="6" algn="l">
              <a:buNone/>
              <a:defRPr sz="600"/>
            </a:lvl7pPr>
            <a:lvl8pPr lvl="7" algn="l">
              <a:buNone/>
              <a:defRPr sz="600"/>
            </a:lvl8pPr>
            <a:lvl9pPr lvl="8" algn="l">
              <a:buNone/>
              <a:defRPr sz="6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Google Shape;13;p2"/>
          <p:cNvSpPr txBox="1"/>
          <p:nvPr/>
        </p:nvSpPr>
        <p:spPr>
          <a:xfrm>
            <a:off x="7445113" y="4476300"/>
            <a:ext cx="1575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accent1"/>
                </a:solidFill>
              </a:rPr>
              <a:t>www.dsp.gov.ua</a:t>
            </a:r>
            <a:endParaRPr sz="900" u="sng" dirty="0">
              <a:solidFill>
                <a:schemeClr val="accent1"/>
              </a:solidFill>
            </a:endParaRPr>
          </a:p>
        </p:txBody>
      </p:sp>
      <p:sp>
        <p:nvSpPr>
          <p:cNvPr id="14" name="Google Shape;14;p2"/>
          <p:cNvSpPr txBox="1"/>
          <p:nvPr/>
        </p:nvSpPr>
        <p:spPr>
          <a:xfrm>
            <a:off x="7445675" y="4728000"/>
            <a:ext cx="171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accent1"/>
                </a:solidFill>
              </a:rPr>
              <a:t>www.pratsia.in.ua</a:t>
            </a:r>
            <a:endParaRPr sz="900" u="sng" dirty="0">
              <a:solidFill>
                <a:schemeClr val="accent1"/>
              </a:solidFill>
            </a:endParaRPr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17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33584" y="0"/>
            <a:ext cx="2127491" cy="111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9841-7351-4894-A4FD-2F43700E9138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BAE84-B53E-40B1-8B44-BBA65F95C5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есень 2022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16425" y="56250"/>
            <a:ext cx="6546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20" name="Google Shape;20;p3"/>
          <p:cNvSpPr txBox="1"/>
          <p:nvPr/>
        </p:nvSpPr>
        <p:spPr>
          <a:xfrm>
            <a:off x="7709863" y="4565950"/>
            <a:ext cx="10461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5398D9"/>
                </a:solidFill>
              </a:rPr>
              <a:t>www.dsp.gov.ua</a:t>
            </a:r>
            <a:endParaRPr sz="900" u="sng" dirty="0">
              <a:solidFill>
                <a:srgbClr val="5398D9"/>
              </a:solidFill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8780700" y="4917650"/>
            <a:ext cx="211250" cy="128575"/>
          </a:xfrm>
          <a:prstGeom prst="flowChartDecision">
            <a:avLst/>
          </a:prstGeom>
          <a:solidFill>
            <a:srgbClr val="F5BA08"/>
          </a:solidFill>
          <a:ln w="9525" cap="flat" cmpd="sng">
            <a:solidFill>
              <a:srgbClr val="F5BA0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22;p3"/>
          <p:cNvSpPr/>
          <p:nvPr/>
        </p:nvSpPr>
        <p:spPr>
          <a:xfrm>
            <a:off x="8780700" y="4663225"/>
            <a:ext cx="211250" cy="128575"/>
          </a:xfrm>
          <a:prstGeom prst="flowChartDecision">
            <a:avLst/>
          </a:prstGeom>
          <a:solidFill>
            <a:srgbClr val="F5BA08"/>
          </a:solidFill>
          <a:ln w="9525" cap="flat" cmpd="sng">
            <a:solidFill>
              <a:srgbClr val="F5BA0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23;p3"/>
          <p:cNvSpPr txBox="1"/>
          <p:nvPr/>
        </p:nvSpPr>
        <p:spPr>
          <a:xfrm>
            <a:off x="7709875" y="4820388"/>
            <a:ext cx="1088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5398D9"/>
                </a:solidFill>
              </a:rPr>
              <a:t>www.pratsia.in.ua</a:t>
            </a:r>
            <a:endParaRPr sz="900" u="sng" dirty="0">
              <a:solidFill>
                <a:srgbClr val="5398D9"/>
              </a:solidFill>
            </a:endParaRPr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17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33584" y="0"/>
            <a:ext cx="2127491" cy="111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1194375" y="445025"/>
            <a:ext cx="763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943875" y="1131850"/>
            <a:ext cx="7888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30" name="Google Shape;30;p4"/>
          <p:cNvPicPr preferRelativeResize="0"/>
          <p:nvPr/>
        </p:nvPicPr>
        <p:blipFill rotWithShape="1">
          <a:blip r:embed="rId2"/>
          <a:srcRect l="37440" t="75444" r="5484" b="11360"/>
          <a:stretch>
            <a:fillRect/>
          </a:stretch>
        </p:blipFill>
        <p:spPr>
          <a:xfrm rot="5400000">
            <a:off x="-2316363" y="2213536"/>
            <a:ext cx="5349149" cy="71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16550" y="-9"/>
            <a:ext cx="2127450" cy="111415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8780700" y="4663225"/>
            <a:ext cx="211250" cy="128575"/>
          </a:xfrm>
          <a:prstGeom prst="flowChartDecision">
            <a:avLst/>
          </a:prstGeom>
          <a:solidFill>
            <a:srgbClr val="F1C232"/>
          </a:solidFill>
          <a:ln w="9525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" name="Google Shape;33;p4"/>
          <p:cNvSpPr/>
          <p:nvPr/>
        </p:nvSpPr>
        <p:spPr>
          <a:xfrm>
            <a:off x="8780700" y="4917650"/>
            <a:ext cx="211250" cy="128575"/>
          </a:xfrm>
          <a:prstGeom prst="flowChartDecision">
            <a:avLst/>
          </a:prstGeom>
          <a:solidFill>
            <a:srgbClr val="F1C232"/>
          </a:solidFill>
          <a:ln w="9525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" name="Google Shape;34;p4"/>
          <p:cNvSpPr txBox="1"/>
          <p:nvPr/>
        </p:nvSpPr>
        <p:spPr>
          <a:xfrm>
            <a:off x="7772775" y="4565950"/>
            <a:ext cx="1059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4778AE"/>
                </a:solidFill>
              </a:rPr>
              <a:t>www.dsp.gov.ua</a:t>
            </a:r>
            <a:endParaRPr sz="900" u="sng" dirty="0">
              <a:solidFill>
                <a:srgbClr val="4778AE"/>
              </a:solidFill>
            </a:endParaRPr>
          </a:p>
        </p:txBody>
      </p:sp>
      <p:sp>
        <p:nvSpPr>
          <p:cNvPr id="35" name="Google Shape;35;p4"/>
          <p:cNvSpPr txBox="1"/>
          <p:nvPr/>
        </p:nvSpPr>
        <p:spPr>
          <a:xfrm>
            <a:off x="7772775" y="4820375"/>
            <a:ext cx="1194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rgbClr val="4778AE"/>
                </a:solidFill>
              </a:rPr>
              <a:t>www.pratsia.in.ua</a:t>
            </a:r>
            <a:endParaRPr sz="900" u="sng" dirty="0">
              <a:solidFill>
                <a:srgbClr val="4778AE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й слайд">
  <p:cSld name="TITLE_AND_BODY_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1194375" y="445025"/>
            <a:ext cx="763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943875" y="1131850"/>
            <a:ext cx="7888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40" name="Google Shape;40;p5"/>
          <p:cNvPicPr preferRelativeResize="0"/>
          <p:nvPr/>
        </p:nvPicPr>
        <p:blipFill rotWithShape="1">
          <a:blip r:embed="rId2"/>
          <a:srcRect l="37440" t="27990" r="5484" b="59636"/>
          <a:stretch>
            <a:fillRect/>
          </a:stretch>
        </p:blipFill>
        <p:spPr>
          <a:xfrm rot="5400000">
            <a:off x="-2221587" y="2231462"/>
            <a:ext cx="5123749" cy="680575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5"/>
          <p:cNvSpPr/>
          <p:nvPr/>
        </p:nvSpPr>
        <p:spPr>
          <a:xfrm>
            <a:off x="8780700" y="4663225"/>
            <a:ext cx="211250" cy="128575"/>
          </a:xfrm>
          <a:prstGeom prst="flowChartDecision">
            <a:avLst/>
          </a:prstGeom>
          <a:solidFill>
            <a:srgbClr val="F1C232"/>
          </a:solidFill>
          <a:ln w="9525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" name="Google Shape;42;p5"/>
          <p:cNvSpPr/>
          <p:nvPr/>
        </p:nvSpPr>
        <p:spPr>
          <a:xfrm>
            <a:off x="8780700" y="4917650"/>
            <a:ext cx="211250" cy="128575"/>
          </a:xfrm>
          <a:prstGeom prst="flowChartDecision">
            <a:avLst/>
          </a:prstGeom>
          <a:solidFill>
            <a:srgbClr val="F1C232"/>
          </a:solidFill>
          <a:ln w="9525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" name="Google Shape;43;p5"/>
          <p:cNvSpPr txBox="1"/>
          <p:nvPr/>
        </p:nvSpPr>
        <p:spPr>
          <a:xfrm>
            <a:off x="7772775" y="4565950"/>
            <a:ext cx="1059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lt1"/>
                </a:solidFill>
              </a:rPr>
              <a:t>www.dsp.gov.ua</a:t>
            </a:r>
            <a:endParaRPr sz="900" u="sng" dirty="0">
              <a:solidFill>
                <a:schemeClr val="lt1"/>
              </a:solidFill>
            </a:endParaRPr>
          </a:p>
        </p:txBody>
      </p:sp>
      <p:sp>
        <p:nvSpPr>
          <p:cNvPr id="44" name="Google Shape;44;p5"/>
          <p:cNvSpPr txBox="1"/>
          <p:nvPr/>
        </p:nvSpPr>
        <p:spPr>
          <a:xfrm>
            <a:off x="7772775" y="4820375"/>
            <a:ext cx="1194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lt1"/>
                </a:solidFill>
              </a:rPr>
              <a:t>www.pratsia.in.ua</a:t>
            </a:r>
            <a:endParaRPr sz="900" u="sng" dirty="0">
              <a:solidFill>
                <a:schemeClr val="lt1"/>
              </a:solidFill>
            </a:endParaRPr>
          </a:p>
        </p:txBody>
      </p:sp>
      <p:pic>
        <p:nvPicPr>
          <p:cNvPr id="45" name="Google Shape;45;p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96525" y="163625"/>
            <a:ext cx="1924625" cy="95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й слайд 1">
  <p:cSld name="TITLE_AND_BODY_1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48" name="Google Shape;48;p6"/>
          <p:cNvSpPr txBox="1"/>
          <p:nvPr/>
        </p:nvSpPr>
        <p:spPr>
          <a:xfrm>
            <a:off x="3481800" y="4659925"/>
            <a:ext cx="2180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вересень 2022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49" name="Google Shape;49;p6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371166" y="67325"/>
            <a:ext cx="2401668" cy="118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" y="3377501"/>
            <a:ext cx="9144001" cy="1186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8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64E6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title" idx="4294967295"/>
          </p:nvPr>
        </p:nvSpPr>
        <p:spPr>
          <a:xfrm>
            <a:off x="213919" y="1114952"/>
            <a:ext cx="8716161" cy="23161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 algn="ctr">
              <a:buSzPct val="38000"/>
            </a:pPr>
            <a:r>
              <a:rPr lang="uk-UA" altLang="uk-UA" sz="3300" b="1" dirty="0">
                <a:solidFill>
                  <a:schemeClr val="bg1"/>
                </a:solidFill>
                <a:latin typeface="Rubik"/>
              </a:rPr>
              <a:t>Порядок </a:t>
            </a:r>
            <a:r>
              <a:rPr lang="uk-UA" altLang="uk-UA" sz="3300" b="1" dirty="0" smtClean="0">
                <a:solidFill>
                  <a:schemeClr val="bg1"/>
                </a:solidFill>
                <a:latin typeface="Rubik"/>
              </a:rPr>
              <a:t/>
            </a:r>
            <a:br>
              <a:rPr lang="uk-UA" altLang="uk-UA" sz="3300" b="1" dirty="0" smtClean="0">
                <a:solidFill>
                  <a:schemeClr val="bg1"/>
                </a:solidFill>
                <a:latin typeface="Rubik"/>
              </a:rPr>
            </a:br>
            <a:r>
              <a:rPr lang="uk-UA" altLang="uk-UA" sz="3300" b="1" dirty="0" smtClean="0">
                <a:solidFill>
                  <a:schemeClr val="bg1"/>
                </a:solidFill>
                <a:latin typeface="Rubik"/>
              </a:rPr>
              <a:t>розслідування </a:t>
            </a:r>
            <a:r>
              <a:rPr lang="uk-UA" altLang="uk-UA" sz="3300" b="1" dirty="0">
                <a:solidFill>
                  <a:schemeClr val="bg1"/>
                </a:solidFill>
                <a:latin typeface="Rubik"/>
              </a:rPr>
              <a:t>та обліку </a:t>
            </a:r>
            <a:r>
              <a:rPr lang="uk-UA" altLang="uk-UA" sz="3300" b="1" dirty="0" smtClean="0">
                <a:solidFill>
                  <a:schemeClr val="bg1"/>
                </a:solidFill>
                <a:latin typeface="Rubik"/>
              </a:rPr>
              <a:t>нещасних </a:t>
            </a:r>
            <a:r>
              <a:rPr lang="uk-UA" altLang="uk-UA" sz="3300" b="1" dirty="0">
                <a:solidFill>
                  <a:schemeClr val="bg1"/>
                </a:solidFill>
                <a:latin typeface="Rubik"/>
              </a:rPr>
              <a:t>випадків, професійних захворювань та аварій </a:t>
            </a:r>
            <a:r>
              <a:rPr lang="uk-UA" altLang="uk-UA" sz="3300" b="1" dirty="0" smtClean="0">
                <a:solidFill>
                  <a:schemeClr val="bg1"/>
                </a:solidFill>
                <a:latin typeface="Rubik"/>
              </a:rPr>
              <a:t>на виробництві</a:t>
            </a:r>
            <a:br>
              <a:rPr lang="uk-UA" altLang="uk-UA" sz="3300" b="1" dirty="0" smtClean="0">
                <a:solidFill>
                  <a:schemeClr val="bg1"/>
                </a:solidFill>
                <a:latin typeface="Rubik"/>
              </a:rPr>
            </a:br>
            <a:r>
              <a:rPr lang="uk-UA" altLang="uk-UA" sz="1100" b="1" dirty="0" smtClean="0">
                <a:solidFill>
                  <a:schemeClr val="bg1"/>
                </a:solidFill>
                <a:latin typeface="Rubik"/>
              </a:rPr>
              <a:t/>
            </a:r>
            <a:br>
              <a:rPr lang="uk-UA" altLang="uk-UA" sz="1100" b="1" dirty="0" smtClean="0">
                <a:solidFill>
                  <a:schemeClr val="bg1"/>
                </a:solidFill>
                <a:latin typeface="Rubik"/>
              </a:rPr>
            </a:br>
            <a:r>
              <a:rPr lang="uk-UA" altLang="uk-UA" sz="1600" b="1" dirty="0" smtClean="0">
                <a:solidFill>
                  <a:schemeClr val="bg1"/>
                </a:solidFill>
                <a:latin typeface="Rubik"/>
              </a:rPr>
              <a:t>Постанова Кабінету Міністрів України від 17 квітня 2019 р. № 337</a:t>
            </a:r>
            <a:r>
              <a:rPr lang="uk-UA" sz="1600" b="1" dirty="0" smtClean="0">
                <a:solidFill>
                  <a:schemeClr val="bg1"/>
                </a:solidFill>
                <a:latin typeface="Rubik"/>
                <a:ea typeface="Open Sans" charset="0"/>
                <a:cs typeface="Open Sans" charset="0"/>
                <a:sym typeface="Open Sans"/>
              </a:rPr>
              <a:t> </a:t>
            </a:r>
            <a:endParaRPr lang="uk-UA" sz="1600" b="1" dirty="0" smtClean="0">
              <a:solidFill>
                <a:schemeClr val="bg1"/>
              </a:solidFill>
              <a:latin typeface="Rubik"/>
              <a:ea typeface="Open Sans" charset="0"/>
              <a:cs typeface="Open Sans" charset="0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8000"/>
              <a:buFont typeface="Arial" panose="020B0604020202020204"/>
              <a:buNone/>
            </a:pPr>
            <a:endParaRPr sz="2910" b="1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8000"/>
              <a:buFont typeface="Arial" panose="020B0604020202020204"/>
              <a:buNone/>
            </a:pPr>
            <a:endParaRPr sz="291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86200" y="4743450"/>
            <a:ext cx="1652081" cy="228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 </a:t>
            </a:r>
            <a:r>
              <a:rPr lang="uk-UA" dirty="0" smtClean="0">
                <a:latin typeface="Rubik"/>
              </a:rPr>
              <a:t>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875" y="1"/>
            <a:ext cx="6220323" cy="93345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charset="0"/>
                <a:cs typeface="Open Sans" charset="0"/>
              </a:rPr>
              <a:t>Тимчасові акти за формою Н-1 складаються у разі</a:t>
            </a:r>
            <a:endParaRPr lang="uk-UA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943875" y="933451"/>
            <a:ext cx="7888500" cy="3614799"/>
          </a:xfrm>
          <a:gradFill flip="none" rotWithShape="1">
            <a:gsLst>
              <a:gs pos="3800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45000"/>
                  <a:lumOff val="55000"/>
                </a:schemeClr>
              </a:gs>
              <a:gs pos="86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1200" dirty="0">
                <a:solidFill>
                  <a:schemeClr val="tx1"/>
                </a:solidFill>
              </a:rPr>
              <a:t>продовження строку спеціального розслідування нещасного випадку </a:t>
            </a:r>
            <a:r>
              <a:rPr lang="uk-UA" sz="1200" dirty="0" smtClean="0">
                <a:solidFill>
                  <a:schemeClr val="tx1"/>
                </a:solidFill>
              </a:rPr>
              <a:t>за </a:t>
            </a:r>
            <a:r>
              <a:rPr lang="uk-UA" sz="1200" dirty="0">
                <a:solidFill>
                  <a:schemeClr val="tx1"/>
                </a:solidFill>
              </a:rPr>
              <a:t>наявності обставин, за яких нещасний випадок </a:t>
            </a:r>
            <a:r>
              <a:rPr lang="uk-UA" sz="1200" dirty="0" smtClean="0">
                <a:solidFill>
                  <a:schemeClr val="tx1"/>
                </a:solidFill>
              </a:rPr>
              <a:t>визнається пов’язаним </a:t>
            </a:r>
            <a:r>
              <a:rPr lang="uk-UA" sz="1200" dirty="0">
                <a:solidFill>
                  <a:schemeClr val="tx1"/>
                </a:solidFill>
              </a:rPr>
              <a:t>з виробництвом, спеціальною комісією протягом 10 робочих днів після продовження строку спеціального розслідування </a:t>
            </a:r>
            <a:r>
              <a:rPr lang="uk-UA" sz="1200" dirty="0" smtClean="0">
                <a:solidFill>
                  <a:schemeClr val="tx1"/>
                </a:solidFill>
              </a:rPr>
              <a:t>(за потреби, для </a:t>
            </a:r>
            <a:r>
              <a:rPr lang="uk-UA" sz="1200" dirty="0">
                <a:solidFill>
                  <a:schemeClr val="tx1"/>
                </a:solidFill>
              </a:rPr>
              <a:t>здійснення страхових виплат</a:t>
            </a:r>
            <a:r>
              <a:rPr lang="uk-UA" sz="1200" dirty="0" smtClean="0">
                <a:solidFill>
                  <a:schemeClr val="tx1"/>
                </a:solidFill>
              </a:rPr>
              <a:t>);</a:t>
            </a:r>
          </a:p>
          <a:p>
            <a:pPr marL="0" indent="0">
              <a:lnSpc>
                <a:spcPct val="150000"/>
              </a:lnSpc>
              <a:buNone/>
            </a:pPr>
            <a:endParaRPr lang="uk-UA" sz="800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1200" dirty="0">
                <a:solidFill>
                  <a:schemeClr val="tx1"/>
                </a:solidFill>
              </a:rPr>
              <a:t>нещасних випадків, що сталися внаслідок події (аварії, катастрофи тощо) під час руху транспортних засобів усіх </a:t>
            </a:r>
            <a:r>
              <a:rPr lang="uk-UA" sz="1200" dirty="0" smtClean="0">
                <a:solidFill>
                  <a:schemeClr val="tx1"/>
                </a:solidFill>
              </a:rPr>
              <a:t>видів – у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uk-UA" sz="1200" dirty="0" smtClean="0">
                <a:solidFill>
                  <a:schemeClr val="tx1"/>
                </a:solidFill>
              </a:rPr>
              <a:t>разі неотримання обов’язкових відомостей (матеріалів) розслідування </a:t>
            </a:r>
            <a:r>
              <a:rPr lang="uk-UA" sz="1200" dirty="0">
                <a:solidFill>
                  <a:schemeClr val="tx1"/>
                </a:solidFill>
              </a:rPr>
              <a:t>такої </a:t>
            </a:r>
            <a:r>
              <a:rPr lang="uk-UA" sz="1200" dirty="0" smtClean="0">
                <a:solidFill>
                  <a:schemeClr val="tx1"/>
                </a:solidFill>
              </a:rPr>
              <a:t>події, </a:t>
            </a:r>
            <a:r>
              <a:rPr lang="uk-UA" sz="1200" dirty="0">
                <a:solidFill>
                  <a:schemeClr val="tx1"/>
                </a:solidFill>
              </a:rPr>
              <a:t>підготовлених відповідними органами (органами досудового розслідування</a:t>
            </a:r>
            <a:r>
              <a:rPr lang="uk-UA" sz="1200" dirty="0" smtClean="0">
                <a:solidFill>
                  <a:schemeClr val="tx1"/>
                </a:solidFill>
              </a:rPr>
              <a:t>) </a:t>
            </a:r>
            <a:r>
              <a:rPr lang="ru-RU" sz="1200" dirty="0" smtClean="0">
                <a:solidFill>
                  <a:schemeClr val="tx1"/>
                </a:solidFill>
              </a:rPr>
              <a:t>за </a:t>
            </a:r>
            <a:r>
              <a:rPr lang="uk-UA" sz="1200" dirty="0" smtClean="0">
                <a:solidFill>
                  <a:schemeClr val="tx1"/>
                </a:solidFill>
              </a:rPr>
              <a:t>наявності обставин, за яких нещасний випадок визнається пов’язаним з виробництвом, протягом 10 робочих днів після продовження строку розслідування (спеціального розслідування</a:t>
            </a:r>
            <a:r>
              <a:rPr lang="ru-RU" sz="1200" dirty="0" smtClean="0">
                <a:solidFill>
                  <a:schemeClr val="tx1"/>
                </a:solidFill>
              </a:rPr>
              <a:t>) </a:t>
            </a:r>
            <a:r>
              <a:rPr lang="ru-RU" sz="1200" dirty="0">
                <a:solidFill>
                  <a:schemeClr val="tx1"/>
                </a:solidFill>
              </a:rPr>
              <a:t>на кожного </a:t>
            </a:r>
            <a:r>
              <a:rPr lang="uk-UA" sz="1200" dirty="0" smtClean="0">
                <a:solidFill>
                  <a:schemeClr val="tx1"/>
                </a:solidFill>
              </a:rPr>
              <a:t>потерпілого (крім осіб, причетних до керування транспортним засобом);</a:t>
            </a:r>
          </a:p>
          <a:p>
            <a:pPr marL="0" indent="0">
              <a:lnSpc>
                <a:spcPct val="150000"/>
              </a:lnSpc>
              <a:buNone/>
            </a:pPr>
            <a:endParaRPr lang="uk-UA" sz="8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1200" dirty="0" smtClean="0">
                <a:solidFill>
                  <a:schemeClr val="tx1"/>
                </a:solidFill>
              </a:rPr>
              <a:t>зникнення </a:t>
            </a:r>
            <a:r>
              <a:rPr lang="uk-UA" sz="1200" dirty="0">
                <a:solidFill>
                  <a:schemeClr val="tx1"/>
                </a:solidFill>
              </a:rPr>
              <a:t>потерпілого під час виконання ним трудових (посадових) </a:t>
            </a:r>
            <a:r>
              <a:rPr lang="uk-UA" sz="1200" dirty="0" smtClean="0">
                <a:solidFill>
                  <a:schemeClr val="tx1"/>
                </a:solidFill>
              </a:rPr>
              <a:t>обов’язків.</a:t>
            </a:r>
            <a:endParaRPr lang="uk-UA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874" y="150338"/>
            <a:ext cx="6153211" cy="675162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charset="0"/>
                <a:cs typeface="Open Sans" charset="0"/>
              </a:rPr>
              <a:t>Експертна комісія</a:t>
            </a:r>
            <a:endParaRPr lang="uk-UA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Open Sans" charset="0"/>
              <a:cs typeface="Open Sans" charset="0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943875" y="958850"/>
            <a:ext cx="7888500" cy="3702050"/>
          </a:xfrm>
          <a:gradFill flip="none" rotWithShape="1">
            <a:gsLst>
              <a:gs pos="3100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55000">
                <a:srgbClr val="E9F1FD"/>
              </a:gs>
              <a:gs pos="0">
                <a:schemeClr val="accent1">
                  <a:lumMod val="45000"/>
                  <a:lumOff val="55000"/>
                </a:schemeClr>
              </a:gs>
              <a:gs pos="85000">
                <a:schemeClr val="accent1">
                  <a:lumMod val="30000"/>
                  <a:lumOff val="70000"/>
                </a:schemeClr>
              </a:gs>
            </a:gsLst>
            <a:lin ang="8100000" scaled="1"/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2500" lnSpcReduction="10000"/>
          </a:bodyPr>
          <a:lstStyle/>
          <a:p>
            <a:r>
              <a:rPr lang="uk-UA" sz="1600" dirty="0">
                <a:solidFill>
                  <a:schemeClr val="tx1"/>
                </a:solidFill>
              </a:rPr>
              <a:t>За рішенням комісії (спеціальної комісії) у разі необхідності проведення лабораторних досліджень, випробувань, технічних розрахунків та експертизи для встановлення обставин і причин нещасного випадку та/або гострого професійного захворювання (отруєння) та розроблення плану заходів щодо запобігання виникненню подібних нещасних випадків та/або гострих професійних захворювань (отруєнь) наказом роботодавця або органу, що утворив комісію (спеціальну комісію), може утворюватися експертна комісія за погодженням з органами, організаціями, установами тощо, представники яких залучаються до її роботи</a:t>
            </a:r>
            <a:r>
              <a:rPr lang="uk-UA" sz="1600" dirty="0" smtClean="0">
                <a:solidFill>
                  <a:schemeClr val="tx1"/>
                </a:solidFill>
              </a:rPr>
              <a:t>.</a:t>
            </a:r>
          </a:p>
          <a:p>
            <a:pPr marL="114300" indent="0">
              <a:buNone/>
            </a:pPr>
            <a:endParaRPr lang="uk-UA" sz="1600" dirty="0">
              <a:solidFill>
                <a:schemeClr val="tx1"/>
              </a:solidFill>
            </a:endParaRPr>
          </a:p>
          <a:p>
            <a:r>
              <a:rPr lang="uk-UA" sz="1600" dirty="0">
                <a:solidFill>
                  <a:schemeClr val="tx1"/>
                </a:solidFill>
              </a:rPr>
              <a:t>До складу експертної комісії можуть включатися компетентні в сфері спеціальних знань фахівці та спеціалісти провідних (базових) науково-дослідних, проектно-конструкторських, експертних та інших організацій, органів виконавчої влади, а також незалежні експерти відповідних напрямів.</a:t>
            </a:r>
          </a:p>
          <a:p>
            <a:pPr marL="0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en-US" altLang="ru-RU" sz="1400" dirty="0">
              <a:solidFill>
                <a:schemeClr val="tx1"/>
              </a:solidFill>
              <a:latin typeface="+mn-lt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875" y="1"/>
            <a:ext cx="6203545" cy="889000"/>
          </a:xfrm>
        </p:spPr>
        <p:txBody>
          <a:bodyPr>
            <a:normAutofit fontScale="90000"/>
          </a:bodyPr>
          <a:lstStyle/>
          <a:p>
            <a:pPr algn="ctr"/>
            <a:r>
              <a:rPr lang="uk-UA" altLang="en-US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Зникнення працівника під час виконання трудових (посадових) обов’язків</a:t>
            </a:r>
            <a:endParaRPr lang="uk-UA" altLang="en-US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gradFill flip="none" rotWithShape="1">
            <a:gsLst>
              <a:gs pos="36000">
                <a:schemeClr val="accent1">
                  <a:lumMod val="5000"/>
                  <a:lumOff val="95000"/>
                </a:schemeClr>
              </a:gs>
              <a:gs pos="76000">
                <a:schemeClr val="accent1">
                  <a:lumMod val="45000"/>
                  <a:lumOff val="55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8100000" scaled="1"/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r>
              <a:rPr lang="uk-UA" dirty="0">
                <a:solidFill>
                  <a:schemeClr val="tx1"/>
                </a:solidFill>
              </a:rPr>
              <a:t>У разі коли спеціальна комісія під час розслідування випадку зникнення потерпілого під час виконання ним трудових (посадових) обов’язків отримає висновок від органів досудового розслідування </a:t>
            </a:r>
            <a:r>
              <a:rPr lang="uk-UA" b="1" dirty="0">
                <a:solidFill>
                  <a:schemeClr val="tx1"/>
                </a:solidFill>
              </a:rPr>
              <a:t>та/або</a:t>
            </a:r>
            <a:r>
              <a:rPr lang="uk-UA" dirty="0">
                <a:solidFill>
                  <a:schemeClr val="tx1"/>
                </a:solidFill>
              </a:rPr>
              <a:t> встановить, що обставини зникнення потерпілого дають підстави припускати його загибель від нещасного випадку, пов’язаного з виконанням трудових (посадових) обов’язків, складається та затверджується тимчасовий акт за формою Н-1 з відповідним висновком, що видається сім’ї потерпілого або уповноваженій особі, яка представляє її інтереси, для звернення до суду із заявою про оголошення потерпілого померлим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marL="114300" indent="0">
              <a:buNone/>
            </a:pPr>
            <a:endParaRPr lang="uk-UA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uk-UA" dirty="0">
                <a:solidFill>
                  <a:schemeClr val="tx1"/>
                </a:solidFill>
              </a:rPr>
              <a:t>Після оголошення судом потерпілого померлим спеціальна комісія складає та подає на затвердження керівнику територіального органу, що утворив спеціальну комісію, акт за формою Н-1, у розділі 8 якого зазначаються відомості про скасування тимчасового акта за формою Н-1 і втрату ним чинності.</a:t>
            </a:r>
          </a:p>
          <a:p>
            <a:pPr marL="114300" indent="0">
              <a:buNone/>
            </a:pPr>
            <a:endParaRPr lang="ru-RU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375" y="445024"/>
            <a:ext cx="5866825" cy="1237726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pPr algn="ctr"/>
            <a:r>
              <a:rPr lang="uk-UA" altLang="en-US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Розподіл функцій між членами комісії із спеціального розслідування</a:t>
            </a:r>
            <a:br>
              <a:rPr lang="uk-UA" altLang="en-US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uk-UA" altLang="en-US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Оформлення матеріалів спеціального розслідування</a:t>
            </a:r>
            <a:br>
              <a:rPr lang="uk-UA" altLang="en-US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uk-UA" alt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/>
            </a:r>
            <a:br>
              <a:rPr lang="uk-UA" alt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43875" y="1803400"/>
            <a:ext cx="7888500" cy="2832100"/>
          </a:xfrm>
          <a:gradFill flip="none" rotWithShape="1">
            <a:gsLst>
              <a:gs pos="5000">
                <a:schemeClr val="accent1">
                  <a:lumMod val="5000"/>
                  <a:lumOff val="95000"/>
                </a:schemeClr>
              </a:gs>
              <a:gs pos="81000">
                <a:schemeClr val="accent1">
                  <a:lumMod val="45000"/>
                  <a:lumOff val="55000"/>
                </a:schemeClr>
              </a:gs>
              <a:gs pos="88000">
                <a:schemeClr val="accent1">
                  <a:lumMod val="45000"/>
                  <a:lumOff val="55000"/>
                </a:schemeClr>
              </a:gs>
              <a:gs pos="96000">
                <a:schemeClr val="accent1">
                  <a:lumMod val="30000"/>
                  <a:lumOff val="70000"/>
                </a:schemeClr>
              </a:gs>
            </a:gsLst>
            <a:lin ang="13500000" scaled="1"/>
            <a:tileRect/>
          </a:gradFill>
          <a:ln w="28575">
            <a:solidFill>
              <a:srgbClr val="A6BEF4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85000" lnSpcReduction="2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розподіл функцій </a:t>
            </a:r>
            <a:r>
              <a:rPr lang="uk-UA" dirty="0">
                <a:solidFill>
                  <a:schemeClr val="tx1"/>
                </a:solidFill>
              </a:rPr>
              <a:t>між членами комісії </a:t>
            </a:r>
            <a:r>
              <a:rPr lang="uk-UA" dirty="0" smtClean="0">
                <a:solidFill>
                  <a:schemeClr val="tx1"/>
                </a:solidFill>
              </a:rPr>
              <a:t>передбачено здійснити на першому засіданні спеціальної комісії </a:t>
            </a:r>
            <a:r>
              <a:rPr lang="uk-UA" dirty="0">
                <a:solidFill>
                  <a:schemeClr val="tx1"/>
                </a:solidFill>
              </a:rPr>
              <a:t>з розслідування нещасного </a:t>
            </a:r>
            <a:r>
              <a:rPr lang="uk-UA" dirty="0" smtClean="0">
                <a:solidFill>
                  <a:schemeClr val="tx1"/>
                </a:solidFill>
              </a:rPr>
              <a:t>випадку, </a:t>
            </a:r>
            <a:r>
              <a:rPr lang="uk-UA" dirty="0">
                <a:solidFill>
                  <a:schemeClr val="tx1"/>
                </a:solidFill>
              </a:rPr>
              <a:t>на </a:t>
            </a:r>
            <a:r>
              <a:rPr lang="uk-UA" dirty="0" smtClean="0">
                <a:solidFill>
                  <a:schemeClr val="tx1"/>
                </a:solidFill>
              </a:rPr>
              <a:t>якому також необхідно розглянути інформацію </a:t>
            </a:r>
            <a:r>
              <a:rPr lang="uk-UA" dirty="0">
                <a:solidFill>
                  <a:schemeClr val="tx1"/>
                </a:solidFill>
              </a:rPr>
              <a:t>про нещасний випадок </a:t>
            </a:r>
            <a:r>
              <a:rPr lang="uk-UA" dirty="0" smtClean="0">
                <a:solidFill>
                  <a:schemeClr val="tx1"/>
                </a:solidFill>
              </a:rPr>
              <a:t>та </a:t>
            </a:r>
            <a:r>
              <a:rPr lang="ru-RU" dirty="0">
                <a:solidFill>
                  <a:schemeClr val="tx1"/>
                </a:solidFill>
              </a:rPr>
              <a:t>провести </a:t>
            </a:r>
            <a:r>
              <a:rPr lang="uk-UA" dirty="0" smtClean="0">
                <a:solidFill>
                  <a:schemeClr val="tx1"/>
                </a:solidFill>
              </a:rPr>
              <a:t>зустріч з потерпілим (членами його сім’ї чи уповноваженою ними особою)</a:t>
            </a:r>
          </a:p>
          <a:p>
            <a:pPr marL="114300" indent="0">
              <a:buNone/>
            </a:pP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організація </a:t>
            </a:r>
            <a:r>
              <a:rPr lang="uk-UA" dirty="0">
                <a:solidFill>
                  <a:schemeClr val="tx1"/>
                </a:solidFill>
              </a:rPr>
              <a:t>друкування, тиражування та формування протягом п’яти робочих днів після затвердження актів за формою Н-1 необхідної кількості копій матеріалів розслідування (спеціального розслідування) разом з актами за формою Н-1, їх </a:t>
            </a:r>
            <a:r>
              <a:rPr lang="uk-UA" dirty="0" smtClean="0">
                <a:solidFill>
                  <a:schemeClr val="tx1"/>
                </a:solidFill>
              </a:rPr>
              <a:t>прошиття, нумерація належить до обов’язків роботодавця та здійснюється згідно з </a:t>
            </a:r>
            <a:r>
              <a:rPr lang="ru-RU" dirty="0" smtClean="0">
                <a:solidFill>
                  <a:schemeClr val="tx1"/>
                </a:solidFill>
              </a:rPr>
              <a:t>Правилами </a:t>
            </a:r>
            <a:r>
              <a:rPr lang="uk-UA" dirty="0" smtClean="0">
                <a:solidFill>
                  <a:schemeClr val="tx1"/>
                </a:solidFill>
              </a:rPr>
              <a:t>організації діловодства та архівного зберігання документів у державних </a:t>
            </a:r>
            <a:r>
              <a:rPr lang="ru-RU" dirty="0" smtClean="0">
                <a:solidFill>
                  <a:schemeClr val="tx1"/>
                </a:solidFill>
              </a:rPr>
              <a:t>органах</a:t>
            </a:r>
            <a:r>
              <a:rPr lang="ru-RU" dirty="0">
                <a:solidFill>
                  <a:schemeClr val="tx1"/>
                </a:solidFill>
              </a:rPr>
              <a:t>, органах </a:t>
            </a:r>
            <a:r>
              <a:rPr lang="uk-UA" dirty="0" smtClean="0">
                <a:solidFill>
                  <a:schemeClr val="tx1"/>
                </a:solidFill>
              </a:rPr>
              <a:t>місцевого самоврядування, на підприємствах, в установах і організаціях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986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1000">
              <a:schemeClr val="accent1">
                <a:lumMod val="5000"/>
                <a:lumOff val="9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871" y="-137571"/>
            <a:ext cx="2146667" cy="11242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7652428" y="4542454"/>
            <a:ext cx="1291774" cy="489881"/>
            <a:chOff x="10256035" y="6161601"/>
            <a:chExt cx="1722365" cy="653175"/>
          </a:xfrm>
        </p:grpSpPr>
        <p:sp>
          <p:nvSpPr>
            <p:cNvPr id="7" name="TextBox 6"/>
            <p:cNvSpPr txBox="1"/>
            <p:nvPr/>
          </p:nvSpPr>
          <p:spPr>
            <a:xfrm>
              <a:off x="10256035" y="6161601"/>
              <a:ext cx="138036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u="sng" dirty="0">
                  <a:solidFill>
                    <a:srgbClr val="4778AE"/>
                  </a:solidFill>
                </a:rPr>
                <a:t>www.dsp.gov.ua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256035" y="6507000"/>
              <a:ext cx="1448765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u="sng" dirty="0">
                  <a:solidFill>
                    <a:srgbClr val="4778AE"/>
                  </a:solidFill>
                </a:rPr>
                <a:t>www.pratsia.in.ua</a:t>
              </a:r>
            </a:p>
          </p:txBody>
        </p:sp>
        <p:sp>
          <p:nvSpPr>
            <p:cNvPr id="9" name="Блок-схема: решение 8"/>
            <p:cNvSpPr/>
            <p:nvPr/>
          </p:nvSpPr>
          <p:spPr>
            <a:xfrm>
              <a:off x="11704800" y="6231700"/>
              <a:ext cx="273600" cy="136800"/>
            </a:xfrm>
            <a:prstGeom prst="flowChartDecision">
              <a:avLst/>
            </a:prstGeom>
            <a:solidFill>
              <a:srgbClr val="F1C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Блок-схема: решение 9"/>
            <p:cNvSpPr/>
            <p:nvPr/>
          </p:nvSpPr>
          <p:spPr>
            <a:xfrm>
              <a:off x="11704800" y="6577099"/>
              <a:ext cx="273600" cy="136800"/>
            </a:xfrm>
            <a:prstGeom prst="flowChartDecision">
              <a:avLst/>
            </a:prstGeom>
            <a:solidFill>
              <a:srgbClr val="F1C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28" name="Google Shape;208;p26"/>
          <p:cNvSpPr txBox="1"/>
          <p:nvPr/>
        </p:nvSpPr>
        <p:spPr>
          <a:xfrm>
            <a:off x="2078840" y="681840"/>
            <a:ext cx="5313600" cy="715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algn="ctr"/>
            <a:r>
              <a:rPr lang="en-US" sz="3750" b="1" dirty="0">
                <a:solidFill>
                  <a:srgbClr val="2C64DF"/>
                </a:solidFill>
                <a:latin typeface="Open Sans" charset="0"/>
                <a:ea typeface="Open Sans" charset="0"/>
                <a:cs typeface="Open Sans" charset="0"/>
                <a:sym typeface="Open Sans"/>
              </a:rPr>
              <a:t>ДЯКУЮ ЗА УВАГУ </a:t>
            </a:r>
            <a:r>
              <a:rPr lang="en-US" sz="3750" b="1" dirty="0">
                <a:solidFill>
                  <a:srgbClr val="2C64DF"/>
                </a:solidFill>
                <a:latin typeface="Rubik" panose="02000604000000020004" pitchFamily="2" charset="-79"/>
                <a:ea typeface="Open Sans"/>
                <a:cs typeface="Rubik" panose="02000604000000020004" pitchFamily="2" charset="-79"/>
                <a:sym typeface="Open Sans"/>
              </a:rPr>
              <a:t>!</a:t>
            </a:r>
            <a:endParaRPr sz="3750" b="1" dirty="0">
              <a:solidFill>
                <a:srgbClr val="2C64DF"/>
              </a:solidFill>
              <a:latin typeface="Rubik" panose="02000604000000020004" pitchFamily="2" charset="-79"/>
              <a:ea typeface="Open Sans"/>
              <a:cs typeface="Rubik" panose="02000604000000020004" pitchFamily="2" charset="-79"/>
              <a:sym typeface="Open Sans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6010820" y="1549446"/>
            <a:ext cx="2494651" cy="2836559"/>
            <a:chOff x="6286669" y="2058774"/>
            <a:chExt cx="2423335" cy="2643984"/>
          </a:xfrm>
        </p:grpSpPr>
        <p:sp>
          <p:nvSpPr>
            <p:cNvPr id="30" name="TextBox 29"/>
            <p:cNvSpPr txBox="1"/>
            <p:nvPr/>
          </p:nvSpPr>
          <p:spPr>
            <a:xfrm>
              <a:off x="6286669" y="4069228"/>
              <a:ext cx="2423335" cy="633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500"/>
                </a:spcAft>
              </a:pPr>
              <a:r>
                <a:rPr lang="uk-UA" sz="1200" dirty="0">
                  <a:solidFill>
                    <a:schemeClr val="accent1">
                      <a:lumMod val="50000"/>
                    </a:schemeClr>
                  </a:solidFill>
                  <a:latin typeface="Open Sans" charset="0"/>
                  <a:ea typeface="Open Sans" charset="0"/>
                  <a:cs typeface="Rubik" panose="02000604000000020004"/>
                </a:rPr>
                <a:t>Сервіс </a:t>
              </a:r>
              <a:r>
                <a:rPr lang="uk-UA" sz="1200" dirty="0" smtClean="0">
                  <a:solidFill>
                    <a:schemeClr val="accent1">
                      <a:lumMod val="50000"/>
                    </a:schemeClr>
                  </a:solidFill>
                  <a:latin typeface="Open Sans" charset="0"/>
                  <a:ea typeface="Open Sans" charset="0"/>
                  <a:cs typeface="Rubik" panose="02000604000000020004"/>
                </a:rPr>
                <a:t>онлайн-консультацій «Інтерактивний </a:t>
              </a:r>
              <a:r>
                <a:rPr lang="uk-UA" sz="1200" dirty="0">
                  <a:solidFill>
                    <a:schemeClr val="accent1">
                      <a:lumMod val="50000"/>
                    </a:schemeClr>
                  </a:solidFill>
                  <a:latin typeface="Open Sans" charset="0"/>
                  <a:ea typeface="Open Sans" charset="0"/>
                  <a:cs typeface="Rubik" panose="02000604000000020004"/>
                </a:rPr>
                <a:t>інспектор</a:t>
              </a:r>
              <a:r>
                <a:rPr lang="uk-UA" sz="1200" dirty="0" smtClean="0">
                  <a:solidFill>
                    <a:schemeClr val="accent1">
                      <a:lumMod val="50000"/>
                    </a:schemeClr>
                  </a:solidFill>
                  <a:latin typeface="Open Sans" charset="0"/>
                  <a:ea typeface="Open Sans" charset="0"/>
                  <a:cs typeface="Rubik" panose="02000604000000020004"/>
                </a:rPr>
                <a:t>»</a:t>
              </a:r>
            </a:p>
            <a:p>
              <a:pPr algn="ctr"/>
              <a:r>
                <a:rPr lang="uk-UA" sz="1000" dirty="0">
                  <a:solidFill>
                    <a:schemeClr val="accent1">
                      <a:lumMod val="50000"/>
                    </a:schemeClr>
                  </a:solidFill>
                </a:rPr>
                <a:t>https://surl.li/qlwdpf</a:t>
              </a:r>
              <a:endParaRPr lang="uk-UA" sz="1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Rubik" panose="02000604000000020004"/>
              </a:endParaRPr>
            </a:p>
          </p:txBody>
        </p:sp>
        <p:pic>
          <p:nvPicPr>
            <p:cNvPr id="31" name="Picture 4" descr="https://lh4.googleusercontent.com/8X4CeYy7R_NsOtLrs1zSljyrOEHDdnKHo_ZzgWf43dBZhXuUXjzURdJb_IlX4yGx4ICd8DqG3S9Av1MrvAIDhVczSGluv2A441w2hzzf7F4Ymwkz3t8Fcg8Ac673m3J-2Gfjyv-uQlWjrZoJakiQGvjOXw=s2048"/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7356" y="2058774"/>
              <a:ext cx="1837922" cy="183792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Группа 31"/>
          <p:cNvGrpSpPr/>
          <p:nvPr/>
        </p:nvGrpSpPr>
        <p:grpSpPr>
          <a:xfrm>
            <a:off x="1261431" y="1598132"/>
            <a:ext cx="2140604" cy="2793745"/>
            <a:chOff x="1024975" y="2174195"/>
            <a:chExt cx="2074313" cy="2686239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1024975" y="4198001"/>
              <a:ext cx="2074313" cy="6624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1200" dirty="0">
                  <a:solidFill>
                    <a:schemeClr val="accent1">
                      <a:lumMod val="50000"/>
                    </a:schemeClr>
                  </a:solidFill>
                  <a:latin typeface="Open Sans" charset="0"/>
                  <a:ea typeface="Open Sans" charset="0"/>
                  <a:cs typeface="Rubik" panose="02000604000000020004"/>
                </a:rPr>
                <a:t>Інформаційний портал </a:t>
              </a:r>
              <a:r>
                <a:rPr lang="uk-UA" sz="1200" dirty="0" smtClean="0">
                  <a:solidFill>
                    <a:schemeClr val="accent1">
                      <a:lumMod val="50000"/>
                    </a:schemeClr>
                  </a:solidFill>
                  <a:latin typeface="Open Sans" charset="0"/>
                  <a:ea typeface="Open Sans" charset="0"/>
                  <a:cs typeface="Rubik" panose="02000604000000020004"/>
                </a:rPr>
                <a:t>Держпраці</a:t>
              </a:r>
            </a:p>
            <a:p>
              <a:pPr algn="ctr"/>
              <a:r>
                <a:rPr lang="uk-UA" sz="1000" dirty="0">
                  <a:solidFill>
                    <a:schemeClr val="accent1">
                      <a:lumMod val="50000"/>
                    </a:schemeClr>
                  </a:solidFill>
                  <a:cs typeface="Rubik" panose="02000604000000020004"/>
                </a:rPr>
                <a:t>https://dsp.gov.ua/ </a:t>
              </a:r>
              <a:r>
                <a:rPr lang="en-US" dirty="0" smtClean="0">
                  <a:solidFill>
                    <a:srgbClr val="002060"/>
                  </a:solidFill>
                  <a:latin typeface="Open Sans" charset="0"/>
                  <a:ea typeface="Open Sans" charset="0"/>
                  <a:cs typeface="Rubik" panose="02000604000000020004"/>
                </a:rPr>
                <a:t>/</a:t>
              </a:r>
              <a:endParaRPr lang="uk-UA" dirty="0">
                <a:solidFill>
                  <a:srgbClr val="002060"/>
                </a:solidFill>
                <a:latin typeface="Open Sans" charset="0"/>
                <a:ea typeface="Open Sans" charset="0"/>
                <a:cs typeface="Rubik" panose="02000604000000020004"/>
              </a:endParaRPr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 rotWithShape="1">
            <a:blip r:embed="rId4"/>
            <a:srcRect l="-1544" t="-1" r="21993" b="3142"/>
            <a:stretch/>
          </p:blipFill>
          <p:spPr>
            <a:xfrm>
              <a:off x="1024975" y="2174195"/>
              <a:ext cx="1956862" cy="1783651"/>
            </a:xfrm>
            <a:prstGeom prst="rect">
              <a:avLst/>
            </a:prstGeom>
          </p:spPr>
        </p:pic>
      </p:grpSp>
      <p:grpSp>
        <p:nvGrpSpPr>
          <p:cNvPr id="35" name="Группа 34"/>
          <p:cNvGrpSpPr/>
          <p:nvPr/>
        </p:nvGrpSpPr>
        <p:grpSpPr>
          <a:xfrm>
            <a:off x="3477524" y="1580199"/>
            <a:ext cx="2776599" cy="2805806"/>
            <a:chOff x="3608473" y="2089173"/>
            <a:chExt cx="2316077" cy="2212406"/>
          </a:xfrm>
        </p:grpSpPr>
        <p:sp>
          <p:nvSpPr>
            <p:cNvPr id="36" name="TextBox 35"/>
            <p:cNvSpPr txBox="1"/>
            <p:nvPr/>
          </p:nvSpPr>
          <p:spPr>
            <a:xfrm>
              <a:off x="3608473" y="4064902"/>
              <a:ext cx="2316077" cy="236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uk-UA" sz="1050" dirty="0">
                <a:solidFill>
                  <a:srgbClr val="002060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pic>
          <p:nvPicPr>
            <p:cNvPr id="37" name="Picture 6" descr="https://lh5.googleusercontent.com/KQsImu21MByBj5Ov1-7eStznLOV-9IQHZDrowS3lzsZXtZhCFoFaC4AHveibIeX-WzZ69gaEeKeBPaZbKUkdEGgp4Kf2GEgDboxP9gX2AAWcHNPnrT1dXqnWcQ-KCjPd9sZUd-7JEQGmtQjWWNXhyTjFlQ=s2048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72" t="23416" r="22355" b="13870"/>
            <a:stretch>
              <a:fillRect/>
            </a:stretch>
          </p:blipFill>
          <p:spPr bwMode="auto">
            <a:xfrm>
              <a:off x="3849651" y="2089173"/>
              <a:ext cx="1743561" cy="1498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2">
            <a:extLst>
              <a:ext uri="{FF2B5EF4-FFF2-40B4-BE49-F238E27FC236}">
                <a16:creationId xmlns:a16="http://schemas.microsoft.com/office/drawing/2014/main" id="{85B24EDE-C5D2-A3C6-E7C9-E8888792AA4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608" t="19600" r="5942" b="67536"/>
          <a:stretch/>
        </p:blipFill>
        <p:spPr>
          <a:xfrm rot="16200000">
            <a:off x="-2240382" y="2240386"/>
            <a:ext cx="5143500" cy="662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875" y="360726"/>
            <a:ext cx="6186767" cy="55367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Rubik"/>
                <a:ea typeface="Open Sans" charset="0"/>
                <a:cs typeface="Open Sans" charset="0"/>
              </a:rPr>
              <a:t>Розглянемо 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Rubik"/>
                <a:ea typeface="Open Sans" charset="0"/>
                <a:cs typeface="Open Sans" charset="0"/>
              </a:rPr>
              <a:t>наступні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Rubik"/>
                <a:ea typeface="Open Sans" charset="0"/>
                <a:cs typeface="Open Sans" charset="0"/>
              </a:rPr>
              <a:t>питання: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43875" y="1131850"/>
            <a:ext cx="7084389" cy="3416400"/>
          </a:xfr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9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50800" dir="5400000" algn="ctr" rotWithShape="0">
              <a:schemeClr val="accent1">
                <a:lumMod val="40000"/>
                <a:lumOff val="60000"/>
              </a:scheme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spcAft>
                <a:spcPts val="500"/>
              </a:spcAft>
              <a:buNone/>
            </a:pPr>
            <a:r>
              <a:rPr lang="uk-UA" sz="2000" dirty="0" smtClean="0">
                <a:solidFill>
                  <a:schemeClr val="tx1"/>
                </a:solidFill>
                <a:latin typeface="Rubik"/>
              </a:rPr>
              <a:t>Підстави та порядок призначення спеціального розслідування нещасного випадку на виробництві відповідно до </a:t>
            </a:r>
            <a:r>
              <a:rPr lang="uk-UA" altLang="uk-UA" sz="2000" dirty="0" smtClean="0">
                <a:solidFill>
                  <a:schemeClr val="tx1"/>
                </a:solidFill>
                <a:latin typeface="Rubik"/>
              </a:rPr>
              <a:t>Порядку розслідування </a:t>
            </a:r>
            <a:r>
              <a:rPr lang="uk-UA" altLang="uk-UA" sz="2000" dirty="0">
                <a:solidFill>
                  <a:schemeClr val="tx1"/>
                </a:solidFill>
                <a:latin typeface="Rubik"/>
              </a:rPr>
              <a:t>та обліку нещасних випадків, професійних захворювань та </a:t>
            </a:r>
            <a:r>
              <a:rPr lang="uk-UA" altLang="uk-UA" sz="2000" dirty="0" smtClean="0">
                <a:solidFill>
                  <a:schemeClr val="tx1"/>
                </a:solidFill>
                <a:latin typeface="Rubik"/>
              </a:rPr>
              <a:t>аварій на виробництві (далі – Порядок)</a:t>
            </a:r>
          </a:p>
          <a:p>
            <a:pPr marL="0" indent="0" algn="just">
              <a:lnSpc>
                <a:spcPct val="100000"/>
              </a:lnSpc>
              <a:spcAft>
                <a:spcPts val="500"/>
              </a:spcAft>
              <a:buNone/>
            </a:pPr>
            <a:endParaRPr lang="uk-UA" sz="1200" dirty="0" smtClean="0">
              <a:solidFill>
                <a:schemeClr val="tx1"/>
              </a:solidFill>
              <a:latin typeface="Rubik"/>
            </a:endParaRPr>
          </a:p>
          <a:p>
            <a:pPr marL="0" indent="0" algn="just">
              <a:lnSpc>
                <a:spcPct val="100000"/>
              </a:lnSpc>
              <a:spcAft>
                <a:spcPts val="500"/>
              </a:spcAft>
              <a:buNone/>
            </a:pPr>
            <a:r>
              <a:rPr lang="uk-UA" sz="2000" dirty="0" smtClean="0">
                <a:solidFill>
                  <a:schemeClr val="tx1"/>
                </a:solidFill>
                <a:latin typeface="Rubik"/>
              </a:rPr>
              <a:t>Особливості формування складу та роботи комісій для проведення спеціального розслідування</a:t>
            </a:r>
          </a:p>
          <a:p>
            <a:pPr marL="0" indent="0" algn="just">
              <a:lnSpc>
                <a:spcPct val="100000"/>
              </a:lnSpc>
              <a:spcAft>
                <a:spcPts val="500"/>
              </a:spcAft>
              <a:buNone/>
            </a:pPr>
            <a:endParaRPr lang="uk-UA" sz="1200" dirty="0" smtClean="0">
              <a:solidFill>
                <a:schemeClr val="tx1"/>
              </a:solidFill>
              <a:latin typeface="Rubik"/>
            </a:endParaRPr>
          </a:p>
          <a:p>
            <a:pPr marL="0" indent="0" algn="just">
              <a:lnSpc>
                <a:spcPct val="100000"/>
              </a:lnSpc>
              <a:spcAft>
                <a:spcPts val="500"/>
              </a:spcAft>
              <a:buNone/>
            </a:pPr>
            <a:r>
              <a:rPr lang="uk-UA" sz="2000" dirty="0" smtClean="0">
                <a:solidFill>
                  <a:schemeClr val="tx1"/>
                </a:solidFill>
                <a:latin typeface="Rubik"/>
              </a:rPr>
              <a:t>Розмежування повноважень суб’єктів розслідування, строки та вимоги до оформлення матеріалів про його результати</a:t>
            </a:r>
            <a:endParaRPr lang="uk-UA" sz="2000" dirty="0">
              <a:solidFill>
                <a:schemeClr val="tx1"/>
              </a:solidFill>
              <a:latin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2114303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375" y="251670"/>
            <a:ext cx="5785265" cy="4530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latin typeface="Rubik"/>
                <a:ea typeface="Open Sans" charset="0"/>
                <a:cs typeface="Open Sans" charset="0"/>
              </a:rPr>
              <a:t>Вимоги Порядку поширюються на</a:t>
            </a:r>
            <a:endParaRPr lang="uk-UA" altLang="ru-RU" sz="2400" dirty="0">
              <a:latin typeface="Rubik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762868" y="880845"/>
            <a:ext cx="7861015" cy="3800212"/>
          </a:xfrm>
          <a:prstGeom prst="rect">
            <a:avLst/>
          </a:prstGeom>
          <a:gradFill flip="none" rotWithShape="1">
            <a:gsLst>
              <a:gs pos="74000">
                <a:schemeClr val="accent1">
                  <a:lumMod val="5000"/>
                  <a:lumOff val="9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300" dirty="0" smtClean="0">
                <a:latin typeface="Rubik"/>
              </a:rPr>
              <a:t>всіх юридичних і фізичних осіб, які відповідно до законодавства використовують найману працю</a:t>
            </a:r>
            <a:r>
              <a:rPr lang="ru-RU" sz="1300" dirty="0" smtClean="0">
                <a:latin typeface="Rubik"/>
              </a:rPr>
              <a:t>;</a:t>
            </a:r>
            <a:endParaRPr lang="uk-UA" sz="1300" dirty="0">
              <a:solidFill>
                <a:srgbClr val="002060"/>
              </a:solidFill>
              <a:latin typeface="Rubik"/>
              <a:ea typeface="Open Sans" charset="0"/>
              <a:cs typeface="Open Sans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300" dirty="0" smtClean="0">
                <a:latin typeface="Rubik"/>
              </a:rPr>
              <a:t>осіб, які працюють на умовах трудового договору (контракту) (крім домашніх працівників, які не беруть добровільної участі у системі загальнообов’язкового державного соціального страхування), </a:t>
            </a:r>
            <a:r>
              <a:rPr lang="uk-UA" sz="1300" dirty="0" err="1" smtClean="0">
                <a:latin typeface="Rubik"/>
              </a:rPr>
              <a:t>гіг</a:t>
            </a:r>
            <a:r>
              <a:rPr lang="uk-UA" sz="1300" dirty="0" smtClean="0">
                <a:latin typeface="Rubik"/>
              </a:rPr>
              <a:t>-контракту, іншого цивільно-правового договору, на інших підставах, передбачених</a:t>
            </a:r>
            <a:r>
              <a:rPr lang="ru-RU" sz="1300" dirty="0" smtClean="0">
                <a:latin typeface="Rubik"/>
              </a:rPr>
              <a:t> </a:t>
            </a:r>
            <a:r>
              <a:rPr lang="ru-RU" sz="1300" dirty="0">
                <a:latin typeface="Rubik"/>
              </a:rPr>
              <a:t>законом, </a:t>
            </a:r>
            <a:r>
              <a:rPr lang="uk-UA" sz="1300" dirty="0" smtClean="0">
                <a:latin typeface="Rubik"/>
              </a:rPr>
              <a:t>на підприємствах, в установах, організаціях незалежно від форми власності </a:t>
            </a:r>
            <a:r>
              <a:rPr lang="ru-RU" sz="1300" dirty="0" smtClean="0">
                <a:latin typeface="Rubik"/>
              </a:rPr>
              <a:t>та </a:t>
            </a:r>
            <a:r>
              <a:rPr lang="uk-UA" sz="1300" dirty="0" smtClean="0">
                <a:latin typeface="Rubik"/>
              </a:rPr>
              <a:t>господарювання, зокрема які є резидентами Дія Сіті, у тому числі в іноземних дипломатичних та консульських установах, інших представництвах нерезидентів або у фізичних осіб;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300" dirty="0" smtClean="0">
                <a:latin typeface="Rubik"/>
              </a:rPr>
              <a:t>осіб, обраних на виборні посади в органах державної влади, органах місцевого самоврядування та в інших органах;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300" dirty="0" smtClean="0">
                <a:latin typeface="Rubik"/>
              </a:rPr>
              <a:t>фізичних осіб-підприємців;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300" dirty="0" smtClean="0">
                <a:latin typeface="Rubik"/>
              </a:rPr>
              <a:t>осіб, які провадять незалежну професійну діяльність;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300" dirty="0" smtClean="0">
                <a:latin typeface="Rubik"/>
              </a:rPr>
              <a:t>членів фермерського господарства, якщо </a:t>
            </a:r>
            <a:r>
              <a:rPr lang="ru-RU" sz="1300" dirty="0" smtClean="0">
                <a:latin typeface="Rubik"/>
              </a:rPr>
              <a:t>вони </a:t>
            </a:r>
            <a:r>
              <a:rPr lang="ru-RU" sz="1300" dirty="0">
                <a:latin typeface="Rubik"/>
              </a:rPr>
              <a:t>не належать до </a:t>
            </a:r>
            <a:r>
              <a:rPr lang="uk-UA" sz="1300" dirty="0" smtClean="0">
                <a:latin typeface="Rubik"/>
              </a:rPr>
              <a:t>осіб, які підлягають страхуванню від нещасного випадку на інших підставах;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300" dirty="0" smtClean="0">
                <a:latin typeface="Rubik"/>
              </a:rPr>
              <a:t>здобувачів професійної (професійно-технічної), фахової передвищої, вищої, післядипломної освіти, залучених до будь-яких робіт під час, перед або після занять, під час занять, коли вони набувають професійних навичок, у період проходження виробничої практики (стажування), виконання робіт на підприємствах. </a:t>
            </a:r>
            <a:endParaRPr lang="ru-RU" sz="1300" dirty="0">
              <a:latin typeface="Rubi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875" y="209724"/>
            <a:ext cx="6178378" cy="83802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a typeface="Open Sans" charset="0"/>
                <a:cs typeface="Open Sans" charset="0"/>
              </a:rPr>
              <a:t>Що таке нещасний випадок на виробництві 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a typeface="Open Sans" charset="0"/>
                <a:cs typeface="Open Sans" charset="0"/>
              </a:rPr>
              <a:t>(тлумачення Порядку)</a:t>
            </a:r>
            <a:r>
              <a:rPr lang="en-US" altLang="ru-RU" sz="2400" dirty="0">
                <a:solidFill>
                  <a:schemeClr val="accent1">
                    <a:lumMod val="50000"/>
                  </a:schemeClr>
                </a:solidFill>
                <a:ea typeface="Open Sans" charset="0"/>
                <a:cs typeface="Open Sans" charset="0"/>
              </a:rPr>
              <a:t/>
            </a:r>
            <a:br>
              <a:rPr lang="en-US" altLang="ru-RU" sz="2400" dirty="0">
                <a:solidFill>
                  <a:schemeClr val="accent1">
                    <a:lumMod val="50000"/>
                  </a:schemeClr>
                </a:solidFill>
                <a:ea typeface="Open Sans" charset="0"/>
                <a:cs typeface="Open Sans" charset="0"/>
              </a:rPr>
            </a:br>
            <a:endParaRPr lang="uk-UA" sz="2400" b="1" dirty="0">
              <a:solidFill>
                <a:schemeClr val="accent1">
                  <a:lumMod val="50000"/>
                </a:schemeClr>
              </a:solidFill>
              <a:latin typeface="Rubik"/>
              <a:ea typeface="Open Sans" charset="0"/>
              <a:cs typeface="Open Sans" charset="0"/>
            </a:endParaRPr>
          </a:p>
        </p:txBody>
      </p:sp>
      <p:sp>
        <p:nvSpPr>
          <p:cNvPr id="4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841375" y="1123950"/>
            <a:ext cx="8137525" cy="3505200"/>
          </a:xfrm>
          <a:gradFill flip="none" rotWithShape="1">
            <a:gsLst>
              <a:gs pos="34000">
                <a:schemeClr val="accent1">
                  <a:lumMod val="5000"/>
                  <a:lumOff val="95000"/>
                </a:schemeClr>
              </a:gs>
              <a:gs pos="91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45000"/>
                  <a:lumOff val="55000"/>
                </a:schemeClr>
              </a:gs>
              <a:gs pos="85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tIns="0" bIns="0">
            <a:normAutofit fontScale="87500" lnSpcReduction="20000"/>
          </a:bodyPr>
          <a:lstStyle/>
          <a:p>
            <a:pPr marL="0" indent="0" algn="just">
              <a:lnSpc>
                <a:spcPct val="120000"/>
              </a:lnSpc>
              <a:buSzTx/>
              <a:buNone/>
            </a:pPr>
            <a:r>
              <a:rPr lang="uk-UA" b="1" dirty="0" smtClean="0">
                <a:solidFill>
                  <a:schemeClr val="tx1"/>
                </a:solidFill>
              </a:rPr>
              <a:t>Обмежена в часі подія або раптовий вплив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на працівника небезпечного виробничого </a:t>
            </a:r>
            <a:r>
              <a:rPr lang="uk-UA" b="1" dirty="0" err="1" smtClean="0">
                <a:solidFill>
                  <a:schemeClr val="tx1"/>
                </a:solidFill>
              </a:rPr>
              <a:t>фактора</a:t>
            </a:r>
            <a:r>
              <a:rPr lang="uk-UA" b="1" dirty="0" smtClean="0">
                <a:solidFill>
                  <a:schemeClr val="tx1"/>
                </a:solidFill>
              </a:rPr>
              <a:t> чи середовища, що сталися у процесі виконання ним трудових обов’язків або в дорозі (на транспортному засобі підприємства чи за дорученням роботодавця), внаслідок яких заподіяно шкоду здоров’ю, </a:t>
            </a:r>
            <a:r>
              <a:rPr lang="uk-UA" dirty="0" smtClean="0">
                <a:solidFill>
                  <a:schemeClr val="tx1"/>
                </a:solidFill>
              </a:rPr>
              <a:t>зокрема від одержання поранення, травми, у тому числі внаслідок тілесних ушкоджень, гострого професійного захворювання (отруєння) та інших отруєнь, одержання сонячного або теплового удару, опіку, обмороження, а також у разі утоплення, ураження електричним струмом, блискавкою та іонізуючим випромінюванням, одержання інших ушкоджень внаслідок аварії, пожежі, стихійного лиха (землетрусу, зсуву, повені, урагану тощо), контакту з представниками тваринного та рослинного світу, </a:t>
            </a:r>
            <a:r>
              <a:rPr lang="uk-UA" b="1" dirty="0" smtClean="0">
                <a:solidFill>
                  <a:schemeClr val="tx1"/>
                </a:solidFill>
              </a:rPr>
              <a:t>які призвели до втрати працівником працездатності </a:t>
            </a:r>
            <a:r>
              <a:rPr lang="uk-UA" dirty="0" smtClean="0">
                <a:solidFill>
                  <a:schemeClr val="tx1"/>
                </a:solidFill>
              </a:rPr>
              <a:t>на один робочий день чи більше або до необхідності переведення його на іншу (легшу) роботу не менш як на один робочий день, зникнення тощо</a:t>
            </a:r>
          </a:p>
          <a:p>
            <a:pPr marL="0" indent="0" algn="just">
              <a:lnSpc>
                <a:spcPct val="120000"/>
              </a:lnSpc>
              <a:buSzTx/>
              <a:buNone/>
            </a:pPr>
            <a:endParaRPr lang="en-US" altLang="ru-RU" sz="2100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2514" y="129431"/>
            <a:ext cx="6149130" cy="5436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Повідомлення про нещасний 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випадок</a:t>
            </a:r>
            <a:endParaRPr lang="uk-UA" sz="2400" b="1" dirty="0">
              <a:solidFill>
                <a:schemeClr val="accent1">
                  <a:lumMod val="50000"/>
                </a:schemeClr>
              </a:solidFill>
              <a:latin typeface="+mn-lt"/>
              <a:ea typeface="Open Sans" charset="0"/>
              <a:cs typeface="Open Sans" charset="0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903914" y="996950"/>
            <a:ext cx="7222922" cy="3461467"/>
          </a:xfrm>
          <a:gradFill flip="none" rotWithShape="1">
            <a:gsLst>
              <a:gs pos="34000">
                <a:schemeClr val="accent1">
                  <a:lumMod val="5000"/>
                  <a:lumOff val="95000"/>
                </a:schemeClr>
              </a:gs>
              <a:gs pos="91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45000"/>
                  <a:lumOff val="55000"/>
                </a:schemeClr>
              </a:gs>
              <a:gs pos="85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tIns="0" bIns="0">
            <a:normAutofit fontScale="95000"/>
          </a:bodyPr>
          <a:lstStyle/>
          <a:p>
            <a:pPr marL="0" algn="just">
              <a:lnSpc>
                <a:spcPct val="100000"/>
              </a:lnSpc>
              <a:buSzTx/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uk-UA" sz="1500" b="1" dirty="0" smtClean="0">
                <a:solidFill>
                  <a:schemeClr val="tx1"/>
                </a:solidFill>
              </a:rPr>
              <a:t>надається</a:t>
            </a:r>
          </a:p>
          <a:p>
            <a:pPr marL="0" algn="just">
              <a:lnSpc>
                <a:spcPct val="100000"/>
              </a:lnSpc>
              <a:buSzTx/>
              <a:buNone/>
            </a:pPr>
            <a:endParaRPr lang="ru-RU" sz="1500" b="1" dirty="0" smtClean="0">
              <a:solidFill>
                <a:schemeClr val="tx1"/>
              </a:solidFill>
            </a:endParaRPr>
          </a:p>
          <a:p>
            <a:pPr marL="0" algn="just">
              <a:lnSpc>
                <a:spcPct val="100000"/>
              </a:lnSpc>
              <a:buSzTx/>
              <a:buNone/>
            </a:pPr>
            <a:r>
              <a:rPr lang="ru-RU" sz="1300" dirty="0" smtClean="0">
                <a:solidFill>
                  <a:schemeClr val="tx1"/>
                </a:solidFill>
              </a:rPr>
              <a:t>͌͌ </a:t>
            </a:r>
            <a:r>
              <a:rPr lang="ru-RU" sz="1700" dirty="0" smtClean="0">
                <a:solidFill>
                  <a:schemeClr val="tx1"/>
                </a:solidFill>
              </a:rPr>
              <a:t>за </a:t>
            </a:r>
            <a:r>
              <a:rPr lang="uk-UA" sz="1700" dirty="0" smtClean="0">
                <a:solidFill>
                  <a:schemeClr val="tx1"/>
                </a:solidFill>
              </a:rPr>
              <a:t>місцем настання нещасного випадку, а у разі настання нещасного випадку внаслідок події (аварії, катастрофи тощо) під час руху транспортних засобів усіх видів – за місцем реєстрації підприємства</a:t>
            </a:r>
          </a:p>
          <a:p>
            <a:pPr marL="0" algn="just">
              <a:lnSpc>
                <a:spcPct val="100000"/>
              </a:lnSpc>
              <a:buSzTx/>
              <a:buNone/>
            </a:pPr>
            <a:endParaRPr lang="uk-UA" sz="1700" dirty="0" smtClean="0">
              <a:solidFill>
                <a:schemeClr val="tx1"/>
              </a:solidFill>
            </a:endParaRPr>
          </a:p>
          <a:p>
            <a:pPr marL="0" algn="just">
              <a:lnSpc>
                <a:spcPct val="100000"/>
              </a:lnSpc>
              <a:buSzTx/>
              <a:buNone/>
            </a:pPr>
            <a:r>
              <a:rPr lang="ru-RU" sz="1700" dirty="0" smtClean="0">
                <a:solidFill>
                  <a:schemeClr val="tx1"/>
                </a:solidFill>
              </a:rPr>
              <a:t>͌ </a:t>
            </a:r>
            <a:r>
              <a:rPr lang="uk-UA" sz="1700" dirty="0" smtClean="0">
                <a:solidFill>
                  <a:schemeClr val="tx1"/>
                </a:solidFill>
              </a:rPr>
              <a:t>протягом однієї доби</a:t>
            </a:r>
            <a:r>
              <a:rPr lang="ru-RU" sz="1700" dirty="0" smtClean="0">
                <a:solidFill>
                  <a:schemeClr val="tx1"/>
                </a:solidFill>
              </a:rPr>
              <a:t> з моменту </a:t>
            </a:r>
            <a:r>
              <a:rPr lang="uk-UA" sz="1700" dirty="0" smtClean="0">
                <a:solidFill>
                  <a:schemeClr val="tx1"/>
                </a:solidFill>
              </a:rPr>
              <a:t>отримання інформації про нещасний випадок з використанням засобів зв’язку та не пізніше наступного робочого дня на паперовому носії за формою згідно з додатком 2 до </a:t>
            </a:r>
            <a:r>
              <a:rPr lang="ru-RU" sz="1700" dirty="0" smtClean="0">
                <a:solidFill>
                  <a:schemeClr val="tx1"/>
                </a:solidFill>
              </a:rPr>
              <a:t>Порядку</a:t>
            </a:r>
          </a:p>
          <a:p>
            <a:pPr marL="0" algn="just">
              <a:lnSpc>
                <a:spcPct val="100000"/>
              </a:lnSpc>
              <a:buSzTx/>
              <a:buNone/>
            </a:pPr>
            <a:endParaRPr lang="ru-RU" sz="1700" dirty="0" smtClean="0">
              <a:solidFill>
                <a:schemeClr val="tx1"/>
              </a:solidFill>
            </a:endParaRPr>
          </a:p>
          <a:p>
            <a:pPr marL="0" algn="just">
              <a:lnSpc>
                <a:spcPct val="100000"/>
              </a:lnSpc>
              <a:buSzTx/>
              <a:buNone/>
            </a:pPr>
            <a:r>
              <a:rPr lang="ru-RU" sz="1700" dirty="0" smtClean="0">
                <a:solidFill>
                  <a:schemeClr val="tx1"/>
                </a:solidFill>
              </a:rPr>
              <a:t>͌͌  </a:t>
            </a:r>
            <a:r>
              <a:rPr lang="uk-UA" sz="1700" dirty="0" smtClean="0">
                <a:solidFill>
                  <a:schemeClr val="tx1"/>
                </a:solidFill>
              </a:rPr>
              <a:t>установам та організаціям згідно з переліком, визначеним у пункті 8 Порядку</a:t>
            </a:r>
          </a:p>
          <a:p>
            <a:pPr marL="0" algn="just">
              <a:lnSpc>
                <a:spcPct val="100000"/>
              </a:lnSpc>
              <a:buSzTx/>
              <a:buNone/>
            </a:pPr>
            <a:endParaRPr lang="en-US" altLang="ru-RU" sz="1500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985" y="260059"/>
            <a:ext cx="6220323" cy="620785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charset="0"/>
                <a:cs typeface="Open Sans" charset="0"/>
              </a:rPr>
              <a:t>Спеціальне розслідування</a:t>
            </a:r>
            <a:endParaRPr lang="uk-UA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Open Sans" charset="0"/>
              <a:cs typeface="Open Sans" charset="0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859985" y="880844"/>
            <a:ext cx="7888500" cy="3724712"/>
          </a:xfrm>
          <a:gradFill flip="none" rotWithShape="1">
            <a:gsLst>
              <a:gs pos="34000">
                <a:schemeClr val="accent1">
                  <a:lumMod val="5000"/>
                  <a:lumOff val="95000"/>
                </a:schemeClr>
              </a:gs>
              <a:gs pos="90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effectLst>
            <a:outerShdw blurRad="63500" sx="102000" sy="102000" algn="ctr" rotWithShape="0">
              <a:schemeClr val="accent1">
                <a:lumMod val="75000"/>
                <a:alpha val="40000"/>
              </a:schemeClr>
            </a:outerShdw>
          </a:effectLst>
        </p:spPr>
        <p:txBody>
          <a:bodyPr>
            <a:normAutofit lnSpcReduction="10000"/>
          </a:bodyPr>
          <a:lstStyle/>
          <a:p>
            <a:pPr marL="0" algn="just">
              <a:lnSpc>
                <a:spcPct val="100000"/>
              </a:lnSpc>
              <a:spcAft>
                <a:spcPts val="600"/>
              </a:spcAft>
              <a:buSzTx/>
              <a:buNone/>
            </a:pPr>
            <a:r>
              <a:rPr lang="uk-UA" altLang="ru-RU" sz="1400" b="1" dirty="0" smtClean="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rPr>
              <a:t>Проводиться у разі настання нещасного випадку:</a:t>
            </a:r>
          </a:p>
          <a:p>
            <a:pPr marL="0" algn="just">
              <a:lnSpc>
                <a:spcPct val="100000"/>
              </a:lnSpc>
              <a:spcAft>
                <a:spcPts val="600"/>
              </a:spcAft>
              <a:buSzTx/>
              <a:buNone/>
            </a:pPr>
            <a:r>
              <a:rPr lang="uk-UA" sz="1400" dirty="0" smtClean="0">
                <a:solidFill>
                  <a:schemeClr val="tx1"/>
                </a:solidFill>
              </a:rPr>
              <a:t>із смертельним наслідком;</a:t>
            </a:r>
          </a:p>
          <a:p>
            <a:pPr marL="0" algn="just">
              <a:lnSpc>
                <a:spcPct val="100000"/>
              </a:lnSpc>
              <a:spcAft>
                <a:spcPts val="600"/>
              </a:spcAft>
              <a:buSzTx/>
              <a:buNone/>
            </a:pPr>
            <a:r>
              <a:rPr lang="uk-UA" altLang="ru-RU" sz="1400" dirty="0" smtClean="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rPr>
              <a:t>групового нещасного випадку, з двома та більше потерпілими (незалежно від ступеня тяжкості отриманих травм);</a:t>
            </a:r>
          </a:p>
          <a:p>
            <a:pPr marL="0" algn="just">
              <a:lnSpc>
                <a:spcPct val="100000"/>
              </a:lnSpc>
              <a:spcAft>
                <a:spcPts val="600"/>
              </a:spcAft>
              <a:buSzTx/>
              <a:buNone/>
            </a:pPr>
            <a:r>
              <a:rPr lang="uk-UA" sz="1400" dirty="0" smtClean="0">
                <a:solidFill>
                  <a:schemeClr val="tx1"/>
                </a:solidFill>
              </a:rPr>
              <a:t>що спричинив </a:t>
            </a:r>
            <a:r>
              <a:rPr lang="uk-UA" sz="1400" dirty="0">
                <a:solidFill>
                  <a:schemeClr val="tx1"/>
                </a:solidFill>
              </a:rPr>
              <a:t>тяжкі наслідки, у тому числі з можливою інвалідністю </a:t>
            </a:r>
            <a:r>
              <a:rPr lang="uk-UA" sz="1400" dirty="0" smtClean="0">
                <a:solidFill>
                  <a:schemeClr val="tx1"/>
                </a:solidFill>
              </a:rPr>
              <a:t>потерпілого.</a:t>
            </a:r>
          </a:p>
          <a:p>
            <a:pPr marL="0" algn="just">
              <a:lnSpc>
                <a:spcPct val="100000"/>
              </a:lnSpc>
              <a:spcAft>
                <a:spcPts val="600"/>
              </a:spcAft>
              <a:buSzTx/>
              <a:buNone/>
            </a:pPr>
            <a:r>
              <a:rPr lang="uk-UA" altLang="ru-RU" sz="1000" b="1" i="1" dirty="0" smtClean="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rPr>
              <a:t>Комісією підприємства (установи, організації) може проводитись розслідування нещасного випадку, </a:t>
            </a:r>
            <a:r>
              <a:rPr lang="uk-UA" sz="1000" b="1" i="1" dirty="0">
                <a:solidFill>
                  <a:schemeClr val="tx1"/>
                </a:solidFill>
                <a:latin typeface="+mn-lt"/>
              </a:rPr>
              <a:t>що спричинив тяжкі наслідки, у тому числі з можливою інвалідністю </a:t>
            </a:r>
            <a:r>
              <a:rPr lang="uk-UA" sz="1000" b="1" i="1" dirty="0" smtClean="0">
                <a:solidFill>
                  <a:schemeClr val="tx1"/>
                </a:solidFill>
                <a:latin typeface="+mn-lt"/>
              </a:rPr>
              <a:t>потерпілого,</a:t>
            </a:r>
            <a:r>
              <a:rPr lang="ru-RU" sz="1000" b="1" i="1" dirty="0" smtClean="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rPr>
              <a:t> </a:t>
            </a:r>
            <a:r>
              <a:rPr lang="uk-UA" sz="1000" b="1" i="1" dirty="0" smtClean="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rPr>
              <a:t>виключно за умови надання територіальним органом Держпраці письмового доручення роботодавцю протягом наступного робочого дня після отримання повідомлення про нещасний випадок.</a:t>
            </a:r>
          </a:p>
          <a:p>
            <a:pPr marL="0" algn="just">
              <a:lnSpc>
                <a:spcPct val="100000"/>
              </a:lnSpc>
              <a:buSzTx/>
              <a:buNone/>
            </a:pPr>
            <a:endParaRPr lang="uk-UA" altLang="ru-RU" sz="1400" dirty="0" smtClean="0">
              <a:solidFill>
                <a:schemeClr val="tx1"/>
              </a:solidFill>
              <a:latin typeface="+mn-lt"/>
              <a:ea typeface="Open Sans" charset="0"/>
              <a:cs typeface="Open Sans" charset="0"/>
            </a:endParaRPr>
          </a:p>
          <a:p>
            <a:pPr marL="0" algn="just">
              <a:lnSpc>
                <a:spcPct val="100000"/>
              </a:lnSpc>
              <a:buSzTx/>
              <a:buNone/>
            </a:pPr>
            <a:r>
              <a:rPr lang="uk-UA" altLang="ru-RU" sz="1400" dirty="0" smtClean="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rPr>
              <a:t>Розгорнутий перелік, з визначенням окремих ознак, визначено пунктом 10 Порядку.</a:t>
            </a:r>
          </a:p>
          <a:p>
            <a:pPr marL="0" algn="just">
              <a:lnSpc>
                <a:spcPct val="100000"/>
              </a:lnSpc>
              <a:buSzTx/>
              <a:buNone/>
            </a:pPr>
            <a:endParaRPr lang="uk-UA" altLang="ru-RU" sz="1400" dirty="0">
              <a:solidFill>
                <a:schemeClr val="tx1"/>
              </a:solidFill>
              <a:latin typeface="+mn-lt"/>
              <a:ea typeface="Open Sans" charset="0"/>
              <a:cs typeface="Open Sans" charset="0"/>
            </a:endParaRPr>
          </a:p>
          <a:p>
            <a:pPr marL="0" algn="just">
              <a:lnSpc>
                <a:spcPct val="100000"/>
              </a:lnSpc>
              <a:buSzTx/>
              <a:buNone/>
            </a:pPr>
            <a:r>
              <a:rPr lang="uk-UA" sz="1400" dirty="0">
                <a:solidFill>
                  <a:schemeClr val="tx1"/>
                </a:solidFill>
                <a:ea typeface="Open Sans" charset="0"/>
                <a:cs typeface="Open Sans" charset="0"/>
              </a:rPr>
              <a:t>Віднесення нещасних випадків до таких, що спричинили тяжкі наслідки, у тому числі з можливою інвалідністю потерпілого, здійснюється на підставі висновку про ступінь тяжкості травми згідно з Класифікатором розподілу травм за ступенем тяжкості, затвердженим наказом МОЗ України від 04.07.2007 </a:t>
            </a:r>
            <a:r>
              <a:rPr lang="uk-UA" sz="1400" dirty="0" smtClean="0">
                <a:solidFill>
                  <a:schemeClr val="tx1"/>
                </a:solidFill>
                <a:ea typeface="Open Sans" charset="0"/>
                <a:cs typeface="Open Sans" charset="0"/>
              </a:rPr>
              <a:t>№ </a:t>
            </a:r>
            <a:r>
              <a:rPr lang="uk-UA" sz="1400" dirty="0">
                <a:solidFill>
                  <a:schemeClr val="tx1"/>
                </a:solidFill>
                <a:ea typeface="Open Sans" charset="0"/>
                <a:cs typeface="Open Sans" charset="0"/>
              </a:rPr>
              <a:t>370, зареєстрованим в Міністерстві юстиції України 07.08.2007 за </a:t>
            </a:r>
            <a:r>
              <a:rPr lang="uk-UA" sz="1400" dirty="0" smtClean="0">
                <a:solidFill>
                  <a:schemeClr val="tx1"/>
                </a:solidFill>
                <a:ea typeface="Open Sans" charset="0"/>
                <a:cs typeface="Open Sans" charset="0"/>
              </a:rPr>
              <a:t>№ </a:t>
            </a:r>
            <a:r>
              <a:rPr lang="uk-UA" sz="1400" dirty="0">
                <a:solidFill>
                  <a:schemeClr val="tx1"/>
                </a:solidFill>
                <a:ea typeface="Open Sans" charset="0"/>
                <a:cs typeface="Open Sans" charset="0"/>
              </a:rPr>
              <a:t>902/14169.</a:t>
            </a:r>
            <a:endParaRPr lang="en-US" altLang="ru-RU" sz="1400" dirty="0">
              <a:solidFill>
                <a:schemeClr val="tx1"/>
              </a:solidFill>
              <a:ea typeface="Open Sans" charset="0"/>
              <a:cs typeface="Open Sans" charset="0"/>
            </a:endParaRPr>
          </a:p>
          <a:p>
            <a:pPr marL="0" algn="just">
              <a:lnSpc>
                <a:spcPct val="100000"/>
              </a:lnSpc>
              <a:buSzTx/>
              <a:buNone/>
            </a:pPr>
            <a:endParaRPr lang="uk-UA" altLang="ru-RU" sz="1400" dirty="0" smtClean="0">
              <a:solidFill>
                <a:schemeClr val="tx1"/>
              </a:solidFill>
              <a:latin typeface="+mn-lt"/>
              <a:ea typeface="Open Sans" charset="0"/>
              <a:cs typeface="Open Sans" charset="0"/>
            </a:endParaRPr>
          </a:p>
          <a:p>
            <a:pPr marL="0" algn="just">
              <a:lnSpc>
                <a:spcPct val="100000"/>
              </a:lnSpc>
              <a:buSzTx/>
              <a:buNone/>
            </a:pPr>
            <a:endParaRPr lang="uk-UA" altLang="ru-RU" sz="1400" dirty="0">
              <a:solidFill>
                <a:schemeClr val="tx1"/>
              </a:solidFill>
              <a:latin typeface="+mn-lt"/>
              <a:ea typeface="Open Sans" charset="0"/>
              <a:cs typeface="Open Sans" charset="0"/>
            </a:endParaRPr>
          </a:p>
          <a:p>
            <a:pPr marL="0" algn="just">
              <a:lnSpc>
                <a:spcPct val="100000"/>
              </a:lnSpc>
              <a:buSzTx/>
              <a:buNone/>
            </a:pPr>
            <a:endParaRPr lang="en-US" altLang="ru-RU" sz="1400" dirty="0">
              <a:solidFill>
                <a:schemeClr val="tx1"/>
              </a:solidFill>
              <a:latin typeface="+mn-lt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840800" y="141515"/>
            <a:ext cx="6311114" cy="738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charset="0"/>
                <a:cs typeface="Open Sans" charset="0"/>
              </a:rPr>
              <a:t>Спеціальна комісія утворюється Держпраці або її територіальним органом Держпраці у складі</a:t>
            </a:r>
            <a:endParaRPr lang="uk-UA" sz="1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Open Sans" charset="0"/>
              <a:cs typeface="Open Sans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7000" y="976945"/>
            <a:ext cx="8059919" cy="3724096"/>
          </a:xfrm>
          <a:prstGeom prst="rect">
            <a:avLst/>
          </a:prstGeom>
          <a:gradFill flip="none" rotWithShape="1">
            <a:gsLst>
              <a:gs pos="2600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45000"/>
                  <a:lumOff val="5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83000">
                <a:schemeClr val="bg1"/>
              </a:gs>
            </a:gsLst>
            <a:lin ang="13500000" scaled="1"/>
            <a:tileRect/>
          </a:gradFill>
          <a:effectLst>
            <a:glow rad="127000">
              <a:schemeClr val="accent1">
                <a:lumMod val="60000"/>
                <a:lumOff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uk-UA" sz="1100" b="1" dirty="0">
                <a:solidFill>
                  <a:schemeClr val="tx1"/>
                </a:solidFill>
              </a:rPr>
              <a:t>посадова особа Держпраці </a:t>
            </a:r>
            <a:r>
              <a:rPr lang="uk-UA" sz="1100" b="1" dirty="0" smtClean="0">
                <a:solidFill>
                  <a:schemeClr val="tx1"/>
                </a:solidFill>
              </a:rPr>
              <a:t>або </a:t>
            </a:r>
            <a:r>
              <a:rPr lang="uk-UA" sz="1100" b="1" dirty="0">
                <a:solidFill>
                  <a:schemeClr val="tx1"/>
                </a:solidFill>
              </a:rPr>
              <a:t>її територіального органу (голова комісії);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uk-UA" sz="1100" b="1" dirty="0">
                <a:solidFill>
                  <a:schemeClr val="tx1"/>
                </a:solidFill>
              </a:rPr>
              <a:t>представник територіального органу Пенсійного фонду України;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uk-UA" sz="1100" b="1" dirty="0">
                <a:solidFill>
                  <a:schemeClr val="tx1"/>
                </a:solidFill>
              </a:rPr>
              <a:t>представник уповноваженого органу чи наглядової ради підприємства (у разі її утворення) або місцевої держадміністрації чи органу місцевого самоврядування у разі, коли зазначений орган відсутній;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uk-UA" sz="1100" b="1" dirty="0">
                <a:solidFill>
                  <a:schemeClr val="tx1"/>
                </a:solidFill>
              </a:rPr>
              <a:t>керівник (спеціаліст) служби охорони праці підприємства або посадова особа, на яку роботодавцем покладено виконання функцій з охорони праці, а у разі її відсутності - представник роботодавця;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uk-UA" sz="1100" b="1" dirty="0">
                <a:solidFill>
                  <a:schemeClr val="tx1"/>
                </a:solidFill>
              </a:rPr>
              <a:t>представник первинної організації профспілки, членом якої є постраждалий (у разі її відсутності - уповноважена найманими працівниками особа з питань охорони праці);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uk-UA" sz="1100" b="1" dirty="0">
                <a:solidFill>
                  <a:schemeClr val="tx1"/>
                </a:solidFill>
              </a:rPr>
              <a:t>представник профспілкового органу вищого рівня або територіального профоб’єднання;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uk-UA" sz="1100" dirty="0">
                <a:solidFill>
                  <a:schemeClr val="tx1"/>
                </a:solidFill>
              </a:rPr>
              <a:t>представник місцевої держадміністрації або органу місцевого самоврядування у разі, коли нещасний випадок стався з особами, які працюють на умовах цивільно-правового договору, на інших підставах, передбачених законом, фізичними особами-підприємцями, особами, які провадять незалежну професійну діяльність, членами фермерського господарства;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uk-UA" sz="1100" dirty="0">
                <a:solidFill>
                  <a:schemeClr val="tx1"/>
                </a:solidFill>
              </a:rPr>
              <a:t>лікар з гігієни праці територіального органу Держпраці (у разі настання гострого професійного захворювання (отруєння);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uk-UA" sz="1100" dirty="0">
                <a:solidFill>
                  <a:schemeClr val="tx1"/>
                </a:solidFill>
              </a:rPr>
              <a:t>посадові особи органів </a:t>
            </a:r>
            <a:r>
              <a:rPr lang="uk-UA" sz="1100" dirty="0" err="1">
                <a:solidFill>
                  <a:schemeClr val="tx1"/>
                </a:solidFill>
              </a:rPr>
              <a:t>Держпродспоживслужби</a:t>
            </a:r>
            <a:r>
              <a:rPr lang="uk-UA" sz="1100" dirty="0">
                <a:solidFill>
                  <a:schemeClr val="tx1"/>
                </a:solidFill>
              </a:rPr>
              <a:t>, ДСНС, </a:t>
            </a:r>
            <a:r>
              <a:rPr lang="uk-UA" sz="1100" dirty="0" err="1">
                <a:solidFill>
                  <a:schemeClr val="tx1"/>
                </a:solidFill>
              </a:rPr>
              <a:t>Держатомрегулювання</a:t>
            </a:r>
            <a:r>
              <a:rPr lang="uk-UA" sz="1100" dirty="0">
                <a:solidFill>
                  <a:schemeClr val="tx1"/>
                </a:solidFill>
              </a:rPr>
              <a:t> (у разі потреби та за відповідним погодженням</a:t>
            </a:r>
            <a:r>
              <a:rPr lang="uk-UA" sz="1100" dirty="0" smtClean="0">
                <a:solidFill>
                  <a:schemeClr val="tx1"/>
                </a:solidFill>
              </a:rPr>
              <a:t>).</a:t>
            </a:r>
          </a:p>
          <a:p>
            <a:pPr marL="114300" algn="just">
              <a:spcBef>
                <a:spcPts val="600"/>
              </a:spcBef>
            </a:pPr>
            <a:r>
              <a:rPr lang="uk-UA" sz="1100" dirty="0" smtClean="0">
                <a:solidFill>
                  <a:schemeClr val="tx1"/>
                </a:solidFill>
              </a:rPr>
              <a:t>У </a:t>
            </a:r>
            <a:r>
              <a:rPr lang="uk-UA" sz="1100" dirty="0">
                <a:solidFill>
                  <a:schemeClr val="tx1"/>
                </a:solidFill>
              </a:rPr>
              <a:t>разі настання нещасного випадку на території іншого підприємства до складу спеціальної комісії включаються представники такого підприємства.</a:t>
            </a:r>
          </a:p>
          <a:p>
            <a:pPr marL="114300" algn="just"/>
            <a:r>
              <a:rPr lang="uk-UA" sz="1100" dirty="0" smtClean="0">
                <a:solidFill>
                  <a:schemeClr val="tx1"/>
                </a:solidFill>
              </a:rPr>
              <a:t>У </a:t>
            </a:r>
            <a:r>
              <a:rPr lang="uk-UA" sz="1100" dirty="0">
                <a:solidFill>
                  <a:schemeClr val="tx1"/>
                </a:solidFill>
              </a:rPr>
              <a:t>разі потреби до складу комісії можуть включатися посадові особи Держпраці </a:t>
            </a:r>
            <a:r>
              <a:rPr lang="uk-UA" sz="1100" dirty="0" smtClean="0">
                <a:solidFill>
                  <a:schemeClr val="tx1"/>
                </a:solidFill>
              </a:rPr>
              <a:t>або </a:t>
            </a:r>
            <a:r>
              <a:rPr lang="uk-UA" sz="1100" dirty="0">
                <a:solidFill>
                  <a:schemeClr val="tx1"/>
                </a:solidFill>
              </a:rPr>
              <a:t>її територіального органу за галузевим напрямом</a:t>
            </a:r>
            <a:r>
              <a:rPr lang="uk-UA" sz="1100" dirty="0" smtClean="0">
                <a:solidFill>
                  <a:schemeClr val="tx1"/>
                </a:solidFill>
              </a:rPr>
              <a:t>.</a:t>
            </a:r>
            <a:endParaRPr lang="uk-UA" sz="1200" b="1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875" y="-1"/>
            <a:ext cx="6284239" cy="95794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Строк проведення спеціального розслідування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нещасного </a:t>
            </a:r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випадку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gradFill>
            <a:gsLst>
              <a:gs pos="50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tx1"/>
                </a:solidFill>
              </a:rPr>
              <a:t>Спеціальне розслідування нещасного випадку </a:t>
            </a:r>
            <a:r>
              <a:rPr lang="uk-UA" dirty="0" smtClean="0">
                <a:solidFill>
                  <a:schemeClr val="tx1"/>
                </a:solidFill>
              </a:rPr>
              <a:t>проводиться </a:t>
            </a:r>
            <a:r>
              <a:rPr lang="uk-UA" dirty="0">
                <a:solidFill>
                  <a:schemeClr val="tx1"/>
                </a:solidFill>
              </a:rPr>
              <a:t>протягом </a:t>
            </a:r>
            <a:r>
              <a:rPr lang="uk-UA" b="1" dirty="0">
                <a:solidFill>
                  <a:schemeClr val="tx1"/>
                </a:solidFill>
              </a:rPr>
              <a:t>15 робочих днів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marL="114300" indent="0" algn="just">
              <a:buNone/>
            </a:pPr>
            <a:endParaRPr lang="uk-UA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tx1"/>
                </a:solidFill>
              </a:rPr>
              <a:t>У разі виникнення потреби в проведенні лабораторних досліджень, експертизи, випробувань, отримання відповідних висновків (органів досудового розслідування, закладів охорони здоров’я та судово-медичної експертизи тощо), а також додаткових пояснень від осіб, причетних до нещасного </a:t>
            </a:r>
            <a:r>
              <a:rPr lang="uk-UA" dirty="0" smtClean="0">
                <a:solidFill>
                  <a:schemeClr val="tx1"/>
                </a:solidFill>
              </a:rPr>
              <a:t>випадку, </a:t>
            </a:r>
            <a:r>
              <a:rPr lang="uk-UA" dirty="0">
                <a:solidFill>
                  <a:schemeClr val="tx1"/>
                </a:solidFill>
              </a:rPr>
              <a:t>розслідування може бути продовжене наказом органу, який утворив спеціальну комісію, до отримання відповідних висновків, матеріалів, відповідей, пояснень тощо.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5402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875" y="83890"/>
            <a:ext cx="5953045" cy="87245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charset="0"/>
                <a:cs typeface="Open Sans" charset="0"/>
              </a:rPr>
              <a:t>Спеціальна комісія 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charset="0"/>
                <a:cs typeface="Open Sans" charset="0"/>
              </a:rPr>
              <a:t>у </a:t>
            </a: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charset="0"/>
                <a:cs typeface="Open Sans" charset="0"/>
              </a:rPr>
              <a:t>разі 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charset="0"/>
                <a:cs typeface="Open Sans" charset="0"/>
              </a:rPr>
              <a:t>настання групового нещасного випадку:</a:t>
            </a:r>
            <a:endParaRPr lang="uk-UA" alt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групового </a:t>
            </a:r>
            <a:r>
              <a:rPr lang="uk-UA" dirty="0">
                <a:solidFill>
                  <a:schemeClr val="tx1"/>
                </a:solidFill>
              </a:rPr>
              <a:t>нещасного випадку та/або гострого професійного захворювання (отруєння), під час яких загинуло від </a:t>
            </a:r>
            <a:r>
              <a:rPr lang="uk-UA" dirty="0" smtClean="0">
                <a:solidFill>
                  <a:schemeClr val="tx1"/>
                </a:solidFill>
              </a:rPr>
              <a:t>двох </a:t>
            </a:r>
            <a:r>
              <a:rPr lang="uk-UA" dirty="0">
                <a:solidFill>
                  <a:schemeClr val="tx1"/>
                </a:solidFill>
              </a:rPr>
              <a:t>до </a:t>
            </a:r>
            <a:r>
              <a:rPr lang="uk-UA" dirty="0" smtClean="0">
                <a:solidFill>
                  <a:schemeClr val="tx1"/>
                </a:solidFill>
              </a:rPr>
              <a:t>чотирьох осіб утворюється Держпраці або за її дорученням відповідним територіальним </a:t>
            </a:r>
            <a:r>
              <a:rPr lang="ru-RU" dirty="0" smtClean="0">
                <a:solidFill>
                  <a:schemeClr val="tx1"/>
                </a:solidFill>
              </a:rPr>
              <a:t>органом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114300" indent="0" algn="just">
              <a:buNone/>
            </a:pPr>
            <a:endParaRPr lang="uk-UA" dirty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групового </a:t>
            </a:r>
            <a:r>
              <a:rPr lang="uk-UA" dirty="0">
                <a:solidFill>
                  <a:schemeClr val="tx1"/>
                </a:solidFill>
              </a:rPr>
              <a:t>нещасного випадку, під час якого загинуло </a:t>
            </a:r>
            <a:r>
              <a:rPr lang="uk-UA" dirty="0" smtClean="0">
                <a:solidFill>
                  <a:schemeClr val="tx1"/>
                </a:solidFill>
              </a:rPr>
              <a:t>п’ять </a:t>
            </a:r>
            <a:r>
              <a:rPr lang="uk-UA" dirty="0">
                <a:solidFill>
                  <a:schemeClr val="tx1"/>
                </a:solidFill>
              </a:rPr>
              <a:t>і більше осіб або травмовано 10 і більше осіб </a:t>
            </a:r>
            <a:r>
              <a:rPr lang="uk-UA" dirty="0" smtClean="0">
                <a:solidFill>
                  <a:schemeClr val="tx1"/>
                </a:solidFill>
              </a:rPr>
              <a:t>утворюється виключно </a:t>
            </a:r>
            <a:r>
              <a:rPr lang="uk-UA" dirty="0">
                <a:solidFill>
                  <a:schemeClr val="tx1"/>
                </a:solidFill>
              </a:rPr>
              <a:t>Держпраці.</a:t>
            </a:r>
            <a:endParaRPr lang="uk-UA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uk-UA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ержпраці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F81EE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1556</Words>
  <Application>Microsoft Office PowerPoint</Application>
  <PresentationFormat>Экран (16:9)</PresentationFormat>
  <Paragraphs>84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Times New Roman</vt:lpstr>
      <vt:lpstr>Open Sans</vt:lpstr>
      <vt:lpstr>Wingdings</vt:lpstr>
      <vt:lpstr>Rubik</vt:lpstr>
      <vt:lpstr>Держпраці</vt:lpstr>
      <vt:lpstr>Порядок  розслідування та обліку нещасних випадків, професійних захворювань та аварій на виробництві  Постанова Кабінету Міністрів України від 17 квітня 2019 р. № 337    </vt:lpstr>
      <vt:lpstr>Розглянемо наступні питання:</vt:lpstr>
      <vt:lpstr>Вимоги Порядку поширюються на</vt:lpstr>
      <vt:lpstr>Що таке нещасний випадок на виробництві (тлумачення Порядку) </vt:lpstr>
      <vt:lpstr>Повідомлення про нещасний випадок</vt:lpstr>
      <vt:lpstr>Спеціальне розслідування</vt:lpstr>
      <vt:lpstr>Спеціальна комісія утворюється Держпраці або її територіальним органом Держпраці у складі</vt:lpstr>
      <vt:lpstr>Строк проведення спеціального розслідування нещасного випадку</vt:lpstr>
      <vt:lpstr>Спеціальна комісія у разі настання групового нещасного випадку:</vt:lpstr>
      <vt:lpstr>Тимчасові акти за формою Н-1 складаються у разі</vt:lpstr>
      <vt:lpstr>Експертна комісія</vt:lpstr>
      <vt:lpstr>Зникнення працівника під час виконання трудових (посадових) обов’язків</vt:lpstr>
      <vt:lpstr>Розподіл функцій між членами комісії із спеціального розслідування Оформлення матеріалів спеціального розслідування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Особливості спеціальних розслідувань</dc:title>
  <dc:creator>Савенкова Наталія Валеріївна</dc:creator>
  <cp:lastModifiedBy>Savenkova</cp:lastModifiedBy>
  <cp:revision>371</cp:revision>
  <dcterms:created xsi:type="dcterms:W3CDTF">2024-10-02T06:14:00Z</dcterms:created>
  <dcterms:modified xsi:type="dcterms:W3CDTF">2026-06-08T08:25:39Z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1CE09955FFBE4F2FBC2FB396991BD6CD_13</vt:lpwstr>
  </property>
  <property fmtid="{D5CDD505-2E9C-101B-9397-08002B2CF9AE}" pid="3" name="KSOProductBuildVer">
    <vt:lpwstr>1049-12.2.0.22222</vt:lpwstr>
  </property>
</Properties>
</file>