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0" r:id="rId2"/>
  </p:sldMasterIdLst>
  <p:notesMasterIdLst>
    <p:notesMasterId r:id="rId12"/>
  </p:notesMasterIdLst>
  <p:sldIdLst>
    <p:sldId id="277" r:id="rId3"/>
    <p:sldId id="370" r:id="rId4"/>
    <p:sldId id="371" r:id="rId5"/>
    <p:sldId id="372" r:id="rId6"/>
    <p:sldId id="380" r:id="rId7"/>
    <p:sldId id="381" r:id="rId8"/>
    <p:sldId id="385" r:id="rId9"/>
    <p:sldId id="383" r:id="rId10"/>
    <p:sldId id="405" r:id="rId11"/>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orient="horz" pos="4320" userDrawn="1">
          <p15:clr>
            <a:srgbClr val="A4A3A4"/>
          </p15:clr>
        </p15:guide>
        <p15:guide id="4" pos="98" userDrawn="1">
          <p15:clr>
            <a:srgbClr val="A4A3A4"/>
          </p15:clr>
        </p15:guide>
        <p15:guide id="5" pos="7582" userDrawn="1">
          <p15:clr>
            <a:srgbClr val="A4A3A4"/>
          </p15:clr>
        </p15:guide>
        <p15:guide id="7"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64DF"/>
    <a:srgbClr val="0064E8"/>
    <a:srgbClr val="0D21DB"/>
    <a:srgbClr val="FFCC2E"/>
    <a:srgbClr val="FFC301"/>
    <a:srgbClr val="FFFBEF"/>
    <a:srgbClr val="FFF6D9"/>
    <a:srgbClr val="F7F7F7"/>
    <a:srgbClr val="F2F2F2"/>
    <a:srgbClr val="4464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81" autoAdjust="0"/>
    <p:restoredTop sz="96322" autoAdjust="0"/>
  </p:normalViewPr>
  <p:slideViewPr>
    <p:cSldViewPr snapToGrid="0" showGuides="1">
      <p:cViewPr varScale="1">
        <p:scale>
          <a:sx n="69" d="100"/>
          <a:sy n="69" d="100"/>
        </p:scale>
        <p:origin x="936" y="96"/>
      </p:cViewPr>
      <p:guideLst>
        <p:guide orient="horz"/>
        <p:guide orient="horz" pos="4320"/>
        <p:guide pos="98"/>
        <p:guide pos="7582"/>
        <p:guide pos="3817"/>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9D6845-4DB9-4041-9C4D-BCE898EE2F67}" type="datetimeFigureOut">
              <a:rPr lang="x-none" smtClean="0"/>
              <a:pPr/>
              <a:t>09.07.2026</a:t>
            </a:fld>
            <a:endParaRPr lang="x-none"/>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14127F-6B6B-46D5-996F-C436A19FBC2C}" type="slidenum">
              <a:rPr lang="x-none" smtClean="0"/>
              <a:pPr/>
              <a:t>‹#›</a:t>
            </a:fld>
            <a:endParaRPr lang="x-none"/>
          </a:p>
        </p:txBody>
      </p:sp>
    </p:spTree>
    <p:extLst>
      <p:ext uri="{BB962C8B-B14F-4D97-AF65-F5344CB8AC3E}">
        <p14:creationId xmlns:p14="http://schemas.microsoft.com/office/powerpoint/2010/main" val="3784640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1850004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2783269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4135270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1394114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4077030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1643414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1287899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6863C1-0937-4F82-AC65-554C49C8280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x-none"/>
          </a:p>
        </p:txBody>
      </p:sp>
      <p:sp>
        <p:nvSpPr>
          <p:cNvPr id="3" name="Подзаголовок 2">
            <a:extLst>
              <a:ext uri="{FF2B5EF4-FFF2-40B4-BE49-F238E27FC236}">
                <a16:creationId xmlns:a16="http://schemas.microsoft.com/office/drawing/2014/main" id="{3D3E035B-8818-4C23-A14D-50963DAABE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x-none"/>
          </a:p>
        </p:txBody>
      </p:sp>
      <p:sp>
        <p:nvSpPr>
          <p:cNvPr id="4" name="Дата 3">
            <a:extLst>
              <a:ext uri="{FF2B5EF4-FFF2-40B4-BE49-F238E27FC236}">
                <a16:creationId xmlns:a16="http://schemas.microsoft.com/office/drawing/2014/main" id="{774F9898-48F3-4C64-B209-6FA0E70ED5D6}"/>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5" name="Нижний колонтитул 4">
            <a:extLst>
              <a:ext uri="{FF2B5EF4-FFF2-40B4-BE49-F238E27FC236}">
                <a16:creationId xmlns:a16="http://schemas.microsoft.com/office/drawing/2014/main" id="{B63601F4-3CFB-48C2-92B7-4900CF06AB8F}"/>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997B3807-6CA0-4F39-929C-F0CDC4729598}"/>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2341534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40E6AB-AEAE-4747-B29A-626D070FC6C1}"/>
              </a:ext>
            </a:extLst>
          </p:cNvPr>
          <p:cNvSpPr>
            <a:spLocks noGrp="1"/>
          </p:cNvSpPr>
          <p:nvPr>
            <p:ph type="title"/>
          </p:nvPr>
        </p:nvSpPr>
        <p:spPr/>
        <p:txBody>
          <a:bodyPr/>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AB29A46E-48A2-4928-B351-71918D1AC7D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547BD94E-2F2A-405F-9801-EA9154A7446F}"/>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5" name="Нижний колонтитул 4">
            <a:extLst>
              <a:ext uri="{FF2B5EF4-FFF2-40B4-BE49-F238E27FC236}">
                <a16:creationId xmlns:a16="http://schemas.microsoft.com/office/drawing/2014/main" id="{C64D6DE7-64AD-4BF2-AE17-E081F0C469E6}"/>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570A1984-023F-4F09-A241-45FC33CCBBAA}"/>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359769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D34B0B9-5180-43EE-AC56-B25105FBE08C}"/>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EBBED690-E315-4350-8DC4-AA7F7DE9FFB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D65AC7E7-5E42-494D-8928-F342524B8B6B}"/>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5" name="Нижний колонтитул 4">
            <a:extLst>
              <a:ext uri="{FF2B5EF4-FFF2-40B4-BE49-F238E27FC236}">
                <a16:creationId xmlns:a16="http://schemas.microsoft.com/office/drawing/2014/main" id="{AFD337C7-B2B5-4F65-8BDA-F675791DB8D0}"/>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6F795F5A-D488-487A-9BAC-9FD6C4F7801E}"/>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4097536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ru-RU" smtClean="0"/>
              <a:t>Образец заголовка</a:t>
            </a:r>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r>
              <a:rPr lang="ru-RU" smtClean="0"/>
              <a:t>Образец подзаголовка</a:t>
            </a:r>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l" defTabSz="1219170">
              <a:buClr>
                <a:srgbClr val="000000"/>
              </a:buClr>
              <a:defRPr/>
            </a:pPr>
            <a:endParaRPr lang="uk-UA" kern="0">
              <a:solidFill>
                <a:srgbClr val="595959"/>
              </a:solidFill>
              <a:cs typeface="Arial"/>
              <a:sym typeface="Arial"/>
            </a:endParaRPr>
          </a:p>
        </p:txBody>
      </p:sp>
    </p:spTree>
    <p:extLst>
      <p:ext uri="{BB962C8B-B14F-4D97-AF65-F5344CB8AC3E}">
        <p14:creationId xmlns:p14="http://schemas.microsoft.com/office/powerpoint/2010/main" val="3842461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ru-RU" smtClean="0"/>
              <a:t>Образец заголовка</a:t>
            </a:r>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50146243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ru-RU" smtClean="0"/>
              <a:t>Образец заголовка</a:t>
            </a:r>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ru-RU" smtClean="0"/>
              <a:t>Образец текста</a:t>
            </a: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ru-RU" smtClean="0"/>
              <a:t>Образец текста</a:t>
            </a: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609679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ru-RU" smtClean="0"/>
              <a:t>Образец заголовка</a:t>
            </a:r>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1926145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ru-RU" smtClean="0"/>
              <a:t>Образец заголовка</a:t>
            </a:r>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ru-RU" smtClean="0"/>
              <a:t>Образец текста</a:t>
            </a: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3417012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ru-RU" smtClean="0"/>
              <a:t>Образец заголовка</a:t>
            </a:r>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17938171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r>
              <a:rPr lang="ru-RU" smtClean="0"/>
              <a:t>Образец заголовка</a:t>
            </a:r>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ru-RU" smtClean="0"/>
              <a:t>Образец подзаголовка</a:t>
            </a:r>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ru-RU" smtClean="0"/>
              <a:t>Образец текста</a:t>
            </a: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30439140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pPr lvl="0"/>
            <a:r>
              <a:rPr lang="ru-RU" smtClean="0"/>
              <a:t>Образец текста</a:t>
            </a: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1547865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8D89AB-A4E7-4D77-8E98-7AE41C271EB3}"/>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01832D43-E1A6-4CC6-B733-4DC3232F789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AC6760AF-CE19-44E0-92E7-FCB80F4DBB4F}"/>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5" name="Нижний колонтитул 4">
            <a:extLst>
              <a:ext uri="{FF2B5EF4-FFF2-40B4-BE49-F238E27FC236}">
                <a16:creationId xmlns:a16="http://schemas.microsoft.com/office/drawing/2014/main" id="{9AD21396-58BB-4CA7-98F1-BB03033FE5E3}"/>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E8F1B563-0186-4326-BAD7-B16D25E0EE0B}"/>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980402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pPr lvl="0"/>
            <a:r>
              <a:rPr lang="ru-RU" smtClean="0"/>
              <a:t>Образец текста</a:t>
            </a: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3370660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3279958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Титульний слайд 1">
  <p:cSld name="Титульний слайд 1">
    <p:bg>
      <p:bgPr>
        <a:solidFill>
          <a:srgbClr val="2C64E6"/>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pic>
        <p:nvPicPr>
          <p:cNvPr id="52" name="Google Shape;52;p13"/>
          <p:cNvPicPr preferRelativeResize="0"/>
          <p:nvPr/>
        </p:nvPicPr>
        <p:blipFill>
          <a:blip r:embed="rId2" cstate="print">
            <a:alphaModFix/>
          </a:blip>
          <a:stretch>
            <a:fillRect/>
          </a:stretch>
        </p:blipFill>
        <p:spPr>
          <a:xfrm>
            <a:off x="4494888" y="89767"/>
            <a:ext cx="3202224" cy="1581500"/>
          </a:xfrm>
          <a:prstGeom prst="rect">
            <a:avLst/>
          </a:prstGeom>
          <a:noFill/>
          <a:ln>
            <a:noFill/>
          </a:ln>
        </p:spPr>
      </p:pic>
      <p:pic>
        <p:nvPicPr>
          <p:cNvPr id="53" name="Google Shape;53;p13"/>
          <p:cNvPicPr preferRelativeResize="0"/>
          <p:nvPr/>
        </p:nvPicPr>
        <p:blipFill>
          <a:blip r:embed="rId3" cstate="print">
            <a:alphaModFix/>
          </a:blip>
          <a:stretch>
            <a:fillRect/>
          </a:stretch>
        </p:blipFill>
        <p:spPr>
          <a:xfrm>
            <a:off x="2" y="4503335"/>
            <a:ext cx="12192001" cy="1581492"/>
          </a:xfrm>
          <a:prstGeom prst="rect">
            <a:avLst/>
          </a:prstGeom>
          <a:noFill/>
          <a:ln>
            <a:noFill/>
          </a:ln>
        </p:spPr>
      </p:pic>
    </p:spTree>
    <p:extLst>
      <p:ext uri="{BB962C8B-B14F-4D97-AF65-F5344CB8AC3E}">
        <p14:creationId xmlns:p14="http://schemas.microsoft.com/office/powerpoint/2010/main" val="33426281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8D89AB-A4E7-4D77-8E98-7AE41C271EB3}"/>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01832D43-E1A6-4CC6-B733-4DC3232F789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AC6760AF-CE19-44E0-92E7-FCB80F4DBB4F}"/>
              </a:ext>
            </a:extLst>
          </p:cNvPr>
          <p:cNvSpPr>
            <a:spLocks noGrp="1"/>
          </p:cNvSpPr>
          <p:nvPr>
            <p:ph type="dt" sz="half" idx="10"/>
          </p:nvPr>
        </p:nvSpPr>
        <p:spPr/>
        <p:txBody>
          <a:bodyPr/>
          <a:lstStyle/>
          <a:p>
            <a:pPr defTabSz="1219170">
              <a:buClr>
                <a:srgbClr val="000000"/>
              </a:buClr>
            </a:pPr>
            <a:fld id="{B9C69841-7351-4894-A4FD-2F43700E9138}" type="datetimeFigureOut">
              <a:rPr lang="x-none" sz="1867" kern="0" smtClean="0">
                <a:solidFill>
                  <a:srgbClr val="000000"/>
                </a:solidFill>
                <a:cs typeface="Arial"/>
                <a:sym typeface="Arial"/>
              </a:rPr>
              <a:pPr defTabSz="1219170">
                <a:buClr>
                  <a:srgbClr val="000000"/>
                </a:buClr>
              </a:pPr>
              <a:t>09.07.2026</a:t>
            </a:fld>
            <a:endParaRPr lang="x-none" sz="1867" kern="0">
              <a:solidFill>
                <a:srgbClr val="000000"/>
              </a:solidFill>
              <a:cs typeface="Arial"/>
              <a:sym typeface="Arial"/>
            </a:endParaRPr>
          </a:p>
        </p:txBody>
      </p:sp>
      <p:sp>
        <p:nvSpPr>
          <p:cNvPr id="5" name="Нижний колонтитул 4">
            <a:extLst>
              <a:ext uri="{FF2B5EF4-FFF2-40B4-BE49-F238E27FC236}">
                <a16:creationId xmlns:a16="http://schemas.microsoft.com/office/drawing/2014/main" id="{9AD21396-58BB-4CA7-98F1-BB03033FE5E3}"/>
              </a:ext>
            </a:extLst>
          </p:cNvPr>
          <p:cNvSpPr>
            <a:spLocks noGrp="1"/>
          </p:cNvSpPr>
          <p:nvPr>
            <p:ph type="ftr" sz="quarter" idx="11"/>
          </p:nvPr>
        </p:nvSpPr>
        <p:spPr/>
        <p:txBody>
          <a:bodyPr/>
          <a:lstStyle/>
          <a:p>
            <a:pPr defTabSz="1219170">
              <a:buClr>
                <a:srgbClr val="000000"/>
              </a:buClr>
            </a:pPr>
            <a:endParaRPr lang="x-none" sz="1867" kern="0">
              <a:solidFill>
                <a:srgbClr val="000000"/>
              </a:solidFill>
              <a:cs typeface="Arial"/>
              <a:sym typeface="Arial"/>
            </a:endParaRPr>
          </a:p>
        </p:txBody>
      </p:sp>
      <p:sp>
        <p:nvSpPr>
          <p:cNvPr id="6" name="Номер слайда 5">
            <a:extLst>
              <a:ext uri="{FF2B5EF4-FFF2-40B4-BE49-F238E27FC236}">
                <a16:creationId xmlns:a16="http://schemas.microsoft.com/office/drawing/2014/main" id="{E8F1B563-0186-4326-BAD7-B16D25E0EE0B}"/>
              </a:ext>
            </a:extLst>
          </p:cNvPr>
          <p:cNvSpPr>
            <a:spLocks noGrp="1"/>
          </p:cNvSpPr>
          <p:nvPr>
            <p:ph type="sldNum" sz="quarter" idx="12"/>
          </p:nvPr>
        </p:nvSpPr>
        <p:spPr/>
        <p:txBody>
          <a:bodyPr/>
          <a:lstStyle/>
          <a:p>
            <a:pPr defTabSz="1219170">
              <a:buClr>
                <a:srgbClr val="000000"/>
              </a:buClr>
            </a:pPr>
            <a:fld id="{B77BAE84-B53E-40B1-8B44-BBA65F95C5CB}" type="slidenum">
              <a:rPr lang="x-none" kern="0" smtClean="0">
                <a:solidFill>
                  <a:srgbClr val="595959"/>
                </a:solidFill>
                <a:cs typeface="Arial"/>
                <a:sym typeface="Arial"/>
              </a:rPr>
              <a:pPr defTabSz="1219170">
                <a:buClr>
                  <a:srgbClr val="000000"/>
                </a:buClr>
              </a:pPr>
              <a:t>‹#›</a:t>
            </a:fld>
            <a:endParaRPr lang="x-none" kern="0">
              <a:solidFill>
                <a:srgbClr val="595959"/>
              </a:solidFill>
              <a:cs typeface="Arial"/>
              <a:sym typeface="Arial"/>
            </a:endParaRPr>
          </a:p>
        </p:txBody>
      </p:sp>
    </p:spTree>
    <p:extLst>
      <p:ext uri="{BB962C8B-B14F-4D97-AF65-F5344CB8AC3E}">
        <p14:creationId xmlns:p14="http://schemas.microsoft.com/office/powerpoint/2010/main" val="494414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141CC4-9E92-493B-8139-0B431773E67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a:extLst>
              <a:ext uri="{FF2B5EF4-FFF2-40B4-BE49-F238E27FC236}">
                <a16:creationId xmlns:a16="http://schemas.microsoft.com/office/drawing/2014/main" id="{7056C3B2-86FC-4E50-AF10-1533677A46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E5C6EDC-5E9D-4BC3-9916-A6AC1CC36225}"/>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5" name="Нижний колонтитул 4">
            <a:extLst>
              <a:ext uri="{FF2B5EF4-FFF2-40B4-BE49-F238E27FC236}">
                <a16:creationId xmlns:a16="http://schemas.microsoft.com/office/drawing/2014/main" id="{BAEFD96F-190A-4D32-98B7-B9583FCAC572}"/>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6DE92BC0-A0CF-436E-99CE-37EF279D30CB}"/>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1304029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BA90D5-E5C0-412E-A88D-817A1862F585}"/>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F40C232F-2D65-4B3C-8CD7-CAFD50C2E17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Объект 3">
            <a:extLst>
              <a:ext uri="{FF2B5EF4-FFF2-40B4-BE49-F238E27FC236}">
                <a16:creationId xmlns:a16="http://schemas.microsoft.com/office/drawing/2014/main" id="{8877EA52-A749-4C5A-8EFE-3CE468766F6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Дата 4">
            <a:extLst>
              <a:ext uri="{FF2B5EF4-FFF2-40B4-BE49-F238E27FC236}">
                <a16:creationId xmlns:a16="http://schemas.microsoft.com/office/drawing/2014/main" id="{F8D716B7-9A60-46B1-B021-F5FB6F63B332}"/>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6" name="Нижний колонтитул 5">
            <a:extLst>
              <a:ext uri="{FF2B5EF4-FFF2-40B4-BE49-F238E27FC236}">
                <a16:creationId xmlns:a16="http://schemas.microsoft.com/office/drawing/2014/main" id="{7C797350-6001-46B1-85F1-307C842B08AF}"/>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08106377-82D8-4EA7-8731-38508D80823C}"/>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292115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2FBD8A-9D00-4508-8E7F-82257E75DB1D}"/>
              </a:ext>
            </a:extLst>
          </p:cNvPr>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a:extLst>
              <a:ext uri="{FF2B5EF4-FFF2-40B4-BE49-F238E27FC236}">
                <a16:creationId xmlns:a16="http://schemas.microsoft.com/office/drawing/2014/main" id="{20054BAA-D791-4A90-8E89-E6415C7E67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A7556B1-FE96-46CD-AF42-24C2673CC6A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Текст 4">
            <a:extLst>
              <a:ext uri="{FF2B5EF4-FFF2-40B4-BE49-F238E27FC236}">
                <a16:creationId xmlns:a16="http://schemas.microsoft.com/office/drawing/2014/main" id="{987D766E-6401-4B2A-9964-07755331D6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A513139A-3386-452E-95ED-FA28E914DEB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7" name="Дата 6">
            <a:extLst>
              <a:ext uri="{FF2B5EF4-FFF2-40B4-BE49-F238E27FC236}">
                <a16:creationId xmlns:a16="http://schemas.microsoft.com/office/drawing/2014/main" id="{B9083834-3113-4EA4-A97B-D5397A983755}"/>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8" name="Нижний колонтитул 7">
            <a:extLst>
              <a:ext uri="{FF2B5EF4-FFF2-40B4-BE49-F238E27FC236}">
                <a16:creationId xmlns:a16="http://schemas.microsoft.com/office/drawing/2014/main" id="{C53F7440-4A07-43E9-BD30-9B2AC3362953}"/>
              </a:ext>
            </a:extLst>
          </p:cNvPr>
          <p:cNvSpPr>
            <a:spLocks noGrp="1"/>
          </p:cNvSpPr>
          <p:nvPr>
            <p:ph type="ftr" sz="quarter" idx="11"/>
          </p:nvPr>
        </p:nvSpPr>
        <p:spPr/>
        <p:txBody>
          <a:bodyPr/>
          <a:lstStyle/>
          <a:p>
            <a:endParaRPr lang="x-none"/>
          </a:p>
        </p:txBody>
      </p:sp>
      <p:sp>
        <p:nvSpPr>
          <p:cNvPr id="9" name="Номер слайда 8">
            <a:extLst>
              <a:ext uri="{FF2B5EF4-FFF2-40B4-BE49-F238E27FC236}">
                <a16:creationId xmlns:a16="http://schemas.microsoft.com/office/drawing/2014/main" id="{1DF88F5E-5F8E-4109-BE5B-6EF9524A594C}"/>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1412085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7DFA98-24A0-4A46-8BB8-A27D1C8C6D86}"/>
              </a:ext>
            </a:extLst>
          </p:cNvPr>
          <p:cNvSpPr>
            <a:spLocks noGrp="1"/>
          </p:cNvSpPr>
          <p:nvPr>
            <p:ph type="title"/>
          </p:nvPr>
        </p:nvSpPr>
        <p:spPr/>
        <p:txBody>
          <a:bodyPr/>
          <a:lstStyle/>
          <a:p>
            <a:r>
              <a:rPr lang="ru-RU"/>
              <a:t>Образец заголовка</a:t>
            </a:r>
            <a:endParaRPr lang="x-none"/>
          </a:p>
        </p:txBody>
      </p:sp>
      <p:sp>
        <p:nvSpPr>
          <p:cNvPr id="3" name="Дата 2">
            <a:extLst>
              <a:ext uri="{FF2B5EF4-FFF2-40B4-BE49-F238E27FC236}">
                <a16:creationId xmlns:a16="http://schemas.microsoft.com/office/drawing/2014/main" id="{8304EDE3-366E-44F0-8E85-74CC646D3C2F}"/>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4" name="Нижний колонтитул 3">
            <a:extLst>
              <a:ext uri="{FF2B5EF4-FFF2-40B4-BE49-F238E27FC236}">
                <a16:creationId xmlns:a16="http://schemas.microsoft.com/office/drawing/2014/main" id="{CEE59F51-800C-4038-A2C8-595E735BE138}"/>
              </a:ext>
            </a:extLst>
          </p:cNvPr>
          <p:cNvSpPr>
            <a:spLocks noGrp="1"/>
          </p:cNvSpPr>
          <p:nvPr>
            <p:ph type="ftr" sz="quarter" idx="11"/>
          </p:nvPr>
        </p:nvSpPr>
        <p:spPr/>
        <p:txBody>
          <a:bodyPr/>
          <a:lstStyle/>
          <a:p>
            <a:endParaRPr lang="x-none"/>
          </a:p>
        </p:txBody>
      </p:sp>
      <p:sp>
        <p:nvSpPr>
          <p:cNvPr id="5" name="Номер слайда 4">
            <a:extLst>
              <a:ext uri="{FF2B5EF4-FFF2-40B4-BE49-F238E27FC236}">
                <a16:creationId xmlns:a16="http://schemas.microsoft.com/office/drawing/2014/main" id="{821F6AE2-C5CF-45ED-9942-240EFF97D358}"/>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3151891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D4B1B40-92B9-488E-9FA5-CA1D15FD11B2}"/>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3" name="Нижний колонтитул 2">
            <a:extLst>
              <a:ext uri="{FF2B5EF4-FFF2-40B4-BE49-F238E27FC236}">
                <a16:creationId xmlns:a16="http://schemas.microsoft.com/office/drawing/2014/main" id="{048C8445-9172-4D5A-B96C-F2433F73C8E5}"/>
              </a:ext>
            </a:extLst>
          </p:cNvPr>
          <p:cNvSpPr>
            <a:spLocks noGrp="1"/>
          </p:cNvSpPr>
          <p:nvPr>
            <p:ph type="ftr" sz="quarter" idx="11"/>
          </p:nvPr>
        </p:nvSpPr>
        <p:spPr/>
        <p:txBody>
          <a:bodyPr/>
          <a:lstStyle/>
          <a:p>
            <a:endParaRPr lang="x-none"/>
          </a:p>
        </p:txBody>
      </p:sp>
      <p:sp>
        <p:nvSpPr>
          <p:cNvPr id="4" name="Номер слайда 3">
            <a:extLst>
              <a:ext uri="{FF2B5EF4-FFF2-40B4-BE49-F238E27FC236}">
                <a16:creationId xmlns:a16="http://schemas.microsoft.com/office/drawing/2014/main" id="{8164CC93-6A7A-4417-9762-2ED25C58C29B}"/>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1718484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91F304-A386-4F27-BC16-FFF46EB2C33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a:extLst>
              <a:ext uri="{FF2B5EF4-FFF2-40B4-BE49-F238E27FC236}">
                <a16:creationId xmlns:a16="http://schemas.microsoft.com/office/drawing/2014/main" id="{1AC6C215-497B-4B3F-BB8C-D1546A2F7E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Текст 3">
            <a:extLst>
              <a:ext uri="{FF2B5EF4-FFF2-40B4-BE49-F238E27FC236}">
                <a16:creationId xmlns:a16="http://schemas.microsoft.com/office/drawing/2014/main" id="{74D9EC61-D24F-4ED4-96BB-F72D67C7E9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3B1B9CB-C2D3-43A4-9A73-3E5DED3A2C2A}"/>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6" name="Нижний колонтитул 5">
            <a:extLst>
              <a:ext uri="{FF2B5EF4-FFF2-40B4-BE49-F238E27FC236}">
                <a16:creationId xmlns:a16="http://schemas.microsoft.com/office/drawing/2014/main" id="{2D89726F-67ED-450F-BBE8-2B863C515BFD}"/>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D153B226-527A-41A5-898A-49C6789FA121}"/>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3873553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36028D-997F-47AD-8DBC-4E497B2BE62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a:extLst>
              <a:ext uri="{FF2B5EF4-FFF2-40B4-BE49-F238E27FC236}">
                <a16:creationId xmlns:a16="http://schemas.microsoft.com/office/drawing/2014/main" id="{8FE49BB0-AE00-4FDA-89FB-6D13006E01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Текст 3">
            <a:extLst>
              <a:ext uri="{FF2B5EF4-FFF2-40B4-BE49-F238E27FC236}">
                <a16:creationId xmlns:a16="http://schemas.microsoft.com/office/drawing/2014/main" id="{C64F5EB9-EC99-42A5-B8A5-530E2FDD3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87DEF91-7EAF-4A01-8437-F180E33648CD}"/>
              </a:ext>
            </a:extLst>
          </p:cNvPr>
          <p:cNvSpPr>
            <a:spLocks noGrp="1"/>
          </p:cNvSpPr>
          <p:nvPr>
            <p:ph type="dt" sz="half" idx="10"/>
          </p:nvPr>
        </p:nvSpPr>
        <p:spPr/>
        <p:txBody>
          <a:bodyPr/>
          <a:lstStyle/>
          <a:p>
            <a:fld id="{B9C69841-7351-4894-A4FD-2F43700E9138}" type="datetimeFigureOut">
              <a:rPr lang="x-none" smtClean="0"/>
              <a:pPr/>
              <a:t>09.07.2026</a:t>
            </a:fld>
            <a:endParaRPr lang="x-none"/>
          </a:p>
        </p:txBody>
      </p:sp>
      <p:sp>
        <p:nvSpPr>
          <p:cNvPr id="6" name="Нижний колонтитул 5">
            <a:extLst>
              <a:ext uri="{FF2B5EF4-FFF2-40B4-BE49-F238E27FC236}">
                <a16:creationId xmlns:a16="http://schemas.microsoft.com/office/drawing/2014/main" id="{58686891-C400-447F-8DC4-A3ECD4D2392D}"/>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A4E03BF0-8D6D-4EF3-BCCC-0F3A2F49A69E}"/>
              </a:ext>
            </a:extLst>
          </p:cNvPr>
          <p:cNvSpPr>
            <a:spLocks noGrp="1"/>
          </p:cNvSpPr>
          <p:nvPr>
            <p:ph type="sldNum" sz="quarter" idx="12"/>
          </p:nvPr>
        </p:nvSpPr>
        <p:spPr/>
        <p:txBody>
          <a:bodyPr/>
          <a:lstStyle/>
          <a:p>
            <a:fld id="{B77BAE84-B53E-40B1-8B44-BBA65F95C5CB}" type="slidenum">
              <a:rPr lang="x-none" smtClean="0"/>
              <a:pPr/>
              <a:t>‹#›</a:t>
            </a:fld>
            <a:endParaRPr lang="x-none"/>
          </a:p>
        </p:txBody>
      </p:sp>
    </p:spTree>
    <p:extLst>
      <p:ext uri="{BB962C8B-B14F-4D97-AF65-F5344CB8AC3E}">
        <p14:creationId xmlns:p14="http://schemas.microsoft.com/office/powerpoint/2010/main" val="491476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94FB8B-918C-4EE3-8407-A45CBF2B47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x-none"/>
          </a:p>
        </p:txBody>
      </p:sp>
      <p:sp>
        <p:nvSpPr>
          <p:cNvPr id="3" name="Текст 2">
            <a:extLst>
              <a:ext uri="{FF2B5EF4-FFF2-40B4-BE49-F238E27FC236}">
                <a16:creationId xmlns:a16="http://schemas.microsoft.com/office/drawing/2014/main" id="{07064897-CEF5-43F4-853C-E18B124C82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BAA14A48-79DF-455B-8F7E-55E9379BA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C69841-7351-4894-A4FD-2F43700E9138}" type="datetimeFigureOut">
              <a:rPr lang="x-none" smtClean="0"/>
              <a:pPr/>
              <a:t>09.07.2026</a:t>
            </a:fld>
            <a:endParaRPr lang="x-none"/>
          </a:p>
        </p:txBody>
      </p:sp>
      <p:sp>
        <p:nvSpPr>
          <p:cNvPr id="5" name="Нижний колонтитул 4">
            <a:extLst>
              <a:ext uri="{FF2B5EF4-FFF2-40B4-BE49-F238E27FC236}">
                <a16:creationId xmlns:a16="http://schemas.microsoft.com/office/drawing/2014/main" id="{DC648AA2-EF27-443C-9B40-27C4ED7122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Номер слайда 5">
            <a:extLst>
              <a:ext uri="{FF2B5EF4-FFF2-40B4-BE49-F238E27FC236}">
                <a16:creationId xmlns:a16="http://schemas.microsoft.com/office/drawing/2014/main" id="{073D6E07-E033-417D-9DA4-EA7DB0F034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7BAE84-B53E-40B1-8B44-BBA65F95C5CB}" type="slidenum">
              <a:rPr lang="x-none" smtClean="0"/>
              <a:pPr/>
              <a:t>‹#›</a:t>
            </a:fld>
            <a:endParaRPr lang="x-none"/>
          </a:p>
        </p:txBody>
      </p:sp>
    </p:spTree>
    <p:extLst>
      <p:ext uri="{BB962C8B-B14F-4D97-AF65-F5344CB8AC3E}">
        <p14:creationId xmlns:p14="http://schemas.microsoft.com/office/powerpoint/2010/main" val="969569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2378557238"/>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E25D0AE-FB8A-4412-8E45-6F9B90556FCE}"/>
              </a:ext>
            </a:extLst>
          </p:cNvPr>
          <p:cNvSpPr/>
          <p:nvPr/>
        </p:nvSpPr>
        <p:spPr>
          <a:xfrm>
            <a:off x="0" y="0"/>
            <a:ext cx="12192000" cy="6858000"/>
          </a:xfrm>
          <a:prstGeom prst="rect">
            <a:avLst/>
          </a:prstGeom>
          <a:solidFill>
            <a:srgbClr val="006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pic>
        <p:nvPicPr>
          <p:cNvPr id="5" name="Рисунок 4">
            <a:extLst>
              <a:ext uri="{FF2B5EF4-FFF2-40B4-BE49-F238E27FC236}">
                <a16:creationId xmlns:a16="http://schemas.microsoft.com/office/drawing/2014/main" id="{CA2E0064-911D-412A-A123-F5D8E1CD92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19625" y="350838"/>
            <a:ext cx="2952750" cy="1057275"/>
          </a:xfrm>
          <a:prstGeom prst="rect">
            <a:avLst/>
          </a:prstGeom>
        </p:spPr>
      </p:pic>
      <p:pic>
        <p:nvPicPr>
          <p:cNvPr id="6" name="Рисунок 5">
            <a:extLst>
              <a:ext uri="{FF2B5EF4-FFF2-40B4-BE49-F238E27FC236}">
                <a16:creationId xmlns:a16="http://schemas.microsoft.com/office/drawing/2014/main" id="{D6AAD5C8-B721-4770-9391-9801DB2F75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91800"/>
            <a:ext cx="12192000" cy="1383796"/>
          </a:xfrm>
          <a:prstGeom prst="rect">
            <a:avLst/>
          </a:prstGeom>
        </p:spPr>
      </p:pic>
      <p:sp>
        <p:nvSpPr>
          <p:cNvPr id="7" name="Google Shape;611;p112">
            <a:extLst>
              <a:ext uri="{FF2B5EF4-FFF2-40B4-BE49-F238E27FC236}">
                <a16:creationId xmlns:a16="http://schemas.microsoft.com/office/drawing/2014/main" id="{90CEE4EE-A70D-4A0E-9300-02E1BCEA6583}"/>
              </a:ext>
            </a:extLst>
          </p:cNvPr>
          <p:cNvSpPr txBox="1">
            <a:spLocks/>
          </p:cNvSpPr>
          <p:nvPr/>
        </p:nvSpPr>
        <p:spPr>
          <a:xfrm>
            <a:off x="155574" y="1095661"/>
            <a:ext cx="11880849" cy="2393557"/>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5000"/>
              </a:lnSpc>
              <a:spcBef>
                <a:spcPts val="0"/>
              </a:spcBef>
              <a:buClr>
                <a:schemeClr val="dk1"/>
              </a:buClr>
              <a:buSzPct val="37786"/>
            </a:pPr>
            <a:endParaRPr lang="uk-UA" sz="3200" b="1" dirty="0" smtClean="0">
              <a:solidFill>
                <a:schemeClr val="lt1"/>
              </a:solidFill>
              <a:latin typeface="Rubik" panose="02000604000000020004" pitchFamily="2" charset="-79"/>
              <a:ea typeface="Open Sans"/>
              <a:cs typeface="Rubik" panose="02000604000000020004" pitchFamily="2" charset="-79"/>
              <a:sym typeface="Open Sans"/>
            </a:endParaRPr>
          </a:p>
          <a:p>
            <a:pPr algn="ctr">
              <a:lnSpc>
                <a:spcPct val="115000"/>
              </a:lnSpc>
              <a:spcBef>
                <a:spcPts val="0"/>
              </a:spcBef>
              <a:buClr>
                <a:schemeClr val="dk1"/>
              </a:buClr>
              <a:buSzPct val="37786"/>
            </a:pPr>
            <a:r>
              <a:rPr lang="uk-UA" sz="3200" b="1" dirty="0" smtClean="0">
                <a:solidFill>
                  <a:schemeClr val="lt1"/>
                </a:solidFill>
                <a:latin typeface="Rubik" panose="02000604000000020004" pitchFamily="2" charset="-79"/>
                <a:ea typeface="Open Sans"/>
                <a:cs typeface="Rubik" panose="02000604000000020004" pitchFamily="2" charset="-79"/>
                <a:sym typeface="Open Sans"/>
              </a:rPr>
              <a:t>Простій та призупинення дії трудового договору в умовах воєнного стану</a:t>
            </a:r>
            <a:endParaRPr lang="uk-UA" sz="3200" b="1" dirty="0">
              <a:solidFill>
                <a:schemeClr val="lt1"/>
              </a:solidFill>
              <a:latin typeface="Rubik" panose="02000604000000020004" pitchFamily="2" charset="-79"/>
              <a:ea typeface="Open Sans"/>
              <a:cs typeface="Rubik" panose="02000604000000020004" pitchFamily="2" charset="-79"/>
              <a:sym typeface="Open Sans"/>
            </a:endParaRPr>
          </a:p>
        </p:txBody>
      </p:sp>
      <p:sp>
        <p:nvSpPr>
          <p:cNvPr id="8" name="Google Shape;611;p112">
            <a:extLst>
              <a:ext uri="{FF2B5EF4-FFF2-40B4-BE49-F238E27FC236}">
                <a16:creationId xmlns:a16="http://schemas.microsoft.com/office/drawing/2014/main" id="{E9BB9C6B-429C-452D-A0CE-072F2E6BD27F}"/>
              </a:ext>
            </a:extLst>
          </p:cNvPr>
          <p:cNvSpPr txBox="1">
            <a:spLocks/>
          </p:cNvSpPr>
          <p:nvPr/>
        </p:nvSpPr>
        <p:spPr>
          <a:xfrm>
            <a:off x="0" y="6109894"/>
            <a:ext cx="12192000" cy="669271"/>
          </a:xfrm>
          <a:prstGeom prst="rect">
            <a:avLst/>
          </a:prstGeom>
        </p:spPr>
        <p:txBody>
          <a:bodyPr spcFirstLastPara="1" vert="horz" wrap="square" lIns="121900" tIns="121900" rIns="121900" bIns="12190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5000"/>
              </a:lnSpc>
              <a:spcBef>
                <a:spcPts val="0"/>
              </a:spcBef>
              <a:buClr>
                <a:schemeClr val="dk1"/>
              </a:buClr>
              <a:buSzPct val="37786"/>
            </a:pPr>
            <a:r>
              <a:rPr lang="uk-UA" sz="1800" dirty="0" smtClean="0">
                <a:solidFill>
                  <a:schemeClr val="lt1"/>
                </a:solidFill>
                <a:latin typeface="Rubik" panose="02000604000000020004" pitchFamily="2" charset="-79"/>
                <a:ea typeface="Open Sans" panose="020B0604020202020204" charset="0"/>
                <a:cs typeface="Rubik" panose="02000604000000020004" pitchFamily="2" charset="-79"/>
                <a:sym typeface="Open Sans"/>
              </a:rPr>
              <a:t>Липень 2026 року</a:t>
            </a:r>
            <a:endParaRPr lang="ru-RU" sz="1800" dirty="0">
              <a:latin typeface="Rubik" panose="02000604000000020004" pitchFamily="2" charset="-79"/>
              <a:ea typeface="Open Sans" panose="020B0604020202020204" charset="0"/>
              <a:cs typeface="Rubik" panose="02000604000000020004" pitchFamily="2" charset="-79"/>
            </a:endParaRPr>
          </a:p>
        </p:txBody>
      </p:sp>
      <p:sp>
        <p:nvSpPr>
          <p:cNvPr id="2" name="Прямоугольник 1">
            <a:extLst>
              <a:ext uri="{FF2B5EF4-FFF2-40B4-BE49-F238E27FC236}">
                <a16:creationId xmlns:a16="http://schemas.microsoft.com/office/drawing/2014/main" id="{87F97619-FD6C-4E47-B4E8-B96A26BC4CEA}"/>
              </a:ext>
            </a:extLst>
          </p:cNvPr>
          <p:cNvSpPr/>
          <p:nvPr/>
        </p:nvSpPr>
        <p:spPr>
          <a:xfrm>
            <a:off x="1702525" y="3176765"/>
            <a:ext cx="8786948" cy="1138773"/>
          </a:xfrm>
          <a:prstGeom prst="rect">
            <a:avLst/>
          </a:prstGeom>
        </p:spPr>
        <p:txBody>
          <a:bodyPr wrap="square">
            <a:spAutoFit/>
          </a:bodyPr>
          <a:lstStyle/>
          <a:p>
            <a:pPr algn="ctr"/>
            <a:r>
              <a:rPr lang="uk-UA" sz="2000" b="1" dirty="0" smtClean="0">
                <a:solidFill>
                  <a:schemeClr val="bg1"/>
                </a:solidFill>
                <a:latin typeface="Rubik" panose="02000604000000020004" pitchFamily="2" charset="-79"/>
                <a:ea typeface="Open Sans" panose="020B0604020202020204" charset="0"/>
                <a:cs typeface="Rubik" panose="02000604000000020004" pitchFamily="2" charset="-79"/>
              </a:rPr>
              <a:t>Катерина Маркіз</a:t>
            </a:r>
            <a:endParaRPr lang="ru-RU" sz="2000" b="1" dirty="0">
              <a:solidFill>
                <a:schemeClr val="bg1"/>
              </a:solidFill>
              <a:latin typeface="Rubik" panose="02000604000000020004" pitchFamily="2" charset="-79"/>
              <a:ea typeface="Open Sans" panose="020B0604020202020204" charset="0"/>
              <a:cs typeface="Rubik" panose="02000604000000020004" pitchFamily="2" charset="-79"/>
            </a:endParaRPr>
          </a:p>
          <a:p>
            <a:pPr algn="ctr"/>
            <a:r>
              <a:rPr lang="ru-RU" sz="1600" i="1" dirty="0" smtClean="0">
                <a:solidFill>
                  <a:schemeClr val="bg1"/>
                </a:solidFill>
                <a:latin typeface="Rubik" panose="02000604000000020004" pitchFamily="2" charset="-79"/>
                <a:ea typeface="Open Sans" panose="020B0604020202020204" charset="0"/>
                <a:cs typeface="Rubik" panose="02000604000000020004" pitchFamily="2" charset="-79"/>
              </a:rPr>
              <a:t>начальник </a:t>
            </a:r>
            <a:r>
              <a:rPr lang="uk-UA" sz="1600" i="1" dirty="0">
                <a:solidFill>
                  <a:schemeClr val="bg1"/>
                </a:solidFill>
                <a:latin typeface="Rubik" panose="02000604000000020004" pitchFamily="2" charset="-79"/>
                <a:ea typeface="Open Sans" panose="020B0604020202020204" charset="0"/>
                <a:cs typeface="Rubik" panose="02000604000000020004" pitchFamily="2" charset="-79"/>
              </a:rPr>
              <a:t>відділу </a:t>
            </a:r>
            <a:r>
              <a:rPr lang="uk-UA" sz="1600" i="1" dirty="0" smtClean="0">
                <a:solidFill>
                  <a:schemeClr val="bg1"/>
                </a:solidFill>
                <a:latin typeface="Rubik" panose="02000604000000020004" pitchFamily="2" charset="-79"/>
                <a:ea typeface="Open Sans" panose="020B0604020202020204" charset="0"/>
                <a:cs typeface="Rubik" panose="02000604000000020004" pitchFamily="2" charset="-79"/>
              </a:rPr>
              <a:t>організаційного та методичного забезпечення департаменту з питань праці Державної служби України з питань праці </a:t>
            </a:r>
          </a:p>
          <a:p>
            <a:pPr algn="ctr"/>
            <a:endParaRPr lang="uk-UA" sz="1600" i="1" dirty="0">
              <a:solidFill>
                <a:schemeClr val="bg1"/>
              </a:solidFill>
              <a:latin typeface="Rubik" panose="02000604000000020004" pitchFamily="2" charset="-79"/>
              <a:ea typeface="Open Sans" panose="020B0604020202020204" charset="0"/>
              <a:cs typeface="Rubik" panose="02000604000000020004" pitchFamily="2" charset="-79"/>
            </a:endParaRPr>
          </a:p>
        </p:txBody>
      </p:sp>
    </p:spTree>
    <p:extLst>
      <p:ext uri="{BB962C8B-B14F-4D97-AF65-F5344CB8AC3E}">
        <p14:creationId xmlns:p14="http://schemas.microsoft.com/office/powerpoint/2010/main" val="962218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x-none"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x-none"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147991" y="317426"/>
            <a:ext cx="8387895" cy="615523"/>
          </a:xfrm>
          <a:prstGeom prst="rect">
            <a:avLst/>
          </a:prstGeom>
          <a:noFill/>
          <a:ln>
            <a:noFill/>
          </a:ln>
        </p:spPr>
        <p:txBody>
          <a:bodyPr spcFirstLastPara="1" wrap="square" lIns="91425" tIns="91425" rIns="91425" bIns="91425" anchor="t" anchorCtr="0">
            <a:spAutoFit/>
          </a:bodyPr>
          <a:lstStyle/>
          <a:p>
            <a:r>
              <a:rPr lang="ru" sz="2800" b="1" dirty="0" smtClean="0">
                <a:solidFill>
                  <a:srgbClr val="0064E8"/>
                </a:solidFill>
                <a:latin typeface="Open Sans" panose="020B0604020202020204" charset="0"/>
                <a:ea typeface="Open Sans" panose="020B0604020202020204" charset="0"/>
                <a:cs typeface="Open Sans" panose="020B0604020202020204" charset="0"/>
                <a:sym typeface="Rubik"/>
              </a:rPr>
              <a:t>Простій</a:t>
            </a:r>
            <a:endParaRPr sz="28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147991" y="1270677"/>
            <a:ext cx="10861040" cy="1734663"/>
          </a:xfrm>
          <a:prstGeom prst="rect">
            <a:avLst/>
          </a:prstGeom>
        </p:spPr>
        <p:txBody>
          <a:bodyPr vert="horz" wrap="square" lIns="0" tIns="71967" rIns="0" bIns="0" rtlCol="0">
            <a:spAutoFit/>
          </a:bodyPr>
          <a:lstStyle/>
          <a:p>
            <a:pPr marR="436869" algn="just">
              <a:buClr>
                <a:srgbClr val="FF0000"/>
              </a:buClr>
              <a:buSzPct val="89583"/>
              <a:tabLst>
                <a:tab pos="306486" algn="l"/>
              </a:tabLst>
            </a:pPr>
            <a:r>
              <a:rPr lang="uk-UA" sz="2400" b="1" i="1" dirty="0" smtClean="0">
                <a:solidFill>
                  <a:schemeClr val="accent1"/>
                </a:solidFill>
              </a:rPr>
              <a:t>Простій</a:t>
            </a:r>
            <a:r>
              <a:rPr lang="uk-UA" dirty="0" smtClean="0">
                <a:solidFill>
                  <a:schemeClr val="accent1"/>
                </a:solidFill>
              </a:rPr>
              <a:t> </a:t>
            </a:r>
            <a:r>
              <a:rPr lang="uk-UA" dirty="0">
                <a:solidFill>
                  <a:schemeClr val="accent1"/>
                </a:solidFill>
              </a:rPr>
              <a:t>- </a:t>
            </a:r>
            <a:r>
              <a:rPr lang="uk-UA" sz="2000" dirty="0">
                <a:solidFill>
                  <a:schemeClr val="accent1"/>
                </a:solidFill>
              </a:rPr>
              <a:t>це зупинення роботи, викликане відсутністю організаційних або технічних умов, необхідних для виконання роботи, невідворотною силою або іншими </a:t>
            </a:r>
            <a:r>
              <a:rPr lang="uk-UA" sz="2000" dirty="0" smtClean="0">
                <a:solidFill>
                  <a:schemeClr val="accent1"/>
                </a:solidFill>
              </a:rPr>
              <a:t>обставинами (стаття 34 КЗпП).</a:t>
            </a:r>
          </a:p>
          <a:p>
            <a:pPr marR="436869" algn="just">
              <a:buClr>
                <a:srgbClr val="FF0000"/>
              </a:buClr>
              <a:buSzPct val="89583"/>
              <a:tabLst>
                <a:tab pos="306486" algn="l"/>
              </a:tabLst>
            </a:pPr>
            <a:endParaRPr lang="uk-UA" sz="2000" dirty="0">
              <a:solidFill>
                <a:schemeClr val="accent1"/>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400" b="1" i="1" dirty="0" smtClean="0">
                <a:solidFill>
                  <a:schemeClr val="accent1"/>
                </a:solidFill>
                <a:latin typeface="Open Sans" panose="020B0604020202020204" charset="0"/>
                <a:ea typeface="Open Sans" panose="020B0604020202020204" charset="0"/>
                <a:cs typeface="Open Sans" panose="020B0604020202020204" charset="0"/>
              </a:rPr>
              <a:t>ВИДИ ПРОСТОЮ</a:t>
            </a:r>
            <a:endParaRPr lang="uk-UA" sz="2400" b="1" i="1" dirty="0">
              <a:solidFill>
                <a:schemeClr val="accent1"/>
              </a:solidFill>
              <a:latin typeface="Open Sans" panose="020B0604020202020204" charset="0"/>
              <a:ea typeface="Open Sans" panose="020B0604020202020204" charset="0"/>
              <a:cs typeface="Open Sans" panose="020B0604020202020204" charset="0"/>
            </a:endParaRPr>
          </a:p>
        </p:txBody>
      </p:sp>
      <p:sp>
        <p:nvSpPr>
          <p:cNvPr id="2" name="Прямоугольник 1"/>
          <p:cNvSpPr/>
          <p:nvPr/>
        </p:nvSpPr>
        <p:spPr>
          <a:xfrm>
            <a:off x="6734207" y="3343068"/>
            <a:ext cx="5031136" cy="2323713"/>
          </a:xfrm>
          <a:prstGeom prst="rect">
            <a:avLst/>
          </a:prstGeom>
        </p:spPr>
        <p:txBody>
          <a:bodyPr wrap="square">
            <a:spAutoFit/>
          </a:bodyPr>
          <a:lstStyle/>
          <a:p>
            <a:pPr algn="ctr"/>
            <a:r>
              <a:rPr lang="uk-UA" sz="2500" u="sng" dirty="0" smtClean="0">
                <a:solidFill>
                  <a:schemeClr val="accent1"/>
                </a:solidFill>
                <a:latin typeface="Times New Roman" panose="02020603050405020304" pitchFamily="18" charset="0"/>
              </a:rPr>
              <a:t>Не з вини працівника</a:t>
            </a:r>
          </a:p>
          <a:p>
            <a:pPr algn="ctr"/>
            <a:endParaRPr lang="uk-UA" sz="2000" dirty="0">
              <a:solidFill>
                <a:schemeClr val="accent1"/>
              </a:solidFill>
              <a:latin typeface="Times New Roman" panose="02020603050405020304" pitchFamily="18" charset="0"/>
            </a:endParaRPr>
          </a:p>
          <a:p>
            <a:pPr algn="just"/>
            <a:r>
              <a:rPr lang="uk-UA" sz="2000" dirty="0">
                <a:solidFill>
                  <a:schemeClr val="accent1"/>
                </a:solidFill>
              </a:rPr>
              <a:t>в разі технічних або економічних причин, оголошення карантину, аварії, стихійного лиха, техногенної або природної катастрофи </a:t>
            </a:r>
            <a:r>
              <a:rPr lang="uk-UA" sz="2000" dirty="0" smtClean="0">
                <a:solidFill>
                  <a:schemeClr val="accent1"/>
                </a:solidFill>
              </a:rPr>
              <a:t>тощо</a:t>
            </a:r>
            <a:endParaRPr lang="en-US" sz="2000" dirty="0">
              <a:solidFill>
                <a:schemeClr val="accent1"/>
              </a:solidFill>
            </a:endParaRPr>
          </a:p>
          <a:p>
            <a:pPr algn="ctr"/>
            <a:endParaRPr lang="uk-UA" sz="2000" dirty="0"/>
          </a:p>
        </p:txBody>
      </p:sp>
      <p:sp>
        <p:nvSpPr>
          <p:cNvPr id="12" name="Прямоугольник 11"/>
          <p:cNvSpPr/>
          <p:nvPr/>
        </p:nvSpPr>
        <p:spPr>
          <a:xfrm>
            <a:off x="1300391" y="3272182"/>
            <a:ext cx="5031136" cy="2631490"/>
          </a:xfrm>
          <a:prstGeom prst="rect">
            <a:avLst/>
          </a:prstGeom>
        </p:spPr>
        <p:txBody>
          <a:bodyPr wrap="square">
            <a:spAutoFit/>
          </a:bodyPr>
          <a:lstStyle/>
          <a:p>
            <a:pPr algn="ctr"/>
            <a:r>
              <a:rPr lang="uk-UA" sz="2500" u="sng" dirty="0" smtClean="0">
                <a:solidFill>
                  <a:schemeClr val="accent1"/>
                </a:solidFill>
                <a:latin typeface="Times New Roman" panose="02020603050405020304" pitchFamily="18" charset="0"/>
              </a:rPr>
              <a:t>З вини працівника</a:t>
            </a:r>
          </a:p>
          <a:p>
            <a:pPr algn="ctr"/>
            <a:endParaRPr lang="uk-UA" sz="2000" dirty="0">
              <a:solidFill>
                <a:schemeClr val="accent1"/>
              </a:solidFill>
              <a:latin typeface="Times New Roman" panose="02020603050405020304" pitchFamily="18" charset="0"/>
            </a:endParaRPr>
          </a:p>
          <a:p>
            <a:pPr algn="just"/>
            <a:r>
              <a:rPr lang="uk-UA" sz="2000" dirty="0">
                <a:solidFill>
                  <a:schemeClr val="accent1"/>
                </a:solidFill>
              </a:rPr>
              <a:t>працівник умисно або неумисно порушив техніку безпеки, трудову дисципліну або технологічний процес, внаслідок чого пошкодив робоче обладнання, інструмент </a:t>
            </a:r>
            <a:r>
              <a:rPr lang="uk-UA" sz="2000" dirty="0" smtClean="0">
                <a:solidFill>
                  <a:schemeClr val="accent1"/>
                </a:solidFill>
              </a:rPr>
              <a:t>тощо</a:t>
            </a:r>
            <a:endParaRPr lang="en-US" sz="2000" dirty="0">
              <a:solidFill>
                <a:schemeClr val="accent1"/>
              </a:solidFill>
            </a:endParaRPr>
          </a:p>
          <a:p>
            <a:pPr algn="just"/>
            <a:endParaRPr lang="uk-UA" sz="2000" dirty="0"/>
          </a:p>
        </p:txBody>
      </p:sp>
    </p:spTree>
    <p:extLst>
      <p:ext uri="{BB962C8B-B14F-4D97-AF65-F5344CB8AC3E}">
        <p14:creationId xmlns:p14="http://schemas.microsoft.com/office/powerpoint/2010/main" val="1415107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x-none"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x-none"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147991" y="357298"/>
            <a:ext cx="8387895" cy="677078"/>
          </a:xfrm>
          <a:prstGeom prst="rect">
            <a:avLst/>
          </a:prstGeom>
          <a:noFill/>
          <a:ln>
            <a:noFill/>
          </a:ln>
        </p:spPr>
        <p:txBody>
          <a:bodyPr spcFirstLastPara="1" wrap="square" lIns="91425" tIns="91425" rIns="91425" bIns="91425" anchor="t" anchorCtr="0">
            <a:spAutoFit/>
          </a:bodyPr>
          <a:lstStyle/>
          <a:p>
            <a:r>
              <a:rPr lang="ru" sz="3200" b="1" smtClean="0">
                <a:solidFill>
                  <a:srgbClr val="0064E8"/>
                </a:solidFill>
                <a:latin typeface="Open Sans" panose="020B0604020202020204" charset="0"/>
                <a:ea typeface="Open Sans" panose="020B0604020202020204" charset="0"/>
                <a:cs typeface="Open Sans" panose="020B0604020202020204" charset="0"/>
                <a:sym typeface="Rubik"/>
              </a:rPr>
              <a:t>Оформлення простою</a:t>
            </a:r>
            <a:endParaRPr sz="32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046391" y="1531911"/>
            <a:ext cx="10861040" cy="3519767"/>
          </a:xfrm>
          <a:prstGeom prst="rect">
            <a:avLst/>
          </a:prstGeom>
        </p:spPr>
        <p:txBody>
          <a:bodyPr vert="horz" wrap="square" lIns="0" tIns="71967" rIns="0" bIns="0" rtlCol="0">
            <a:spAutoFit/>
          </a:bodyPr>
          <a:lstStyle/>
          <a:p>
            <a:pPr marR="436869" algn="just">
              <a:buClr>
                <a:srgbClr val="FF0000"/>
              </a:buClr>
              <a:buSzPct val="89583"/>
              <a:tabLst>
                <a:tab pos="306486" algn="l"/>
              </a:tabLst>
            </a:pPr>
            <a:r>
              <a:rPr lang="uk-UA" sz="2200" dirty="0" smtClean="0">
                <a:solidFill>
                  <a:srgbClr val="2C64DF"/>
                </a:solidFill>
                <a:ea typeface="Open Sans" panose="020B0604020202020204" charset="0"/>
                <a:cs typeface="Open Sans" panose="020B0604020202020204" charset="0"/>
              </a:rPr>
              <a:t>1. </a:t>
            </a:r>
            <a:r>
              <a:rPr lang="uk-UA" sz="2200" b="1" dirty="0" smtClean="0">
                <a:solidFill>
                  <a:srgbClr val="2C64DF"/>
                </a:solidFill>
                <a:ea typeface="Open Sans" panose="020B0604020202020204" charset="0"/>
                <a:cs typeface="Open Sans" panose="020B0604020202020204" charset="0"/>
              </a:rPr>
              <a:t>Фіксація простою</a:t>
            </a:r>
          </a:p>
          <a:p>
            <a:pPr marR="436869" algn="just">
              <a:buClr>
                <a:srgbClr val="FF0000"/>
              </a:buClr>
              <a:buSzPct val="89583"/>
              <a:tabLst>
                <a:tab pos="306486" algn="l"/>
              </a:tabLst>
            </a:pPr>
            <a:r>
              <a:rPr lang="ru-RU" sz="2000" dirty="0">
                <a:solidFill>
                  <a:schemeClr val="accent1"/>
                </a:solidFill>
              </a:rPr>
              <a:t>Про початок простою, </a:t>
            </a:r>
            <a:r>
              <a:rPr lang="ru-RU" sz="2000" dirty="0" err="1">
                <a:solidFill>
                  <a:schemeClr val="accent1"/>
                </a:solidFill>
              </a:rPr>
              <a:t>крім</a:t>
            </a:r>
            <a:r>
              <a:rPr lang="ru-RU" sz="2000" dirty="0">
                <a:solidFill>
                  <a:schemeClr val="accent1"/>
                </a:solidFill>
              </a:rPr>
              <a:t> простою структурного </a:t>
            </a:r>
            <a:r>
              <a:rPr lang="ru-RU" sz="2000" dirty="0" err="1">
                <a:solidFill>
                  <a:schemeClr val="accent1"/>
                </a:solidFill>
              </a:rPr>
              <a:t>підрозділу</a:t>
            </a:r>
            <a:r>
              <a:rPr lang="ru-RU" sz="2000" dirty="0">
                <a:solidFill>
                  <a:schemeClr val="accent1"/>
                </a:solidFill>
              </a:rPr>
              <a:t> </a:t>
            </a:r>
            <a:r>
              <a:rPr lang="ru-RU" sz="2000" dirty="0" err="1">
                <a:solidFill>
                  <a:schemeClr val="accent1"/>
                </a:solidFill>
              </a:rPr>
              <a:t>чи</a:t>
            </a:r>
            <a:r>
              <a:rPr lang="ru-RU" sz="2000" dirty="0">
                <a:solidFill>
                  <a:schemeClr val="accent1"/>
                </a:solidFill>
              </a:rPr>
              <a:t> </a:t>
            </a:r>
            <a:r>
              <a:rPr lang="ru-RU" sz="2000" dirty="0" err="1">
                <a:solidFill>
                  <a:schemeClr val="accent1"/>
                </a:solidFill>
              </a:rPr>
              <a:t>всього</a:t>
            </a:r>
            <a:r>
              <a:rPr lang="ru-RU" sz="2000" dirty="0">
                <a:solidFill>
                  <a:schemeClr val="accent1"/>
                </a:solidFill>
              </a:rPr>
              <a:t> </a:t>
            </a:r>
            <a:r>
              <a:rPr lang="ru-RU" sz="2000" dirty="0" err="1">
                <a:solidFill>
                  <a:schemeClr val="accent1"/>
                </a:solidFill>
              </a:rPr>
              <a:t>підприємства</a:t>
            </a:r>
            <a:r>
              <a:rPr lang="ru-RU" sz="2000" dirty="0">
                <a:solidFill>
                  <a:schemeClr val="accent1"/>
                </a:solidFill>
              </a:rPr>
              <a:t>, </a:t>
            </a:r>
            <a:r>
              <a:rPr lang="ru-RU" sz="2000" dirty="0" err="1">
                <a:solidFill>
                  <a:schemeClr val="accent1"/>
                </a:solidFill>
              </a:rPr>
              <a:t>працівник</a:t>
            </a:r>
            <a:r>
              <a:rPr lang="ru-RU" sz="2000" dirty="0">
                <a:solidFill>
                  <a:schemeClr val="accent1"/>
                </a:solidFill>
              </a:rPr>
              <a:t> повинен </a:t>
            </a:r>
            <a:r>
              <a:rPr lang="ru-RU" sz="2000" dirty="0" err="1">
                <a:solidFill>
                  <a:schemeClr val="accent1"/>
                </a:solidFill>
              </a:rPr>
              <a:t>попередити</a:t>
            </a:r>
            <a:r>
              <a:rPr lang="ru-RU" sz="2000" dirty="0">
                <a:solidFill>
                  <a:schemeClr val="accent1"/>
                </a:solidFill>
              </a:rPr>
              <a:t> </a:t>
            </a:r>
            <a:r>
              <a:rPr lang="ru-RU" sz="2000" dirty="0" err="1">
                <a:solidFill>
                  <a:schemeClr val="accent1"/>
                </a:solidFill>
              </a:rPr>
              <a:t>роботодавця</a:t>
            </a:r>
            <a:r>
              <a:rPr lang="ru-RU" sz="2000" dirty="0">
                <a:solidFill>
                  <a:schemeClr val="accent1"/>
                </a:solidFill>
              </a:rPr>
              <a:t> </a:t>
            </a:r>
            <a:r>
              <a:rPr lang="ru-RU" sz="2000" dirty="0" err="1">
                <a:solidFill>
                  <a:schemeClr val="accent1"/>
                </a:solidFill>
              </a:rPr>
              <a:t>чи</a:t>
            </a:r>
            <a:r>
              <a:rPr lang="ru-RU" sz="2000" dirty="0">
                <a:solidFill>
                  <a:schemeClr val="accent1"/>
                </a:solidFill>
              </a:rPr>
              <a:t> бригадира, </a:t>
            </a:r>
            <a:r>
              <a:rPr lang="ru-RU" sz="2000" dirty="0" err="1">
                <a:solidFill>
                  <a:schemeClr val="accent1"/>
                </a:solidFill>
              </a:rPr>
              <a:t>майстра</a:t>
            </a:r>
            <a:r>
              <a:rPr lang="ru-RU" sz="2000" dirty="0">
                <a:solidFill>
                  <a:schemeClr val="accent1"/>
                </a:solidFill>
              </a:rPr>
              <a:t> </a:t>
            </a:r>
            <a:r>
              <a:rPr lang="ru-RU" sz="2000" dirty="0" err="1">
                <a:solidFill>
                  <a:schemeClr val="accent1"/>
                </a:solidFill>
              </a:rPr>
              <a:t>або</a:t>
            </a:r>
            <a:r>
              <a:rPr lang="ru-RU" sz="2000" dirty="0">
                <a:solidFill>
                  <a:schemeClr val="accent1"/>
                </a:solidFill>
              </a:rPr>
              <a:t> </a:t>
            </a:r>
            <a:r>
              <a:rPr lang="ru-RU" sz="2000" dirty="0" err="1">
                <a:solidFill>
                  <a:schemeClr val="accent1"/>
                </a:solidFill>
              </a:rPr>
              <a:t>посадових</a:t>
            </a:r>
            <a:r>
              <a:rPr lang="ru-RU" sz="2000" dirty="0">
                <a:solidFill>
                  <a:schemeClr val="accent1"/>
                </a:solidFill>
              </a:rPr>
              <a:t> </a:t>
            </a:r>
            <a:r>
              <a:rPr lang="ru-RU" sz="2000" dirty="0" err="1">
                <a:solidFill>
                  <a:schemeClr val="accent1"/>
                </a:solidFill>
              </a:rPr>
              <a:t>осіб</a:t>
            </a:r>
            <a:r>
              <a:rPr lang="ru-RU" sz="2000" dirty="0" smtClean="0">
                <a:solidFill>
                  <a:schemeClr val="accent1"/>
                </a:solidFill>
              </a:rPr>
              <a:t>. </a:t>
            </a:r>
            <a:r>
              <a:rPr lang="ru-RU" sz="2000" i="1" dirty="0" smtClean="0">
                <a:solidFill>
                  <a:schemeClr val="accent1"/>
                </a:solidFill>
              </a:rPr>
              <a:t>(</a:t>
            </a:r>
            <a:r>
              <a:rPr lang="ru-RU" sz="2000" i="1" dirty="0" err="1" smtClean="0">
                <a:solidFill>
                  <a:schemeClr val="accent1"/>
                </a:solidFill>
              </a:rPr>
              <a:t>частина</a:t>
            </a:r>
            <a:r>
              <a:rPr lang="ru-RU" sz="2000" i="1" dirty="0" smtClean="0">
                <a:solidFill>
                  <a:schemeClr val="accent1"/>
                </a:solidFill>
              </a:rPr>
              <a:t> друга </a:t>
            </a:r>
            <a:r>
              <a:rPr lang="ru-RU" sz="2000" i="1" dirty="0" err="1" smtClean="0">
                <a:solidFill>
                  <a:schemeClr val="accent1"/>
                </a:solidFill>
              </a:rPr>
              <a:t>статті</a:t>
            </a:r>
            <a:r>
              <a:rPr lang="ru-RU" sz="2000" i="1" dirty="0" smtClean="0">
                <a:solidFill>
                  <a:schemeClr val="accent1"/>
                </a:solidFill>
              </a:rPr>
              <a:t> 113 </a:t>
            </a:r>
            <a:r>
              <a:rPr lang="ru-RU" sz="2000" i="1" dirty="0" err="1" smtClean="0">
                <a:solidFill>
                  <a:schemeClr val="accent1"/>
                </a:solidFill>
              </a:rPr>
              <a:t>КЗпП</a:t>
            </a:r>
            <a:r>
              <a:rPr lang="ru-RU" sz="2000" i="1" dirty="0" smtClean="0">
                <a:solidFill>
                  <a:schemeClr val="accent1"/>
                </a:solidFill>
              </a:rPr>
              <a:t>)</a:t>
            </a:r>
          </a:p>
          <a:p>
            <a:pPr marR="436869" algn="just">
              <a:buClr>
                <a:srgbClr val="FF0000"/>
              </a:buClr>
              <a:buSzPct val="89583"/>
              <a:tabLst>
                <a:tab pos="306486" algn="l"/>
              </a:tabLst>
            </a:pPr>
            <a:r>
              <a:rPr lang="ru-RU" sz="2000" dirty="0" err="1" smtClean="0">
                <a:solidFill>
                  <a:schemeClr val="accent1"/>
                </a:solidFill>
                <a:ea typeface="Open Sans" panose="020B0604020202020204" charset="0"/>
                <a:cs typeface="Open Sans" panose="020B0604020202020204" charset="0"/>
              </a:rPr>
              <a:t>Рекомендується</a:t>
            </a:r>
            <a:r>
              <a:rPr lang="ru-RU" sz="2000" dirty="0" smtClean="0">
                <a:solidFill>
                  <a:schemeClr val="accent1"/>
                </a:solidFill>
                <a:ea typeface="Open Sans" panose="020B0604020202020204" charset="0"/>
                <a:cs typeface="Open Sans" panose="020B0604020202020204" charset="0"/>
              </a:rPr>
              <a:t> </a:t>
            </a:r>
            <a:r>
              <a:rPr lang="ru-RU" sz="2000" dirty="0" err="1" smtClean="0">
                <a:solidFill>
                  <a:schemeClr val="accent1"/>
                </a:solidFill>
                <a:ea typeface="Open Sans" panose="020B0604020202020204" charset="0"/>
                <a:cs typeface="Open Sans" panose="020B0604020202020204" charset="0"/>
              </a:rPr>
              <a:t>роботодавцю</a:t>
            </a:r>
            <a:r>
              <a:rPr lang="ru-RU" sz="2000" dirty="0" smtClean="0">
                <a:solidFill>
                  <a:schemeClr val="accent1"/>
                </a:solidFill>
                <a:ea typeface="Open Sans" panose="020B0604020202020204" charset="0"/>
                <a:cs typeface="Open Sans" panose="020B0604020202020204" charset="0"/>
              </a:rPr>
              <a:t> </a:t>
            </a:r>
            <a:r>
              <a:rPr lang="ru-RU" sz="2000" dirty="0" err="1" smtClean="0">
                <a:solidFill>
                  <a:schemeClr val="accent1"/>
                </a:solidFill>
                <a:ea typeface="Open Sans" panose="020B0604020202020204" charset="0"/>
                <a:cs typeface="Open Sans" panose="020B0604020202020204" charset="0"/>
              </a:rPr>
              <a:t>скласти</a:t>
            </a:r>
            <a:r>
              <a:rPr lang="ru-RU" sz="2000" dirty="0" smtClean="0">
                <a:solidFill>
                  <a:schemeClr val="accent1"/>
                </a:solidFill>
                <a:ea typeface="Open Sans" panose="020B0604020202020204" charset="0"/>
                <a:cs typeface="Open Sans" panose="020B0604020202020204" charset="0"/>
              </a:rPr>
              <a:t> акт простою, в </a:t>
            </a:r>
            <a:r>
              <a:rPr lang="ru-RU" sz="2000" dirty="0" err="1" smtClean="0">
                <a:solidFill>
                  <a:schemeClr val="accent1"/>
                </a:solidFill>
                <a:ea typeface="Open Sans" panose="020B0604020202020204" charset="0"/>
                <a:cs typeface="Open Sans" panose="020B0604020202020204" charset="0"/>
              </a:rPr>
              <a:t>якому</a:t>
            </a:r>
            <a:r>
              <a:rPr lang="ru-RU" sz="2000" dirty="0" smtClean="0">
                <a:solidFill>
                  <a:schemeClr val="accent1"/>
                </a:solidFill>
                <a:ea typeface="Open Sans" panose="020B0604020202020204" charset="0"/>
                <a:cs typeface="Open Sans" panose="020B0604020202020204" charset="0"/>
              </a:rPr>
              <a:t> </a:t>
            </a:r>
            <a:r>
              <a:rPr lang="ru-RU" sz="2000" dirty="0" err="1" smtClean="0">
                <a:solidFill>
                  <a:schemeClr val="accent1"/>
                </a:solidFill>
                <a:ea typeface="Open Sans" panose="020B0604020202020204" charset="0"/>
                <a:cs typeface="Open Sans" panose="020B0604020202020204" charset="0"/>
              </a:rPr>
              <a:t>зазначаються</a:t>
            </a:r>
            <a:r>
              <a:rPr lang="ru-RU" sz="2000" dirty="0" smtClean="0">
                <a:solidFill>
                  <a:schemeClr val="accent1"/>
                </a:solidFill>
                <a:ea typeface="Open Sans" panose="020B0604020202020204" charset="0"/>
                <a:cs typeface="Open Sans" panose="020B0604020202020204" charset="0"/>
              </a:rPr>
              <a:t> причини простою.</a:t>
            </a:r>
            <a:endParaRPr lang="ru-RU" sz="2000" dirty="0">
              <a:solidFill>
                <a:schemeClr val="accent1"/>
              </a:solidFill>
              <a:ea typeface="Open Sans" panose="020B0604020202020204" charset="0"/>
              <a:cs typeface="Open Sans" panose="020B0604020202020204" charset="0"/>
            </a:endParaRPr>
          </a:p>
          <a:p>
            <a:pPr marR="436869" algn="just">
              <a:buClr>
                <a:srgbClr val="FF0000"/>
              </a:buClr>
              <a:buSzPct val="89583"/>
              <a:tabLst>
                <a:tab pos="306486" algn="l"/>
              </a:tabLst>
            </a:pPr>
            <a:endParaRPr lang="uk-UA" sz="2000" i="1" dirty="0" smtClean="0">
              <a:solidFill>
                <a:schemeClr val="accent1"/>
              </a:solidFill>
              <a:ea typeface="Open Sans" panose="020B0604020202020204" charset="0"/>
              <a:cs typeface="Open Sans" panose="020B0604020202020204" charset="0"/>
            </a:endParaRPr>
          </a:p>
          <a:p>
            <a:pPr marR="436869">
              <a:buClr>
                <a:srgbClr val="FF0000"/>
              </a:buClr>
              <a:buSzPct val="89583"/>
              <a:tabLst>
                <a:tab pos="306486" algn="l"/>
              </a:tabLst>
            </a:pPr>
            <a:r>
              <a:rPr lang="uk-UA" sz="2200" b="1" dirty="0" smtClean="0">
                <a:solidFill>
                  <a:srgbClr val="0064E8"/>
                </a:solidFill>
                <a:ea typeface="Open Sans" panose="020B0604020202020204" charset="0"/>
                <a:cs typeface="Open Sans" panose="020B0604020202020204" charset="0"/>
              </a:rPr>
              <a:t>2. Видача наказу про запровадження простою</a:t>
            </a:r>
          </a:p>
          <a:p>
            <a:pPr marR="436869">
              <a:buClr>
                <a:srgbClr val="FF0000"/>
              </a:buClr>
              <a:buSzPct val="89583"/>
              <a:tabLst>
                <a:tab pos="306486" algn="l"/>
              </a:tabLst>
            </a:pPr>
            <a:r>
              <a:rPr lang="uk-UA" sz="2000" dirty="0" smtClean="0">
                <a:solidFill>
                  <a:srgbClr val="0064E8"/>
                </a:solidFill>
                <a:ea typeface="Open Sans" panose="020B0604020202020204" charset="0"/>
                <a:cs typeface="Open Sans" panose="020B0604020202020204" charset="0"/>
              </a:rPr>
              <a:t>У наказі зазначається: причина простою, час простою, категорії працівників (структурні підрозділи), які підпадають під дію простою, порядок оплати простою, місцезнаходження працівників, тощо. </a:t>
            </a:r>
            <a:endParaRPr lang="uk-UA" sz="2000" dirty="0" smtClean="0">
              <a:solidFill>
                <a:srgbClr val="0064E8"/>
              </a:solidFill>
              <a:ea typeface="Open Sans" panose="020B0604020202020204" charset="0"/>
              <a:cs typeface="Open Sans" panose="020B0604020202020204" charset="0"/>
            </a:endParaRPr>
          </a:p>
        </p:txBody>
      </p:sp>
      <p:sp>
        <p:nvSpPr>
          <p:cNvPr id="12" name="object 2"/>
          <p:cNvSpPr txBox="1"/>
          <p:nvPr/>
        </p:nvSpPr>
        <p:spPr>
          <a:xfrm>
            <a:off x="1788162" y="3487711"/>
            <a:ext cx="4426372" cy="349669"/>
          </a:xfrm>
          <a:prstGeom prst="rect">
            <a:avLst/>
          </a:prstGeom>
        </p:spPr>
        <p:txBody>
          <a:bodyPr vert="horz" wrap="square" lIns="0" tIns="71967" rIns="0" bIns="0" rtlCol="0">
            <a:spAutoFit/>
          </a:bodyPr>
          <a:lstStyle/>
          <a:p>
            <a:pPr marR="436869" algn="ctr">
              <a:buClr>
                <a:srgbClr val="FF0000"/>
              </a:buClr>
              <a:buSzPct val="89583"/>
              <a:tabLst>
                <a:tab pos="306486" algn="l"/>
              </a:tabLst>
            </a:pPr>
            <a:endParaRPr lang="uk-UA" dirty="0" smtClean="0">
              <a:solidFill>
                <a:srgbClr val="2C64DF"/>
              </a:solidFill>
              <a:latin typeface="Open Sans" panose="020B0604020202020204" charset="0"/>
              <a:ea typeface="Open Sans" panose="020B0604020202020204" charset="0"/>
              <a:cs typeface="Open Sans" panose="020B0604020202020204" charset="0"/>
            </a:endParaRPr>
          </a:p>
        </p:txBody>
      </p:sp>
      <p:sp>
        <p:nvSpPr>
          <p:cNvPr id="13" name="object 2"/>
          <p:cNvSpPr txBox="1"/>
          <p:nvPr/>
        </p:nvSpPr>
        <p:spPr>
          <a:xfrm>
            <a:off x="7316896" y="3809446"/>
            <a:ext cx="4426372" cy="365058"/>
          </a:xfrm>
          <a:prstGeom prst="rect">
            <a:avLst/>
          </a:prstGeom>
        </p:spPr>
        <p:txBody>
          <a:bodyPr vert="horz" wrap="square" lIns="0" tIns="71967" rIns="0" bIns="0" rtlCol="0">
            <a:spAutoFit/>
          </a:bodyPr>
          <a:lstStyle/>
          <a:p>
            <a:pPr marR="436869" algn="ctr">
              <a:buClr>
                <a:srgbClr val="FF0000"/>
              </a:buClr>
              <a:buSzPct val="89583"/>
              <a:tabLst>
                <a:tab pos="306486" algn="l"/>
              </a:tabLst>
            </a:pPr>
            <a:endParaRPr lang="uk-UA" sz="1900" dirty="0" smtClean="0">
              <a:solidFill>
                <a:srgbClr val="2C64DF"/>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23255226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x-none"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x-none"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088563" y="234673"/>
            <a:ext cx="8387895" cy="646300"/>
          </a:xfrm>
          <a:prstGeom prst="rect">
            <a:avLst/>
          </a:prstGeom>
          <a:noFill/>
          <a:ln>
            <a:noFill/>
          </a:ln>
        </p:spPr>
        <p:txBody>
          <a:bodyPr spcFirstLastPara="1" wrap="square" lIns="91425" tIns="91425" rIns="91425" bIns="91425" anchor="t" anchorCtr="0">
            <a:spAutoFit/>
          </a:bodyPr>
          <a:lstStyle/>
          <a:p>
            <a:r>
              <a:rPr lang="ru" sz="3000" b="1" dirty="0" smtClean="0">
                <a:solidFill>
                  <a:srgbClr val="0064E8"/>
                </a:solidFill>
                <a:latin typeface="Open Sans" panose="020B0604020202020204" charset="0"/>
                <a:ea typeface="Open Sans" panose="020B0604020202020204" charset="0"/>
                <a:cs typeface="Open Sans" panose="020B0604020202020204" charset="0"/>
                <a:sym typeface="Rubik"/>
              </a:rPr>
              <a:t>Оплата простою</a:t>
            </a:r>
            <a:endParaRPr sz="30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064560" y="1164429"/>
            <a:ext cx="10861040" cy="4304598"/>
          </a:xfrm>
          <a:prstGeom prst="rect">
            <a:avLst/>
          </a:prstGeom>
        </p:spPr>
        <p:txBody>
          <a:bodyPr vert="horz" wrap="square" lIns="0" tIns="71967" rIns="0" bIns="0" rtlCol="0">
            <a:spAutoFit/>
          </a:bodyPr>
          <a:lstStyle/>
          <a:p>
            <a:pPr algn="ctr"/>
            <a:endParaRPr lang="uk-UA" sz="2000" dirty="0" smtClean="0">
              <a:solidFill>
                <a:srgbClr val="2C64DF"/>
              </a:solidFill>
            </a:endParaRPr>
          </a:p>
          <a:p>
            <a:pPr algn="just"/>
            <a:r>
              <a:rPr lang="ru-RU" dirty="0">
                <a:solidFill>
                  <a:schemeClr val="accent1"/>
                </a:solidFill>
              </a:rPr>
              <a:t>Час простою не з вини </a:t>
            </a:r>
            <a:r>
              <a:rPr lang="ru-RU" dirty="0" err="1">
                <a:solidFill>
                  <a:schemeClr val="accent1"/>
                </a:solidFill>
              </a:rPr>
              <a:t>працівника</a:t>
            </a:r>
            <a:r>
              <a:rPr lang="ru-RU" dirty="0">
                <a:solidFill>
                  <a:schemeClr val="accent1"/>
                </a:solidFill>
              </a:rPr>
              <a:t>, в тому </a:t>
            </a:r>
            <a:r>
              <a:rPr lang="ru-RU" dirty="0" err="1">
                <a:solidFill>
                  <a:schemeClr val="accent1"/>
                </a:solidFill>
              </a:rPr>
              <a:t>числі</a:t>
            </a:r>
            <a:r>
              <a:rPr lang="ru-RU" dirty="0">
                <a:solidFill>
                  <a:schemeClr val="accent1"/>
                </a:solidFill>
              </a:rPr>
              <a:t> на </a:t>
            </a:r>
            <a:r>
              <a:rPr lang="ru-RU" dirty="0" err="1">
                <a:solidFill>
                  <a:schemeClr val="accent1"/>
                </a:solidFill>
              </a:rPr>
              <a:t>період</a:t>
            </a:r>
            <a:r>
              <a:rPr lang="ru-RU" dirty="0">
                <a:solidFill>
                  <a:schemeClr val="accent1"/>
                </a:solidFill>
              </a:rPr>
              <a:t> </a:t>
            </a:r>
            <a:r>
              <a:rPr lang="ru-RU" dirty="0" err="1">
                <a:solidFill>
                  <a:schemeClr val="accent1"/>
                </a:solidFill>
              </a:rPr>
              <a:t>оголошення</a:t>
            </a:r>
            <a:r>
              <a:rPr lang="ru-RU" dirty="0">
                <a:solidFill>
                  <a:schemeClr val="accent1"/>
                </a:solidFill>
              </a:rPr>
              <a:t> карантину, </a:t>
            </a:r>
            <a:r>
              <a:rPr lang="ru-RU" dirty="0" err="1">
                <a:solidFill>
                  <a:schemeClr val="accent1"/>
                </a:solidFill>
              </a:rPr>
              <a:t>встановленого</a:t>
            </a:r>
            <a:r>
              <a:rPr lang="ru-RU" dirty="0">
                <a:solidFill>
                  <a:schemeClr val="accent1"/>
                </a:solidFill>
              </a:rPr>
              <a:t> </a:t>
            </a:r>
            <a:r>
              <a:rPr lang="ru-RU" dirty="0" err="1">
                <a:solidFill>
                  <a:schemeClr val="accent1"/>
                </a:solidFill>
              </a:rPr>
              <a:t>Кабінетом</a:t>
            </a:r>
            <a:r>
              <a:rPr lang="ru-RU" dirty="0">
                <a:solidFill>
                  <a:schemeClr val="accent1"/>
                </a:solidFill>
              </a:rPr>
              <a:t> </a:t>
            </a:r>
            <a:r>
              <a:rPr lang="ru-RU" dirty="0" err="1">
                <a:solidFill>
                  <a:schemeClr val="accent1"/>
                </a:solidFill>
              </a:rPr>
              <a:t>Міністрів</a:t>
            </a:r>
            <a:r>
              <a:rPr lang="ru-RU" dirty="0">
                <a:solidFill>
                  <a:schemeClr val="accent1"/>
                </a:solidFill>
              </a:rPr>
              <a:t> </a:t>
            </a:r>
            <a:r>
              <a:rPr lang="ru-RU" dirty="0" err="1">
                <a:solidFill>
                  <a:schemeClr val="accent1"/>
                </a:solidFill>
              </a:rPr>
              <a:t>України</a:t>
            </a:r>
            <a:r>
              <a:rPr lang="ru-RU" dirty="0">
                <a:solidFill>
                  <a:schemeClr val="accent1"/>
                </a:solidFill>
              </a:rPr>
              <a:t>, </a:t>
            </a:r>
            <a:r>
              <a:rPr lang="ru-RU" dirty="0" err="1">
                <a:solidFill>
                  <a:schemeClr val="accent1"/>
                </a:solidFill>
              </a:rPr>
              <a:t>оплачується</a:t>
            </a:r>
            <a:r>
              <a:rPr lang="ru-RU" dirty="0">
                <a:solidFill>
                  <a:schemeClr val="accent1"/>
                </a:solidFill>
              </a:rPr>
              <a:t> з </a:t>
            </a:r>
            <a:r>
              <a:rPr lang="ru-RU" dirty="0" err="1">
                <a:solidFill>
                  <a:schemeClr val="accent1"/>
                </a:solidFill>
              </a:rPr>
              <a:t>розрахунку</a:t>
            </a:r>
            <a:r>
              <a:rPr lang="ru-RU" dirty="0">
                <a:solidFill>
                  <a:schemeClr val="accent1"/>
                </a:solidFill>
              </a:rPr>
              <a:t> не </a:t>
            </a:r>
            <a:r>
              <a:rPr lang="ru-RU" dirty="0" err="1">
                <a:solidFill>
                  <a:schemeClr val="accent1"/>
                </a:solidFill>
              </a:rPr>
              <a:t>нижче</a:t>
            </a:r>
            <a:r>
              <a:rPr lang="ru-RU" dirty="0">
                <a:solidFill>
                  <a:schemeClr val="accent1"/>
                </a:solidFill>
              </a:rPr>
              <a:t> </a:t>
            </a:r>
            <a:r>
              <a:rPr lang="ru-RU" dirty="0" err="1">
                <a:solidFill>
                  <a:schemeClr val="accent1"/>
                </a:solidFill>
              </a:rPr>
              <a:t>від</a:t>
            </a:r>
            <a:r>
              <a:rPr lang="ru-RU" dirty="0">
                <a:solidFill>
                  <a:schemeClr val="accent1"/>
                </a:solidFill>
              </a:rPr>
              <a:t> </a:t>
            </a:r>
            <a:r>
              <a:rPr lang="ru-RU" dirty="0" err="1">
                <a:solidFill>
                  <a:schemeClr val="accent1"/>
                </a:solidFill>
              </a:rPr>
              <a:t>двох</a:t>
            </a:r>
            <a:r>
              <a:rPr lang="ru-RU" dirty="0">
                <a:solidFill>
                  <a:schemeClr val="accent1"/>
                </a:solidFill>
              </a:rPr>
              <a:t> </a:t>
            </a:r>
            <a:r>
              <a:rPr lang="ru-RU" dirty="0" err="1">
                <a:solidFill>
                  <a:schemeClr val="accent1"/>
                </a:solidFill>
              </a:rPr>
              <a:t>третин</a:t>
            </a:r>
            <a:r>
              <a:rPr lang="ru-RU" dirty="0">
                <a:solidFill>
                  <a:schemeClr val="accent1"/>
                </a:solidFill>
              </a:rPr>
              <a:t> </a:t>
            </a:r>
            <a:r>
              <a:rPr lang="ru-RU" dirty="0" err="1">
                <a:solidFill>
                  <a:schemeClr val="accent1"/>
                </a:solidFill>
              </a:rPr>
              <a:t>тарифної</a:t>
            </a:r>
            <a:r>
              <a:rPr lang="ru-RU" dirty="0">
                <a:solidFill>
                  <a:schemeClr val="accent1"/>
                </a:solidFill>
              </a:rPr>
              <a:t> ставки </a:t>
            </a:r>
            <a:r>
              <a:rPr lang="ru-RU" dirty="0" err="1">
                <a:solidFill>
                  <a:schemeClr val="accent1"/>
                </a:solidFill>
              </a:rPr>
              <a:t>встановленого</a:t>
            </a:r>
            <a:r>
              <a:rPr lang="ru-RU" dirty="0">
                <a:solidFill>
                  <a:schemeClr val="accent1"/>
                </a:solidFill>
              </a:rPr>
              <a:t> </a:t>
            </a:r>
            <a:r>
              <a:rPr lang="ru-RU" dirty="0" err="1">
                <a:solidFill>
                  <a:schemeClr val="accent1"/>
                </a:solidFill>
              </a:rPr>
              <a:t>працівникові</a:t>
            </a:r>
            <a:r>
              <a:rPr lang="ru-RU" dirty="0">
                <a:solidFill>
                  <a:schemeClr val="accent1"/>
                </a:solidFill>
              </a:rPr>
              <a:t> </a:t>
            </a:r>
            <a:r>
              <a:rPr lang="ru-RU" dirty="0" err="1">
                <a:solidFill>
                  <a:schemeClr val="accent1"/>
                </a:solidFill>
              </a:rPr>
              <a:t>розряду</a:t>
            </a:r>
            <a:r>
              <a:rPr lang="ru-RU" dirty="0">
                <a:solidFill>
                  <a:schemeClr val="accent1"/>
                </a:solidFill>
              </a:rPr>
              <a:t> (окладу</a:t>
            </a:r>
            <a:r>
              <a:rPr lang="ru-RU" dirty="0" smtClean="0">
                <a:solidFill>
                  <a:schemeClr val="accent1"/>
                </a:solidFill>
              </a:rPr>
              <a:t>) </a:t>
            </a:r>
            <a:r>
              <a:rPr lang="ru-RU" i="1" dirty="0" smtClean="0">
                <a:solidFill>
                  <a:schemeClr val="accent1"/>
                </a:solidFill>
              </a:rPr>
              <a:t>(</a:t>
            </a:r>
            <a:r>
              <a:rPr lang="ru-RU" i="1" dirty="0" err="1" smtClean="0">
                <a:solidFill>
                  <a:schemeClr val="accent1"/>
                </a:solidFill>
              </a:rPr>
              <a:t>частина</a:t>
            </a:r>
            <a:r>
              <a:rPr lang="ru-RU" i="1" dirty="0" smtClean="0">
                <a:solidFill>
                  <a:schemeClr val="accent1"/>
                </a:solidFill>
              </a:rPr>
              <a:t> перша </a:t>
            </a:r>
            <a:r>
              <a:rPr lang="ru-RU" i="1" dirty="0" err="1" smtClean="0">
                <a:solidFill>
                  <a:schemeClr val="accent1"/>
                </a:solidFill>
              </a:rPr>
              <a:t>статті</a:t>
            </a:r>
            <a:r>
              <a:rPr lang="ru-RU" i="1" dirty="0" smtClean="0">
                <a:solidFill>
                  <a:schemeClr val="accent1"/>
                </a:solidFill>
              </a:rPr>
              <a:t> 113 </a:t>
            </a:r>
            <a:r>
              <a:rPr lang="ru-RU" i="1" dirty="0" err="1" smtClean="0">
                <a:solidFill>
                  <a:schemeClr val="accent1"/>
                </a:solidFill>
              </a:rPr>
              <a:t>КЗпП</a:t>
            </a:r>
            <a:r>
              <a:rPr lang="ru-RU" i="1" dirty="0" smtClean="0">
                <a:solidFill>
                  <a:schemeClr val="accent1"/>
                </a:solidFill>
              </a:rPr>
              <a:t>)</a:t>
            </a:r>
            <a:r>
              <a:rPr lang="ru-RU" dirty="0" smtClean="0">
                <a:solidFill>
                  <a:schemeClr val="accent1"/>
                </a:solidFill>
              </a:rPr>
              <a:t>.</a:t>
            </a:r>
          </a:p>
          <a:p>
            <a:pPr algn="just"/>
            <a:endParaRPr lang="ru-RU" sz="1900" dirty="0">
              <a:solidFill>
                <a:schemeClr val="accent1"/>
              </a:solidFill>
              <a:latin typeface="Open Sans" panose="020B0604020202020204" charset="0"/>
              <a:ea typeface="Open Sans" panose="020B0604020202020204" charset="0"/>
              <a:cs typeface="Open Sans" panose="020B0604020202020204" charset="0"/>
            </a:endParaRPr>
          </a:p>
          <a:p>
            <a:r>
              <a:rPr lang="ru-RU" dirty="0">
                <a:solidFill>
                  <a:schemeClr val="accent1"/>
                </a:solidFill>
              </a:rPr>
              <a:t>За час простою, коли </a:t>
            </a:r>
            <a:r>
              <a:rPr lang="ru-RU" dirty="0" err="1">
                <a:solidFill>
                  <a:schemeClr val="accent1"/>
                </a:solidFill>
              </a:rPr>
              <a:t>виникла</a:t>
            </a:r>
            <a:r>
              <a:rPr lang="ru-RU" dirty="0">
                <a:solidFill>
                  <a:schemeClr val="accent1"/>
                </a:solidFill>
              </a:rPr>
              <a:t> </a:t>
            </a:r>
            <a:r>
              <a:rPr lang="ru-RU" dirty="0" err="1">
                <a:solidFill>
                  <a:schemeClr val="accent1"/>
                </a:solidFill>
              </a:rPr>
              <a:t>виробнича</a:t>
            </a:r>
            <a:r>
              <a:rPr lang="ru-RU" dirty="0">
                <a:solidFill>
                  <a:schemeClr val="accent1"/>
                </a:solidFill>
              </a:rPr>
              <a:t> </a:t>
            </a:r>
            <a:r>
              <a:rPr lang="ru-RU" dirty="0" err="1">
                <a:solidFill>
                  <a:schemeClr val="accent1"/>
                </a:solidFill>
              </a:rPr>
              <a:t>ситуація</a:t>
            </a:r>
            <a:r>
              <a:rPr lang="ru-RU" dirty="0">
                <a:solidFill>
                  <a:schemeClr val="accent1"/>
                </a:solidFill>
              </a:rPr>
              <a:t>, </a:t>
            </a:r>
            <a:r>
              <a:rPr lang="ru-RU" dirty="0" err="1">
                <a:solidFill>
                  <a:schemeClr val="accent1"/>
                </a:solidFill>
              </a:rPr>
              <a:t>небезпечна</a:t>
            </a:r>
            <a:r>
              <a:rPr lang="ru-RU" dirty="0">
                <a:solidFill>
                  <a:schemeClr val="accent1"/>
                </a:solidFill>
              </a:rPr>
              <a:t> для </a:t>
            </a:r>
            <a:r>
              <a:rPr lang="ru-RU" dirty="0" err="1">
                <a:solidFill>
                  <a:schemeClr val="accent1"/>
                </a:solidFill>
              </a:rPr>
              <a:t>життя</a:t>
            </a:r>
            <a:r>
              <a:rPr lang="ru-RU" dirty="0">
                <a:solidFill>
                  <a:schemeClr val="accent1"/>
                </a:solidFill>
              </a:rPr>
              <a:t> </a:t>
            </a:r>
            <a:r>
              <a:rPr lang="ru-RU" dirty="0" err="1">
                <a:solidFill>
                  <a:schemeClr val="accent1"/>
                </a:solidFill>
              </a:rPr>
              <a:t>чи</a:t>
            </a:r>
            <a:r>
              <a:rPr lang="ru-RU" dirty="0">
                <a:solidFill>
                  <a:schemeClr val="accent1"/>
                </a:solidFill>
              </a:rPr>
              <a:t> </a:t>
            </a:r>
            <a:r>
              <a:rPr lang="ru-RU" dirty="0" err="1">
                <a:solidFill>
                  <a:schemeClr val="accent1"/>
                </a:solidFill>
              </a:rPr>
              <a:t>здоров’я</a:t>
            </a:r>
            <a:r>
              <a:rPr lang="ru-RU" dirty="0">
                <a:solidFill>
                  <a:schemeClr val="accent1"/>
                </a:solidFill>
              </a:rPr>
              <a:t> </a:t>
            </a:r>
            <a:r>
              <a:rPr lang="ru-RU" dirty="0" err="1">
                <a:solidFill>
                  <a:schemeClr val="accent1"/>
                </a:solidFill>
              </a:rPr>
              <a:t>працівника</a:t>
            </a:r>
            <a:r>
              <a:rPr lang="ru-RU" dirty="0">
                <a:solidFill>
                  <a:schemeClr val="accent1"/>
                </a:solidFill>
              </a:rPr>
              <a:t> </a:t>
            </a:r>
            <a:r>
              <a:rPr lang="ru-RU" dirty="0" err="1">
                <a:solidFill>
                  <a:schemeClr val="accent1"/>
                </a:solidFill>
              </a:rPr>
              <a:t>або</a:t>
            </a:r>
            <a:r>
              <a:rPr lang="ru-RU" dirty="0">
                <a:solidFill>
                  <a:schemeClr val="accent1"/>
                </a:solidFill>
              </a:rPr>
              <a:t> для людей, </a:t>
            </a:r>
            <a:r>
              <a:rPr lang="ru-RU" dirty="0" err="1">
                <a:solidFill>
                  <a:schemeClr val="accent1"/>
                </a:solidFill>
              </a:rPr>
              <a:t>які</a:t>
            </a:r>
            <a:r>
              <a:rPr lang="ru-RU" dirty="0">
                <a:solidFill>
                  <a:schemeClr val="accent1"/>
                </a:solidFill>
              </a:rPr>
              <a:t> </a:t>
            </a:r>
            <a:r>
              <a:rPr lang="ru-RU" dirty="0" err="1">
                <a:solidFill>
                  <a:schemeClr val="accent1"/>
                </a:solidFill>
              </a:rPr>
              <a:t>його</a:t>
            </a:r>
            <a:r>
              <a:rPr lang="ru-RU" dirty="0">
                <a:solidFill>
                  <a:schemeClr val="accent1"/>
                </a:solidFill>
              </a:rPr>
              <a:t> </a:t>
            </a:r>
            <a:r>
              <a:rPr lang="ru-RU" dirty="0" err="1">
                <a:solidFill>
                  <a:schemeClr val="accent1"/>
                </a:solidFill>
              </a:rPr>
              <a:t>оточують</a:t>
            </a:r>
            <a:r>
              <a:rPr lang="ru-RU" dirty="0">
                <a:solidFill>
                  <a:schemeClr val="accent1"/>
                </a:solidFill>
              </a:rPr>
              <a:t>, і </a:t>
            </a:r>
            <a:r>
              <a:rPr lang="ru-RU" dirty="0" err="1">
                <a:solidFill>
                  <a:schemeClr val="accent1"/>
                </a:solidFill>
              </a:rPr>
              <a:t>навколишнього</a:t>
            </a:r>
            <a:r>
              <a:rPr lang="ru-RU" dirty="0">
                <a:solidFill>
                  <a:schemeClr val="accent1"/>
                </a:solidFill>
              </a:rPr>
              <a:t> природного </a:t>
            </a:r>
            <a:r>
              <a:rPr lang="ru-RU" dirty="0" err="1">
                <a:solidFill>
                  <a:schemeClr val="accent1"/>
                </a:solidFill>
              </a:rPr>
              <a:t>середовища</a:t>
            </a:r>
            <a:r>
              <a:rPr lang="ru-RU" dirty="0">
                <a:solidFill>
                  <a:schemeClr val="accent1"/>
                </a:solidFill>
              </a:rPr>
              <a:t> не з </a:t>
            </a:r>
            <a:r>
              <a:rPr lang="ru-RU" dirty="0" err="1">
                <a:solidFill>
                  <a:schemeClr val="accent1"/>
                </a:solidFill>
              </a:rPr>
              <a:t>його</a:t>
            </a:r>
            <a:r>
              <a:rPr lang="ru-RU" dirty="0">
                <a:solidFill>
                  <a:schemeClr val="accent1"/>
                </a:solidFill>
              </a:rPr>
              <a:t> вини, за ним </a:t>
            </a:r>
            <a:r>
              <a:rPr lang="ru-RU" dirty="0" err="1">
                <a:solidFill>
                  <a:schemeClr val="accent1"/>
                </a:solidFill>
              </a:rPr>
              <a:t>зберігається</a:t>
            </a:r>
            <a:r>
              <a:rPr lang="ru-RU" dirty="0">
                <a:solidFill>
                  <a:schemeClr val="accent1"/>
                </a:solidFill>
              </a:rPr>
              <a:t> </a:t>
            </a:r>
            <a:r>
              <a:rPr lang="ru-RU" dirty="0" err="1">
                <a:solidFill>
                  <a:schemeClr val="accent1"/>
                </a:solidFill>
              </a:rPr>
              <a:t>середній</a:t>
            </a:r>
            <a:r>
              <a:rPr lang="ru-RU" dirty="0">
                <a:solidFill>
                  <a:schemeClr val="accent1"/>
                </a:solidFill>
              </a:rPr>
              <a:t> </a:t>
            </a:r>
            <a:r>
              <a:rPr lang="ru-RU" dirty="0" err="1">
                <a:solidFill>
                  <a:schemeClr val="accent1"/>
                </a:solidFill>
              </a:rPr>
              <a:t>заробіток</a:t>
            </a:r>
            <a:r>
              <a:rPr lang="ru-RU" dirty="0" smtClean="0">
                <a:solidFill>
                  <a:schemeClr val="accent1"/>
                </a:solidFill>
              </a:rPr>
              <a:t>.</a:t>
            </a:r>
          </a:p>
          <a:p>
            <a:endParaRPr lang="ru-RU" dirty="0">
              <a:solidFill>
                <a:schemeClr val="accent1"/>
              </a:solidFill>
            </a:endParaRPr>
          </a:p>
          <a:p>
            <a:r>
              <a:rPr lang="ru-RU" dirty="0">
                <a:solidFill>
                  <a:schemeClr val="accent1"/>
                </a:solidFill>
              </a:rPr>
              <a:t>Час простою з вини </a:t>
            </a:r>
            <a:r>
              <a:rPr lang="ru-RU" dirty="0" err="1">
                <a:solidFill>
                  <a:schemeClr val="accent1"/>
                </a:solidFill>
              </a:rPr>
              <a:t>працівника</a:t>
            </a:r>
            <a:r>
              <a:rPr lang="ru-RU" dirty="0">
                <a:solidFill>
                  <a:schemeClr val="accent1"/>
                </a:solidFill>
              </a:rPr>
              <a:t> не </a:t>
            </a:r>
            <a:r>
              <a:rPr lang="ru-RU" dirty="0" err="1">
                <a:solidFill>
                  <a:schemeClr val="accent1"/>
                </a:solidFill>
              </a:rPr>
              <a:t>оплачується</a:t>
            </a:r>
            <a:r>
              <a:rPr lang="ru-RU" dirty="0" smtClean="0">
                <a:solidFill>
                  <a:schemeClr val="accent1"/>
                </a:solidFill>
              </a:rPr>
              <a:t>.</a:t>
            </a:r>
          </a:p>
          <a:p>
            <a:endParaRPr lang="ru-RU" dirty="0">
              <a:solidFill>
                <a:schemeClr val="accent1"/>
              </a:solidFill>
            </a:endParaRPr>
          </a:p>
          <a:p>
            <a:pPr algn="just"/>
            <a:r>
              <a:rPr lang="ru-RU" dirty="0" smtClean="0">
                <a:solidFill>
                  <a:schemeClr val="accent1"/>
                </a:solidFill>
              </a:rPr>
              <a:t>На </a:t>
            </a:r>
            <a:r>
              <a:rPr lang="ru-RU" dirty="0" err="1">
                <a:solidFill>
                  <a:schemeClr val="accent1"/>
                </a:solidFill>
              </a:rPr>
              <a:t>період</a:t>
            </a:r>
            <a:r>
              <a:rPr lang="ru-RU" dirty="0">
                <a:solidFill>
                  <a:schemeClr val="accent1"/>
                </a:solidFill>
              </a:rPr>
              <a:t> </a:t>
            </a:r>
            <a:r>
              <a:rPr lang="ru-RU" dirty="0" err="1">
                <a:solidFill>
                  <a:schemeClr val="accent1"/>
                </a:solidFill>
              </a:rPr>
              <a:t>освоєння</a:t>
            </a:r>
            <a:r>
              <a:rPr lang="ru-RU" dirty="0">
                <a:solidFill>
                  <a:schemeClr val="accent1"/>
                </a:solidFill>
              </a:rPr>
              <a:t> нового </a:t>
            </a:r>
            <a:r>
              <a:rPr lang="ru-RU" dirty="0" err="1">
                <a:solidFill>
                  <a:schemeClr val="accent1"/>
                </a:solidFill>
              </a:rPr>
              <a:t>виробництва</a:t>
            </a:r>
            <a:r>
              <a:rPr lang="ru-RU" dirty="0">
                <a:solidFill>
                  <a:schemeClr val="accent1"/>
                </a:solidFill>
              </a:rPr>
              <a:t> (</a:t>
            </a:r>
            <a:r>
              <a:rPr lang="ru-RU" dirty="0" err="1">
                <a:solidFill>
                  <a:schemeClr val="accent1"/>
                </a:solidFill>
              </a:rPr>
              <a:t>продукції</a:t>
            </a:r>
            <a:r>
              <a:rPr lang="ru-RU" dirty="0">
                <a:solidFill>
                  <a:schemeClr val="accent1"/>
                </a:solidFill>
              </a:rPr>
              <a:t>) </a:t>
            </a:r>
            <a:r>
              <a:rPr lang="ru-RU" dirty="0" err="1">
                <a:solidFill>
                  <a:schemeClr val="accent1"/>
                </a:solidFill>
              </a:rPr>
              <a:t>роботодавець</a:t>
            </a:r>
            <a:r>
              <a:rPr lang="ru-RU" dirty="0">
                <a:solidFill>
                  <a:schemeClr val="accent1"/>
                </a:solidFill>
              </a:rPr>
              <a:t> </a:t>
            </a:r>
            <a:r>
              <a:rPr lang="ru-RU" dirty="0" err="1">
                <a:solidFill>
                  <a:schemeClr val="accent1"/>
                </a:solidFill>
              </a:rPr>
              <a:t>може</a:t>
            </a:r>
            <a:r>
              <a:rPr lang="ru-RU" dirty="0">
                <a:solidFill>
                  <a:schemeClr val="accent1"/>
                </a:solidFill>
              </a:rPr>
              <a:t> </a:t>
            </a:r>
            <a:r>
              <a:rPr lang="ru-RU" dirty="0" err="1">
                <a:solidFill>
                  <a:schemeClr val="accent1"/>
                </a:solidFill>
              </a:rPr>
              <a:t>здійснювати</a:t>
            </a:r>
            <a:r>
              <a:rPr lang="ru-RU" dirty="0">
                <a:solidFill>
                  <a:schemeClr val="accent1"/>
                </a:solidFill>
              </a:rPr>
              <a:t> </a:t>
            </a:r>
            <a:r>
              <a:rPr lang="ru-RU" dirty="0" err="1">
                <a:solidFill>
                  <a:schemeClr val="accent1"/>
                </a:solidFill>
              </a:rPr>
              <a:t>працівникам</a:t>
            </a:r>
            <a:r>
              <a:rPr lang="ru-RU" dirty="0">
                <a:solidFill>
                  <a:schemeClr val="accent1"/>
                </a:solidFill>
              </a:rPr>
              <a:t> доплату до </a:t>
            </a:r>
            <a:r>
              <a:rPr lang="ru-RU" dirty="0" err="1">
                <a:solidFill>
                  <a:schemeClr val="accent1"/>
                </a:solidFill>
              </a:rPr>
              <a:t>попереднього</a:t>
            </a:r>
            <a:r>
              <a:rPr lang="ru-RU" dirty="0">
                <a:solidFill>
                  <a:schemeClr val="accent1"/>
                </a:solidFill>
              </a:rPr>
              <a:t> </a:t>
            </a:r>
            <a:r>
              <a:rPr lang="ru-RU" dirty="0" err="1">
                <a:solidFill>
                  <a:schemeClr val="accent1"/>
                </a:solidFill>
              </a:rPr>
              <a:t>середнього</a:t>
            </a:r>
            <a:r>
              <a:rPr lang="ru-RU" dirty="0">
                <a:solidFill>
                  <a:schemeClr val="accent1"/>
                </a:solidFill>
              </a:rPr>
              <a:t> </a:t>
            </a:r>
            <a:r>
              <a:rPr lang="ru-RU" dirty="0" err="1">
                <a:solidFill>
                  <a:schemeClr val="accent1"/>
                </a:solidFill>
              </a:rPr>
              <a:t>заробітку</a:t>
            </a:r>
            <a:r>
              <a:rPr lang="ru-RU" dirty="0">
                <a:solidFill>
                  <a:schemeClr val="accent1"/>
                </a:solidFill>
              </a:rPr>
              <a:t> на строк не </a:t>
            </a:r>
            <a:r>
              <a:rPr lang="ru-RU" dirty="0" err="1">
                <a:solidFill>
                  <a:schemeClr val="accent1"/>
                </a:solidFill>
              </a:rPr>
              <a:t>більш</a:t>
            </a:r>
            <a:r>
              <a:rPr lang="ru-RU" dirty="0">
                <a:solidFill>
                  <a:schemeClr val="accent1"/>
                </a:solidFill>
              </a:rPr>
              <a:t> як </a:t>
            </a:r>
            <a:r>
              <a:rPr lang="ru-RU" dirty="0" err="1">
                <a:solidFill>
                  <a:schemeClr val="accent1"/>
                </a:solidFill>
              </a:rPr>
              <a:t>шість</a:t>
            </a:r>
            <a:r>
              <a:rPr lang="ru-RU" dirty="0">
                <a:solidFill>
                  <a:schemeClr val="accent1"/>
                </a:solidFill>
              </a:rPr>
              <a:t> </a:t>
            </a:r>
            <a:r>
              <a:rPr lang="ru-RU" dirty="0" err="1">
                <a:solidFill>
                  <a:schemeClr val="accent1"/>
                </a:solidFill>
              </a:rPr>
              <a:t>місяців</a:t>
            </a:r>
            <a:r>
              <a:rPr lang="ru-RU" dirty="0" smtClean="0">
                <a:solidFill>
                  <a:schemeClr val="accent1"/>
                </a:solidFill>
              </a:rPr>
              <a:t>.</a:t>
            </a:r>
          </a:p>
          <a:p>
            <a:pPr algn="just"/>
            <a:endParaRPr lang="ru-RU" sz="1900" dirty="0">
              <a:solidFill>
                <a:schemeClr val="accent1"/>
              </a:solidFill>
              <a:latin typeface="Open Sans" panose="020B0604020202020204" charset="0"/>
              <a:ea typeface="Open Sans" panose="020B0604020202020204" charset="0"/>
              <a:cs typeface="Open Sans" panose="020B0604020202020204" charset="0"/>
            </a:endParaRPr>
          </a:p>
          <a:p>
            <a:pPr algn="just"/>
            <a:r>
              <a:rPr lang="uk-UA" dirty="0" smtClean="0">
                <a:solidFill>
                  <a:schemeClr val="accent1"/>
                </a:solidFill>
              </a:rPr>
              <a:t>Для фіксації часу простою у </a:t>
            </a:r>
            <a:r>
              <a:rPr lang="uk-UA" dirty="0">
                <a:solidFill>
                  <a:schemeClr val="accent1"/>
                </a:solidFill>
              </a:rPr>
              <a:t>Табелі обліку робочого часу проставляється відмітка «П».</a:t>
            </a:r>
            <a:endParaRPr lang="uk-UA" sz="1900" dirty="0">
              <a:solidFill>
                <a:schemeClr val="accent1"/>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23745362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x-none"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x-none"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064559" y="278181"/>
            <a:ext cx="8387895" cy="646300"/>
          </a:xfrm>
          <a:prstGeom prst="rect">
            <a:avLst/>
          </a:prstGeom>
          <a:noFill/>
          <a:ln>
            <a:noFill/>
          </a:ln>
        </p:spPr>
        <p:txBody>
          <a:bodyPr spcFirstLastPara="1" wrap="square" lIns="91425" tIns="91425" rIns="91425" bIns="91425" anchor="t" anchorCtr="0">
            <a:spAutoFit/>
          </a:bodyPr>
          <a:lstStyle/>
          <a:p>
            <a:r>
              <a:rPr lang="ru-RU" sz="3000" b="1" dirty="0" err="1" smtClean="0">
                <a:solidFill>
                  <a:srgbClr val="0064E8"/>
                </a:solidFill>
                <a:latin typeface="Open Sans" panose="020B0604020202020204" charset="0"/>
                <a:ea typeface="Open Sans" panose="020B0604020202020204" charset="0"/>
                <a:cs typeface="Open Sans" panose="020B0604020202020204" charset="0"/>
                <a:sym typeface="Rubik"/>
              </a:rPr>
              <a:t>Відпустки</a:t>
            </a:r>
            <a:r>
              <a:rPr lang="ru-RU" sz="3000" b="1" dirty="0" smtClean="0">
                <a:solidFill>
                  <a:srgbClr val="0064E8"/>
                </a:solidFill>
                <a:latin typeface="Open Sans" panose="020B0604020202020204" charset="0"/>
                <a:ea typeface="Open Sans" panose="020B0604020202020204" charset="0"/>
                <a:cs typeface="Open Sans" panose="020B0604020202020204" charset="0"/>
                <a:sym typeface="Rubik"/>
              </a:rPr>
              <a:t> </a:t>
            </a:r>
            <a:r>
              <a:rPr lang="ru-RU" sz="3000" b="1" dirty="0" err="1" smtClean="0">
                <a:solidFill>
                  <a:srgbClr val="0064E8"/>
                </a:solidFill>
                <a:latin typeface="Open Sans" panose="020B0604020202020204" charset="0"/>
                <a:ea typeface="Open Sans" panose="020B0604020202020204" charset="0"/>
                <a:cs typeface="Open Sans" panose="020B0604020202020204" charset="0"/>
                <a:sym typeface="Rubik"/>
              </a:rPr>
              <a:t>під</a:t>
            </a:r>
            <a:r>
              <a:rPr lang="ru-RU" sz="3000" b="1" dirty="0" smtClean="0">
                <a:solidFill>
                  <a:srgbClr val="0064E8"/>
                </a:solidFill>
                <a:latin typeface="Open Sans" panose="020B0604020202020204" charset="0"/>
                <a:ea typeface="Open Sans" panose="020B0604020202020204" charset="0"/>
                <a:cs typeface="Open Sans" panose="020B0604020202020204" charset="0"/>
                <a:sym typeface="Rubik"/>
              </a:rPr>
              <a:t> час простою</a:t>
            </a:r>
            <a:endParaRPr lang="ru-RU" sz="30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064559" y="1004884"/>
            <a:ext cx="10977915" cy="4766262"/>
          </a:xfrm>
          <a:prstGeom prst="rect">
            <a:avLst/>
          </a:prstGeom>
        </p:spPr>
        <p:txBody>
          <a:bodyPr vert="horz" wrap="square" lIns="0" tIns="71967" rIns="0" bIns="0" rtlCol="0">
            <a:spAutoFit/>
          </a:bodyPr>
          <a:lstStyle/>
          <a:p>
            <a:pPr marR="436869" algn="just">
              <a:buClr>
                <a:srgbClr val="FF0000"/>
              </a:buClr>
              <a:buSzPct val="89583"/>
              <a:tabLst>
                <a:tab pos="306486" algn="l"/>
              </a:tabLst>
            </a:pPr>
            <a:endParaRPr lang="ru-RU" sz="2000" dirty="0" smtClean="0">
              <a:solidFill>
                <a:schemeClr val="accent1"/>
              </a:solidFill>
            </a:endParaRPr>
          </a:p>
          <a:p>
            <a:pPr marR="436869" algn="just">
              <a:buClr>
                <a:srgbClr val="FF0000"/>
              </a:buClr>
              <a:buSzPct val="89583"/>
              <a:tabLst>
                <a:tab pos="306486" algn="l"/>
              </a:tabLst>
            </a:pPr>
            <a:r>
              <a:rPr lang="ru-RU" sz="2000" dirty="0" err="1" smtClean="0">
                <a:solidFill>
                  <a:schemeClr val="accent1"/>
                </a:solidFill>
              </a:rPr>
              <a:t>Простій</a:t>
            </a:r>
            <a:r>
              <a:rPr lang="ru-RU" sz="2000" dirty="0" smtClean="0">
                <a:solidFill>
                  <a:schemeClr val="accent1"/>
                </a:solidFill>
              </a:rPr>
              <a:t> </a:t>
            </a:r>
            <a:r>
              <a:rPr lang="ru-RU" sz="2000" dirty="0">
                <a:solidFill>
                  <a:schemeClr val="accent1"/>
                </a:solidFill>
              </a:rPr>
              <a:t>не </a:t>
            </a:r>
            <a:r>
              <a:rPr lang="ru-RU" sz="2000" dirty="0" err="1">
                <a:solidFill>
                  <a:schemeClr val="accent1"/>
                </a:solidFill>
              </a:rPr>
              <a:t>позбавляє</a:t>
            </a:r>
            <a:r>
              <a:rPr lang="ru-RU" sz="2000" dirty="0">
                <a:solidFill>
                  <a:schemeClr val="accent1"/>
                </a:solidFill>
              </a:rPr>
              <a:t> </a:t>
            </a:r>
            <a:r>
              <a:rPr lang="ru-RU" sz="2000" dirty="0" err="1">
                <a:solidFill>
                  <a:schemeClr val="accent1"/>
                </a:solidFill>
              </a:rPr>
              <a:t>працівників</a:t>
            </a:r>
            <a:r>
              <a:rPr lang="ru-RU" sz="2000" dirty="0">
                <a:solidFill>
                  <a:schemeClr val="accent1"/>
                </a:solidFill>
              </a:rPr>
              <a:t> права на </a:t>
            </a:r>
            <a:r>
              <a:rPr lang="ru-RU" sz="2000" dirty="0" err="1">
                <a:solidFill>
                  <a:schemeClr val="accent1"/>
                </a:solidFill>
              </a:rPr>
              <a:t>щорічну</a:t>
            </a:r>
            <a:r>
              <a:rPr lang="ru-RU" sz="2000" dirty="0">
                <a:solidFill>
                  <a:schemeClr val="accent1"/>
                </a:solidFill>
              </a:rPr>
              <a:t> </a:t>
            </a:r>
            <a:r>
              <a:rPr lang="ru-RU" sz="2000" dirty="0" err="1">
                <a:solidFill>
                  <a:schemeClr val="accent1"/>
                </a:solidFill>
              </a:rPr>
              <a:t>основну</a:t>
            </a:r>
            <a:r>
              <a:rPr lang="ru-RU" sz="2000" dirty="0">
                <a:solidFill>
                  <a:schemeClr val="accent1"/>
                </a:solidFill>
              </a:rPr>
              <a:t> </a:t>
            </a:r>
            <a:r>
              <a:rPr lang="ru-RU" sz="2000" dirty="0" err="1">
                <a:solidFill>
                  <a:schemeClr val="accent1"/>
                </a:solidFill>
              </a:rPr>
              <a:t>чи</a:t>
            </a:r>
            <a:r>
              <a:rPr lang="ru-RU" sz="2000" dirty="0">
                <a:solidFill>
                  <a:schemeClr val="accent1"/>
                </a:solidFill>
              </a:rPr>
              <a:t> </a:t>
            </a:r>
            <a:r>
              <a:rPr lang="ru-RU" sz="2000" dirty="0" err="1">
                <a:solidFill>
                  <a:schemeClr val="accent1"/>
                </a:solidFill>
              </a:rPr>
              <a:t>додаткову</a:t>
            </a:r>
            <a:r>
              <a:rPr lang="ru-RU" sz="2000" dirty="0">
                <a:solidFill>
                  <a:schemeClr val="accent1"/>
                </a:solidFill>
              </a:rPr>
              <a:t> </a:t>
            </a:r>
            <a:r>
              <a:rPr lang="ru-RU" sz="2000" dirty="0" err="1">
                <a:solidFill>
                  <a:schemeClr val="accent1"/>
                </a:solidFill>
              </a:rPr>
              <a:t>відпустку</a:t>
            </a:r>
            <a:r>
              <a:rPr lang="ru-RU" sz="2000" dirty="0">
                <a:solidFill>
                  <a:schemeClr val="accent1"/>
                </a:solidFill>
              </a:rPr>
              <a:t>. </a:t>
            </a:r>
            <a:r>
              <a:rPr lang="ru-RU" sz="2000" dirty="0" err="1">
                <a:solidFill>
                  <a:schemeClr val="accent1"/>
                </a:solidFill>
              </a:rPr>
              <a:t>Її</a:t>
            </a:r>
            <a:r>
              <a:rPr lang="ru-RU" sz="2000" dirty="0">
                <a:solidFill>
                  <a:schemeClr val="accent1"/>
                </a:solidFill>
              </a:rPr>
              <a:t> </a:t>
            </a:r>
            <a:r>
              <a:rPr lang="ru-RU" sz="2000" dirty="0" err="1">
                <a:solidFill>
                  <a:schemeClr val="accent1"/>
                </a:solidFill>
              </a:rPr>
              <a:t>можна</a:t>
            </a:r>
            <a:r>
              <a:rPr lang="ru-RU" sz="2000" dirty="0">
                <a:solidFill>
                  <a:schemeClr val="accent1"/>
                </a:solidFill>
              </a:rPr>
              <a:t> </a:t>
            </a:r>
            <a:r>
              <a:rPr lang="ru-RU" sz="2000" dirty="0" err="1">
                <a:solidFill>
                  <a:schemeClr val="accent1"/>
                </a:solidFill>
              </a:rPr>
              <a:t>надати</a:t>
            </a:r>
            <a:r>
              <a:rPr lang="ru-RU" sz="2000" dirty="0">
                <a:solidFill>
                  <a:schemeClr val="accent1"/>
                </a:solidFill>
              </a:rPr>
              <a:t> як за </a:t>
            </a:r>
            <a:r>
              <a:rPr lang="ru-RU" sz="2000" dirty="0" err="1">
                <a:solidFill>
                  <a:schemeClr val="accent1"/>
                </a:solidFill>
              </a:rPr>
              <a:t>графіком</a:t>
            </a:r>
            <a:r>
              <a:rPr lang="ru-RU" sz="2000" dirty="0">
                <a:solidFill>
                  <a:schemeClr val="accent1"/>
                </a:solidFill>
              </a:rPr>
              <a:t>, так і за </a:t>
            </a:r>
            <a:r>
              <a:rPr lang="ru-RU" sz="2000" dirty="0" err="1">
                <a:solidFill>
                  <a:schemeClr val="accent1"/>
                </a:solidFill>
              </a:rPr>
              <a:t>домовленістю</a:t>
            </a:r>
            <a:r>
              <a:rPr lang="ru-RU" sz="2000" dirty="0">
                <a:solidFill>
                  <a:schemeClr val="accent1"/>
                </a:solidFill>
              </a:rPr>
              <a:t> </a:t>
            </a:r>
            <a:r>
              <a:rPr lang="ru-RU" sz="2000" dirty="0" err="1" smtClean="0">
                <a:solidFill>
                  <a:schemeClr val="accent1"/>
                </a:solidFill>
              </a:rPr>
              <a:t>сторін</a:t>
            </a:r>
            <a:r>
              <a:rPr lang="ru-RU" sz="2000" dirty="0" smtClean="0">
                <a:solidFill>
                  <a:schemeClr val="accent1"/>
                </a:solidFill>
              </a:rPr>
              <a:t> </a:t>
            </a:r>
            <a:r>
              <a:rPr lang="ru-RU" sz="2000" dirty="0" err="1" smtClean="0">
                <a:solidFill>
                  <a:schemeClr val="accent1"/>
                </a:solidFill>
              </a:rPr>
              <a:t>відповідно</a:t>
            </a:r>
            <a:r>
              <a:rPr lang="ru-RU" sz="2000" dirty="0" smtClean="0">
                <a:solidFill>
                  <a:schemeClr val="accent1"/>
                </a:solidFill>
              </a:rPr>
              <a:t> до </a:t>
            </a:r>
            <a:r>
              <a:rPr lang="ru-RU" sz="2000" dirty="0" err="1" smtClean="0">
                <a:solidFill>
                  <a:schemeClr val="accent1"/>
                </a:solidFill>
              </a:rPr>
              <a:t>вимог</a:t>
            </a:r>
            <a:r>
              <a:rPr lang="ru-RU" sz="2000" dirty="0" smtClean="0">
                <a:solidFill>
                  <a:schemeClr val="accent1"/>
                </a:solidFill>
              </a:rPr>
              <a:t> </a:t>
            </a:r>
            <a:r>
              <a:rPr lang="ru-RU" sz="2000" dirty="0" err="1" smtClean="0">
                <a:solidFill>
                  <a:schemeClr val="accent1"/>
                </a:solidFill>
              </a:rPr>
              <a:t>законодавства</a:t>
            </a:r>
            <a:r>
              <a:rPr lang="ru-RU" sz="2000" dirty="0" smtClean="0">
                <a:solidFill>
                  <a:schemeClr val="accent1"/>
                </a:solidFill>
              </a:rPr>
              <a:t> про </a:t>
            </a:r>
            <a:r>
              <a:rPr lang="ru-RU" sz="2000" dirty="0" err="1" smtClean="0">
                <a:solidFill>
                  <a:schemeClr val="accent1"/>
                </a:solidFill>
              </a:rPr>
              <a:t>працю</a:t>
            </a:r>
            <a:r>
              <a:rPr lang="ru-RU" sz="2000" dirty="0" smtClean="0">
                <a:solidFill>
                  <a:schemeClr val="accent1"/>
                </a:solidFill>
              </a:rPr>
              <a:t>.</a:t>
            </a:r>
          </a:p>
          <a:p>
            <a:pPr marR="436869" algn="just">
              <a:buClr>
                <a:srgbClr val="FF0000"/>
              </a:buClr>
              <a:buSzPct val="89583"/>
              <a:tabLst>
                <a:tab pos="306486" algn="l"/>
              </a:tabLst>
            </a:pPr>
            <a:endParaRPr lang="ru-RU" sz="2000" dirty="0" smtClean="0">
              <a:solidFill>
                <a:schemeClr val="accent1"/>
              </a:solidFill>
              <a:latin typeface="Open Sans" panose="020B0604020202020204" charset="0"/>
              <a:ea typeface="Open Sans" panose="020B0604020202020204" charset="0"/>
              <a:cs typeface="Open Sans" panose="020B0604020202020204" charset="0"/>
            </a:endParaRPr>
          </a:p>
          <a:p>
            <a:pPr marR="436869" algn="just">
              <a:buClr>
                <a:srgbClr val="FF0000"/>
              </a:buClr>
              <a:buSzPct val="89583"/>
              <a:tabLst>
                <a:tab pos="306486" algn="l"/>
              </a:tabLst>
            </a:pPr>
            <a:endParaRPr lang="ru-RU" sz="2000" dirty="0">
              <a:solidFill>
                <a:schemeClr val="accent1"/>
              </a:solidFill>
              <a:latin typeface="Open Sans" panose="020B0604020202020204" charset="0"/>
              <a:ea typeface="Open Sans" panose="020B0604020202020204" charset="0"/>
              <a:cs typeface="Open Sans" panose="020B0604020202020204" charset="0"/>
            </a:endParaRPr>
          </a:p>
          <a:p>
            <a:pPr marR="436869" algn="just">
              <a:buClr>
                <a:srgbClr val="FF0000"/>
              </a:buClr>
              <a:buSzPct val="89583"/>
              <a:tabLst>
                <a:tab pos="306486" algn="l"/>
              </a:tabLst>
            </a:pPr>
            <a:r>
              <a:rPr lang="ru-RU" dirty="0">
                <a:solidFill>
                  <a:schemeClr val="accent1"/>
                </a:solidFill>
              </a:rPr>
              <a:t>До стажу </a:t>
            </a:r>
            <a:r>
              <a:rPr lang="ru-RU" dirty="0" err="1">
                <a:solidFill>
                  <a:schemeClr val="accent1"/>
                </a:solidFill>
              </a:rPr>
              <a:t>роботи</a:t>
            </a:r>
            <a:r>
              <a:rPr lang="ru-RU" dirty="0">
                <a:solidFill>
                  <a:schemeClr val="accent1"/>
                </a:solidFill>
              </a:rPr>
              <a:t>, </a:t>
            </a:r>
            <a:r>
              <a:rPr lang="ru-RU" dirty="0" err="1">
                <a:solidFill>
                  <a:schemeClr val="accent1"/>
                </a:solidFill>
              </a:rPr>
              <a:t>що</a:t>
            </a:r>
            <a:r>
              <a:rPr lang="ru-RU" dirty="0">
                <a:solidFill>
                  <a:schemeClr val="accent1"/>
                </a:solidFill>
              </a:rPr>
              <a:t> </a:t>
            </a:r>
            <a:r>
              <a:rPr lang="ru-RU" dirty="0" err="1">
                <a:solidFill>
                  <a:schemeClr val="accent1"/>
                </a:solidFill>
              </a:rPr>
              <a:t>дає</a:t>
            </a:r>
            <a:r>
              <a:rPr lang="ru-RU" dirty="0">
                <a:solidFill>
                  <a:schemeClr val="accent1"/>
                </a:solidFill>
              </a:rPr>
              <a:t> право на </a:t>
            </a:r>
            <a:r>
              <a:rPr lang="ru-RU" dirty="0" err="1">
                <a:solidFill>
                  <a:schemeClr val="accent1"/>
                </a:solidFill>
              </a:rPr>
              <a:t>щорічну</a:t>
            </a:r>
            <a:r>
              <a:rPr lang="ru-RU" dirty="0">
                <a:solidFill>
                  <a:schemeClr val="accent1"/>
                </a:solidFill>
              </a:rPr>
              <a:t> </a:t>
            </a:r>
            <a:r>
              <a:rPr lang="ru-RU" dirty="0" err="1">
                <a:solidFill>
                  <a:schemeClr val="accent1"/>
                </a:solidFill>
              </a:rPr>
              <a:t>основну</a:t>
            </a:r>
            <a:r>
              <a:rPr lang="ru-RU" dirty="0">
                <a:solidFill>
                  <a:schemeClr val="accent1"/>
                </a:solidFill>
              </a:rPr>
              <a:t> </a:t>
            </a:r>
            <a:r>
              <a:rPr lang="ru-RU" dirty="0" err="1" smtClean="0">
                <a:solidFill>
                  <a:schemeClr val="accent1"/>
                </a:solidFill>
              </a:rPr>
              <a:t>відпустку</a:t>
            </a:r>
            <a:r>
              <a:rPr lang="ru-RU" dirty="0" smtClean="0">
                <a:solidFill>
                  <a:schemeClr val="accent1"/>
                </a:solidFill>
              </a:rPr>
              <a:t>, </a:t>
            </a:r>
            <a:r>
              <a:rPr lang="ru-RU" dirty="0" err="1" smtClean="0">
                <a:solidFill>
                  <a:schemeClr val="accent1"/>
                </a:solidFill>
              </a:rPr>
              <a:t>зараховуються</a:t>
            </a:r>
            <a:r>
              <a:rPr lang="ru-RU" dirty="0" smtClean="0">
                <a:solidFill>
                  <a:schemeClr val="accent1"/>
                </a:solidFill>
              </a:rPr>
              <a:t> </a:t>
            </a:r>
            <a:r>
              <a:rPr lang="ru-RU" dirty="0">
                <a:solidFill>
                  <a:schemeClr val="accent1"/>
                </a:solidFill>
              </a:rPr>
              <a:t>час, коли </a:t>
            </a:r>
            <a:r>
              <a:rPr lang="ru-RU" dirty="0" err="1">
                <a:solidFill>
                  <a:schemeClr val="accent1"/>
                </a:solidFill>
              </a:rPr>
              <a:t>працівник</a:t>
            </a:r>
            <a:r>
              <a:rPr lang="ru-RU" dirty="0">
                <a:solidFill>
                  <a:schemeClr val="accent1"/>
                </a:solidFill>
              </a:rPr>
              <a:t> </a:t>
            </a:r>
            <a:r>
              <a:rPr lang="ru-RU" dirty="0" err="1">
                <a:solidFill>
                  <a:schemeClr val="accent1"/>
                </a:solidFill>
              </a:rPr>
              <a:t>фактично</a:t>
            </a:r>
            <a:r>
              <a:rPr lang="ru-RU" dirty="0">
                <a:solidFill>
                  <a:schemeClr val="accent1"/>
                </a:solidFill>
              </a:rPr>
              <a:t> не </a:t>
            </a:r>
            <a:r>
              <a:rPr lang="ru-RU" dirty="0" err="1">
                <a:solidFill>
                  <a:schemeClr val="accent1"/>
                </a:solidFill>
              </a:rPr>
              <a:t>працював</a:t>
            </a:r>
            <a:r>
              <a:rPr lang="ru-RU" dirty="0">
                <a:solidFill>
                  <a:schemeClr val="accent1"/>
                </a:solidFill>
              </a:rPr>
              <a:t>, але за ним </a:t>
            </a:r>
            <a:r>
              <a:rPr lang="ru-RU" dirty="0" err="1">
                <a:solidFill>
                  <a:schemeClr val="accent1"/>
                </a:solidFill>
              </a:rPr>
              <a:t>згідно</a:t>
            </a:r>
            <a:r>
              <a:rPr lang="ru-RU" dirty="0">
                <a:solidFill>
                  <a:schemeClr val="accent1"/>
                </a:solidFill>
              </a:rPr>
              <a:t> </a:t>
            </a:r>
            <a:r>
              <a:rPr lang="ru-RU" dirty="0" err="1">
                <a:solidFill>
                  <a:schemeClr val="accent1"/>
                </a:solidFill>
              </a:rPr>
              <a:t>із</a:t>
            </a:r>
            <a:r>
              <a:rPr lang="ru-RU" dirty="0">
                <a:solidFill>
                  <a:schemeClr val="accent1"/>
                </a:solidFill>
              </a:rPr>
              <a:t> </a:t>
            </a:r>
            <a:r>
              <a:rPr lang="ru-RU" dirty="0" err="1">
                <a:solidFill>
                  <a:schemeClr val="accent1"/>
                </a:solidFill>
              </a:rPr>
              <a:t>законодавством</a:t>
            </a:r>
            <a:r>
              <a:rPr lang="ru-RU" dirty="0">
                <a:solidFill>
                  <a:schemeClr val="accent1"/>
                </a:solidFill>
              </a:rPr>
              <a:t> </a:t>
            </a:r>
            <a:r>
              <a:rPr lang="ru-RU" dirty="0" err="1">
                <a:solidFill>
                  <a:schemeClr val="accent1"/>
                </a:solidFill>
              </a:rPr>
              <a:t>зберігалися</a:t>
            </a:r>
            <a:r>
              <a:rPr lang="ru-RU" dirty="0">
                <a:solidFill>
                  <a:schemeClr val="accent1"/>
                </a:solidFill>
              </a:rPr>
              <a:t> </a:t>
            </a:r>
            <a:r>
              <a:rPr lang="ru-RU" dirty="0" err="1">
                <a:solidFill>
                  <a:schemeClr val="accent1"/>
                </a:solidFill>
              </a:rPr>
              <a:t>місце</a:t>
            </a:r>
            <a:r>
              <a:rPr lang="ru-RU" dirty="0">
                <a:solidFill>
                  <a:schemeClr val="accent1"/>
                </a:solidFill>
              </a:rPr>
              <a:t> </a:t>
            </a:r>
            <a:r>
              <a:rPr lang="ru-RU" dirty="0" err="1">
                <a:solidFill>
                  <a:schemeClr val="accent1"/>
                </a:solidFill>
              </a:rPr>
              <a:t>роботи</a:t>
            </a:r>
            <a:r>
              <a:rPr lang="ru-RU" dirty="0">
                <a:solidFill>
                  <a:schemeClr val="accent1"/>
                </a:solidFill>
              </a:rPr>
              <a:t> (посада) та </a:t>
            </a:r>
            <a:r>
              <a:rPr lang="ru-RU" dirty="0" err="1">
                <a:solidFill>
                  <a:schemeClr val="accent1"/>
                </a:solidFill>
              </a:rPr>
              <a:t>заробітна</a:t>
            </a:r>
            <a:r>
              <a:rPr lang="ru-RU" dirty="0">
                <a:solidFill>
                  <a:schemeClr val="accent1"/>
                </a:solidFill>
              </a:rPr>
              <a:t> плата </a:t>
            </a:r>
            <a:r>
              <a:rPr lang="ru-RU" dirty="0" err="1">
                <a:solidFill>
                  <a:schemeClr val="accent1"/>
                </a:solidFill>
              </a:rPr>
              <a:t>повністю</a:t>
            </a:r>
            <a:r>
              <a:rPr lang="ru-RU" dirty="0">
                <a:solidFill>
                  <a:schemeClr val="accent1"/>
                </a:solidFill>
              </a:rPr>
              <a:t> </a:t>
            </a:r>
            <a:r>
              <a:rPr lang="ru-RU" dirty="0" err="1">
                <a:solidFill>
                  <a:schemeClr val="accent1"/>
                </a:solidFill>
              </a:rPr>
              <a:t>або</a:t>
            </a:r>
            <a:r>
              <a:rPr lang="ru-RU" dirty="0">
                <a:solidFill>
                  <a:schemeClr val="accent1"/>
                </a:solidFill>
              </a:rPr>
              <a:t> </a:t>
            </a:r>
            <a:r>
              <a:rPr lang="ru-RU" dirty="0" err="1" smtClean="0">
                <a:solidFill>
                  <a:schemeClr val="accent1"/>
                </a:solidFill>
              </a:rPr>
              <a:t>частково</a:t>
            </a:r>
            <a:r>
              <a:rPr lang="ru-RU" dirty="0" smtClean="0">
                <a:solidFill>
                  <a:schemeClr val="accent1"/>
                </a:solidFill>
              </a:rPr>
              <a:t> </a:t>
            </a:r>
            <a:r>
              <a:rPr lang="ru-RU" i="1" dirty="0" smtClean="0">
                <a:solidFill>
                  <a:schemeClr val="accent1"/>
                </a:solidFill>
              </a:rPr>
              <a:t>(</a:t>
            </a:r>
            <a:r>
              <a:rPr lang="ru-RU" i="1" dirty="0" err="1" smtClean="0">
                <a:solidFill>
                  <a:schemeClr val="accent1"/>
                </a:solidFill>
              </a:rPr>
              <a:t>стаття</a:t>
            </a:r>
            <a:r>
              <a:rPr lang="ru-RU" i="1" dirty="0" smtClean="0">
                <a:solidFill>
                  <a:schemeClr val="accent1"/>
                </a:solidFill>
              </a:rPr>
              <a:t> 9 Закону </a:t>
            </a:r>
            <a:r>
              <a:rPr lang="ru-RU" i="1" dirty="0" err="1" smtClean="0">
                <a:solidFill>
                  <a:schemeClr val="accent1"/>
                </a:solidFill>
              </a:rPr>
              <a:t>України</a:t>
            </a:r>
            <a:r>
              <a:rPr lang="ru-RU" i="1" dirty="0" smtClean="0">
                <a:solidFill>
                  <a:schemeClr val="accent1"/>
                </a:solidFill>
              </a:rPr>
              <a:t> «Про </a:t>
            </a:r>
            <a:r>
              <a:rPr lang="ru-RU" i="1" dirty="0" err="1" smtClean="0">
                <a:solidFill>
                  <a:schemeClr val="accent1"/>
                </a:solidFill>
              </a:rPr>
              <a:t>відпустки</a:t>
            </a:r>
            <a:r>
              <a:rPr lang="ru-RU" i="1" dirty="0" smtClean="0">
                <a:solidFill>
                  <a:schemeClr val="accent1"/>
                </a:solidFill>
              </a:rPr>
              <a:t>»)</a:t>
            </a:r>
            <a:r>
              <a:rPr lang="ru-RU" dirty="0" smtClean="0">
                <a:solidFill>
                  <a:schemeClr val="accent1"/>
                </a:solidFill>
              </a:rPr>
              <a:t>.</a:t>
            </a:r>
          </a:p>
          <a:p>
            <a:pPr marR="436869" algn="just">
              <a:buClr>
                <a:srgbClr val="FF0000"/>
              </a:buClr>
              <a:buSzPct val="89583"/>
              <a:tabLst>
                <a:tab pos="306486" algn="l"/>
              </a:tabLst>
            </a:pPr>
            <a:endParaRPr lang="ru-RU" sz="2000" dirty="0" smtClean="0">
              <a:solidFill>
                <a:schemeClr val="accent1"/>
              </a:solidFill>
              <a:latin typeface="Open Sans" panose="020B0604020202020204" charset="0"/>
              <a:ea typeface="Open Sans" panose="020B0604020202020204" charset="0"/>
              <a:cs typeface="Open Sans" panose="020B0604020202020204" charset="0"/>
            </a:endParaRPr>
          </a:p>
          <a:p>
            <a:pPr marR="436869" algn="just">
              <a:buClr>
                <a:srgbClr val="FF0000"/>
              </a:buClr>
              <a:buSzPct val="89583"/>
              <a:tabLst>
                <a:tab pos="306486" algn="l"/>
              </a:tabLst>
            </a:pPr>
            <a:endParaRPr lang="ru-RU" sz="2000" dirty="0">
              <a:solidFill>
                <a:schemeClr val="accent1"/>
              </a:solidFill>
              <a:latin typeface="Open Sans" panose="020B0604020202020204" charset="0"/>
              <a:ea typeface="Open Sans" panose="020B0604020202020204" charset="0"/>
              <a:cs typeface="Open Sans" panose="020B0604020202020204" charset="0"/>
            </a:endParaRPr>
          </a:p>
          <a:p>
            <a:pPr marR="436869" algn="just">
              <a:buClr>
                <a:srgbClr val="FF0000"/>
              </a:buClr>
              <a:buSzPct val="89583"/>
              <a:tabLst>
                <a:tab pos="306486" algn="l"/>
              </a:tabLst>
            </a:pPr>
            <a:r>
              <a:rPr lang="uk-UA" dirty="0" smtClean="0">
                <a:solidFill>
                  <a:schemeClr val="accent1"/>
                </a:solidFill>
              </a:rPr>
              <a:t>Працівник </a:t>
            </a:r>
            <a:r>
              <a:rPr lang="uk-UA" b="1" dirty="0">
                <a:solidFill>
                  <a:schemeClr val="accent1"/>
                </a:solidFill>
              </a:rPr>
              <a:t>не має права на щорічну додаткову відпустку</a:t>
            </a:r>
            <a:r>
              <a:rPr lang="uk-UA" dirty="0">
                <a:solidFill>
                  <a:schemeClr val="accent1"/>
                </a:solidFill>
              </a:rPr>
              <a:t> за період простою. Адже до періодів роботи, що дають право на щорічні додаткові відпустки, відносять </a:t>
            </a:r>
            <a:r>
              <a:rPr lang="uk-UA" b="1" dirty="0">
                <a:solidFill>
                  <a:schemeClr val="accent1"/>
                </a:solidFill>
              </a:rPr>
              <a:t>час фактичної роботи</a:t>
            </a:r>
            <a:r>
              <a:rPr lang="uk-UA" dirty="0">
                <a:solidFill>
                  <a:schemeClr val="accent1"/>
                </a:solidFill>
              </a:rPr>
              <a:t> зі шкідливими, важкими умовами або з особливим характером праці.</a:t>
            </a:r>
            <a:r>
              <a:rPr lang="uk-UA" dirty="0">
                <a:solidFill>
                  <a:schemeClr val="accent1"/>
                </a:solidFill>
              </a:rPr>
              <a:t> </a:t>
            </a:r>
            <a:r>
              <a:rPr lang="uk-UA" dirty="0">
                <a:solidFill>
                  <a:schemeClr val="accent1"/>
                </a:solidFill>
              </a:rPr>
              <a:t>Під час простою дія трудового договору з працівниками продовжується, проте вони не виконують свої посадові обов’язки</a:t>
            </a:r>
            <a:r>
              <a:rPr lang="uk-UA" dirty="0" smtClean="0">
                <a:solidFill>
                  <a:schemeClr val="accent1"/>
                </a:solidFill>
              </a:rPr>
              <a:t>.</a:t>
            </a:r>
            <a:endParaRPr lang="ru-RU" dirty="0" smtClean="0">
              <a:solidFill>
                <a:schemeClr val="accent1"/>
              </a:solidFill>
              <a:ea typeface="Open Sans" panose="020B0604020202020204" charset="0"/>
              <a:cs typeface="Open Sans" panose="020B0604020202020204" charset="0"/>
            </a:endParaRPr>
          </a:p>
          <a:p>
            <a:pPr marR="436869" algn="just">
              <a:buClr>
                <a:srgbClr val="FF0000"/>
              </a:buClr>
              <a:buSzPct val="89583"/>
              <a:tabLst>
                <a:tab pos="306486" algn="l"/>
              </a:tabLst>
            </a:pPr>
            <a:endParaRPr lang="uk-UA" sz="1900" dirty="0">
              <a:solidFill>
                <a:schemeClr val="accent1"/>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4092435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x-none"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x-none"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139364" y="327806"/>
            <a:ext cx="8387895" cy="677078"/>
          </a:xfrm>
          <a:prstGeom prst="rect">
            <a:avLst/>
          </a:prstGeom>
          <a:noFill/>
          <a:ln>
            <a:noFill/>
          </a:ln>
        </p:spPr>
        <p:txBody>
          <a:bodyPr spcFirstLastPara="1" wrap="square" lIns="91425" tIns="91425" rIns="91425" bIns="91425" anchor="t" anchorCtr="0">
            <a:spAutoFit/>
          </a:bodyPr>
          <a:lstStyle/>
          <a:p>
            <a:r>
              <a:rPr lang="ru" sz="3200" b="1" dirty="0" smtClean="0">
                <a:solidFill>
                  <a:srgbClr val="0064E8"/>
                </a:solidFill>
                <a:latin typeface="Open Sans" panose="020B0604020202020204" charset="0"/>
                <a:ea typeface="Open Sans" panose="020B0604020202020204" charset="0"/>
                <a:cs typeface="Open Sans" panose="020B0604020202020204" charset="0"/>
                <a:sym typeface="Rubik"/>
              </a:rPr>
              <a:t>Призупинення дії трудового договору</a:t>
            </a:r>
            <a:endParaRPr sz="32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064560" y="1164429"/>
            <a:ext cx="10861040" cy="4258431"/>
          </a:xfrm>
          <a:prstGeom prst="rect">
            <a:avLst/>
          </a:prstGeom>
        </p:spPr>
        <p:txBody>
          <a:bodyPr vert="horz" wrap="square" lIns="0" tIns="71967" rIns="0" bIns="0" rtlCol="0">
            <a:spAutoFit/>
          </a:bodyPr>
          <a:lstStyle/>
          <a:p>
            <a:pPr algn="just"/>
            <a:r>
              <a:rPr lang="uk-UA" b="1" i="1" dirty="0">
                <a:solidFill>
                  <a:schemeClr val="accent1"/>
                </a:solidFill>
              </a:rPr>
              <a:t>Призупинення дії трудового договору </a:t>
            </a:r>
            <a:r>
              <a:rPr lang="uk-UA" dirty="0">
                <a:solidFill>
                  <a:schemeClr val="accent1"/>
                </a:solidFill>
              </a:rPr>
              <a:t>- це тимчасове припинення роботодавцем забезпечення працівника роботою і тимчасове припинення працівником виконання роботи за укладеним трудовим договором у зв’язку із збройною агресією проти України, що виключає можливість обох сторін трудових відносин виконувати обов’язки, передбачені трудовим договором</a:t>
            </a:r>
            <a:r>
              <a:rPr lang="uk-UA" dirty="0" smtClean="0">
                <a:solidFill>
                  <a:schemeClr val="accent1"/>
                </a:solidFill>
              </a:rPr>
              <a:t>.</a:t>
            </a:r>
          </a:p>
          <a:p>
            <a:pPr algn="just"/>
            <a:endParaRPr lang="uk-UA" sz="2000" dirty="0" smtClean="0"/>
          </a:p>
          <a:p>
            <a:pPr algn="just"/>
            <a:r>
              <a:rPr lang="ru-RU" dirty="0" err="1">
                <a:solidFill>
                  <a:schemeClr val="accent1"/>
                </a:solidFill>
              </a:rPr>
              <a:t>Під</a:t>
            </a:r>
            <a:r>
              <a:rPr lang="ru-RU" dirty="0">
                <a:solidFill>
                  <a:schemeClr val="accent1"/>
                </a:solidFill>
              </a:rPr>
              <a:t> час та за </a:t>
            </a:r>
            <a:r>
              <a:rPr lang="ru-RU" dirty="0" err="1">
                <a:solidFill>
                  <a:schemeClr val="accent1"/>
                </a:solidFill>
              </a:rPr>
              <a:t>період</a:t>
            </a:r>
            <a:r>
              <a:rPr lang="ru-RU" dirty="0">
                <a:solidFill>
                  <a:schemeClr val="accent1"/>
                </a:solidFill>
              </a:rPr>
              <a:t> </a:t>
            </a:r>
            <a:r>
              <a:rPr lang="ru-RU" dirty="0" err="1">
                <a:solidFill>
                  <a:schemeClr val="accent1"/>
                </a:solidFill>
              </a:rPr>
              <a:t>призупинення</a:t>
            </a:r>
            <a:r>
              <a:rPr lang="ru-RU" dirty="0">
                <a:solidFill>
                  <a:schemeClr val="accent1"/>
                </a:solidFill>
              </a:rPr>
              <a:t> </a:t>
            </a:r>
            <a:r>
              <a:rPr lang="ru-RU" dirty="0" err="1">
                <a:solidFill>
                  <a:schemeClr val="accent1"/>
                </a:solidFill>
              </a:rPr>
              <a:t>дії</a:t>
            </a:r>
            <a:r>
              <a:rPr lang="ru-RU" dirty="0">
                <a:solidFill>
                  <a:schemeClr val="accent1"/>
                </a:solidFill>
              </a:rPr>
              <a:t> трудового договору </a:t>
            </a:r>
            <a:r>
              <a:rPr lang="ru-RU" dirty="0" err="1">
                <a:solidFill>
                  <a:schemeClr val="accent1"/>
                </a:solidFill>
              </a:rPr>
              <a:t>роботодавець</a:t>
            </a:r>
            <a:r>
              <a:rPr lang="ru-RU" dirty="0">
                <a:solidFill>
                  <a:schemeClr val="accent1"/>
                </a:solidFill>
              </a:rPr>
              <a:t> </a:t>
            </a:r>
            <a:r>
              <a:rPr lang="ru-RU" b="1" dirty="0">
                <a:solidFill>
                  <a:schemeClr val="accent1"/>
                </a:solidFill>
              </a:rPr>
              <a:t>не </a:t>
            </a:r>
            <a:r>
              <a:rPr lang="ru-RU" b="1" dirty="0" err="1" smtClean="0">
                <a:solidFill>
                  <a:schemeClr val="accent1"/>
                </a:solidFill>
              </a:rPr>
              <a:t>зобов’язаний</a:t>
            </a:r>
            <a:r>
              <a:rPr lang="ru-RU" dirty="0" smtClean="0">
                <a:solidFill>
                  <a:schemeClr val="accent1"/>
                </a:solidFill>
              </a:rPr>
              <a:t>:</a:t>
            </a:r>
          </a:p>
          <a:p>
            <a:pPr algn="just"/>
            <a:endParaRPr lang="ru-RU" sz="800" dirty="0" smtClean="0">
              <a:solidFill>
                <a:schemeClr val="accent1"/>
              </a:solidFill>
            </a:endParaRPr>
          </a:p>
          <a:p>
            <a:pPr marL="285750" indent="-285750" algn="just">
              <a:buFontTx/>
              <a:buChar char="-"/>
            </a:pPr>
            <a:r>
              <a:rPr lang="ru-RU" dirty="0" err="1" smtClean="0">
                <a:solidFill>
                  <a:schemeClr val="accent1"/>
                </a:solidFill>
              </a:rPr>
              <a:t>виплачувати</a:t>
            </a:r>
            <a:r>
              <a:rPr lang="ru-RU" dirty="0" smtClean="0">
                <a:solidFill>
                  <a:schemeClr val="accent1"/>
                </a:solidFill>
              </a:rPr>
              <a:t> </a:t>
            </a:r>
            <a:r>
              <a:rPr lang="ru-RU" dirty="0" err="1">
                <a:solidFill>
                  <a:schemeClr val="accent1"/>
                </a:solidFill>
              </a:rPr>
              <a:t>працівнику</a:t>
            </a:r>
            <a:r>
              <a:rPr lang="ru-RU" dirty="0">
                <a:solidFill>
                  <a:schemeClr val="accent1"/>
                </a:solidFill>
              </a:rPr>
              <a:t> </a:t>
            </a:r>
            <a:r>
              <a:rPr lang="ru-RU" dirty="0" err="1">
                <a:solidFill>
                  <a:schemeClr val="accent1"/>
                </a:solidFill>
              </a:rPr>
              <a:t>заробітну</a:t>
            </a:r>
            <a:r>
              <a:rPr lang="ru-RU" dirty="0">
                <a:solidFill>
                  <a:schemeClr val="accent1"/>
                </a:solidFill>
              </a:rPr>
              <a:t> плату, </a:t>
            </a:r>
            <a:r>
              <a:rPr lang="ru-RU" dirty="0" err="1">
                <a:solidFill>
                  <a:schemeClr val="accent1"/>
                </a:solidFill>
              </a:rPr>
              <a:t>здійснювати</a:t>
            </a:r>
            <a:r>
              <a:rPr lang="ru-RU" dirty="0">
                <a:solidFill>
                  <a:schemeClr val="accent1"/>
                </a:solidFill>
              </a:rPr>
              <a:t> </a:t>
            </a:r>
            <a:r>
              <a:rPr lang="ru-RU" dirty="0" err="1">
                <a:solidFill>
                  <a:schemeClr val="accent1"/>
                </a:solidFill>
              </a:rPr>
              <a:t>гарантійні</a:t>
            </a:r>
            <a:r>
              <a:rPr lang="ru-RU" dirty="0">
                <a:solidFill>
                  <a:schemeClr val="accent1"/>
                </a:solidFill>
              </a:rPr>
              <a:t> та </a:t>
            </a:r>
            <a:r>
              <a:rPr lang="ru-RU" dirty="0" err="1">
                <a:solidFill>
                  <a:schemeClr val="accent1"/>
                </a:solidFill>
              </a:rPr>
              <a:t>компенсаційні</a:t>
            </a:r>
            <a:r>
              <a:rPr lang="ru-RU" dirty="0">
                <a:solidFill>
                  <a:schemeClr val="accent1"/>
                </a:solidFill>
              </a:rPr>
              <a:t> </a:t>
            </a:r>
            <a:r>
              <a:rPr lang="ru-RU" dirty="0" err="1">
                <a:solidFill>
                  <a:schemeClr val="accent1"/>
                </a:solidFill>
              </a:rPr>
              <a:t>виплати</a:t>
            </a:r>
            <a:r>
              <a:rPr lang="ru-RU" dirty="0">
                <a:solidFill>
                  <a:schemeClr val="accent1"/>
                </a:solidFill>
              </a:rPr>
              <a:t> (</a:t>
            </a:r>
            <a:r>
              <a:rPr lang="ru-RU" dirty="0" err="1">
                <a:solidFill>
                  <a:schemeClr val="accent1"/>
                </a:solidFill>
              </a:rPr>
              <a:t>крім</a:t>
            </a:r>
            <a:r>
              <a:rPr lang="ru-RU" dirty="0">
                <a:solidFill>
                  <a:schemeClr val="accent1"/>
                </a:solidFill>
              </a:rPr>
              <a:t> </a:t>
            </a:r>
            <a:r>
              <a:rPr lang="ru-RU" dirty="0" err="1">
                <a:solidFill>
                  <a:schemeClr val="accent1"/>
                </a:solidFill>
              </a:rPr>
              <a:t>сум</a:t>
            </a:r>
            <a:r>
              <a:rPr lang="ru-RU" dirty="0">
                <a:solidFill>
                  <a:schemeClr val="accent1"/>
                </a:solidFill>
              </a:rPr>
              <a:t>, </a:t>
            </a:r>
            <a:r>
              <a:rPr lang="ru-RU" dirty="0" err="1">
                <a:solidFill>
                  <a:schemeClr val="accent1"/>
                </a:solidFill>
              </a:rPr>
              <a:t>які</a:t>
            </a:r>
            <a:r>
              <a:rPr lang="ru-RU" dirty="0">
                <a:solidFill>
                  <a:schemeClr val="accent1"/>
                </a:solidFill>
              </a:rPr>
              <a:t> належали такому </a:t>
            </a:r>
            <a:r>
              <a:rPr lang="ru-RU" dirty="0" err="1">
                <a:solidFill>
                  <a:schemeClr val="accent1"/>
                </a:solidFill>
              </a:rPr>
              <a:t>працівнику</a:t>
            </a:r>
            <a:r>
              <a:rPr lang="ru-RU" dirty="0">
                <a:solidFill>
                  <a:schemeClr val="accent1"/>
                </a:solidFill>
              </a:rPr>
              <a:t> на день </a:t>
            </a:r>
            <a:r>
              <a:rPr lang="ru-RU" dirty="0" err="1">
                <a:solidFill>
                  <a:schemeClr val="accent1"/>
                </a:solidFill>
              </a:rPr>
              <a:t>призупинення</a:t>
            </a:r>
            <a:r>
              <a:rPr lang="ru-RU" dirty="0">
                <a:solidFill>
                  <a:schemeClr val="accent1"/>
                </a:solidFill>
              </a:rPr>
              <a:t> </a:t>
            </a:r>
            <a:r>
              <a:rPr lang="ru-RU" dirty="0" err="1">
                <a:solidFill>
                  <a:schemeClr val="accent1"/>
                </a:solidFill>
              </a:rPr>
              <a:t>дії</a:t>
            </a:r>
            <a:r>
              <a:rPr lang="ru-RU" dirty="0">
                <a:solidFill>
                  <a:schemeClr val="accent1"/>
                </a:solidFill>
              </a:rPr>
              <a:t> трудового договору</a:t>
            </a:r>
            <a:r>
              <a:rPr lang="ru-RU" dirty="0" smtClean="0">
                <a:solidFill>
                  <a:schemeClr val="accent1"/>
                </a:solidFill>
              </a:rPr>
              <a:t>)</a:t>
            </a:r>
          </a:p>
          <a:p>
            <a:pPr marL="285750" indent="-285750" algn="just">
              <a:buFontTx/>
              <a:buChar char="-"/>
            </a:pPr>
            <a:endParaRPr lang="ru-RU" dirty="0" smtClean="0">
              <a:solidFill>
                <a:schemeClr val="accent1"/>
              </a:solidFill>
            </a:endParaRPr>
          </a:p>
          <a:p>
            <a:pPr marL="285750" indent="-285750" algn="just">
              <a:buFontTx/>
              <a:buChar char="-"/>
            </a:pPr>
            <a:r>
              <a:rPr lang="ru-RU" dirty="0" smtClean="0">
                <a:solidFill>
                  <a:schemeClr val="accent1"/>
                </a:solidFill>
              </a:rPr>
              <a:t> </a:t>
            </a:r>
            <a:r>
              <a:rPr lang="ru-RU" dirty="0" err="1">
                <a:solidFill>
                  <a:schemeClr val="accent1"/>
                </a:solidFill>
              </a:rPr>
              <a:t>забезпечувати</a:t>
            </a:r>
            <a:r>
              <a:rPr lang="ru-RU" dirty="0">
                <a:solidFill>
                  <a:schemeClr val="accent1"/>
                </a:solidFill>
              </a:rPr>
              <a:t> </a:t>
            </a:r>
            <a:r>
              <a:rPr lang="ru-RU" dirty="0" err="1">
                <a:solidFill>
                  <a:schemeClr val="accent1"/>
                </a:solidFill>
              </a:rPr>
              <a:t>умови</a:t>
            </a:r>
            <a:r>
              <a:rPr lang="ru-RU" dirty="0">
                <a:solidFill>
                  <a:schemeClr val="accent1"/>
                </a:solidFill>
              </a:rPr>
              <a:t> </a:t>
            </a:r>
            <a:r>
              <a:rPr lang="ru-RU" dirty="0" err="1">
                <a:solidFill>
                  <a:schemeClr val="accent1"/>
                </a:solidFill>
              </a:rPr>
              <a:t>праці</a:t>
            </a:r>
            <a:r>
              <a:rPr lang="ru-RU" dirty="0">
                <a:solidFill>
                  <a:schemeClr val="accent1"/>
                </a:solidFill>
              </a:rPr>
              <a:t>, </a:t>
            </a:r>
            <a:r>
              <a:rPr lang="ru-RU" dirty="0" err="1">
                <a:solidFill>
                  <a:schemeClr val="accent1"/>
                </a:solidFill>
              </a:rPr>
              <a:t>необхідні</a:t>
            </a:r>
            <a:r>
              <a:rPr lang="ru-RU" dirty="0">
                <a:solidFill>
                  <a:schemeClr val="accent1"/>
                </a:solidFill>
              </a:rPr>
              <a:t> для </a:t>
            </a:r>
            <a:r>
              <a:rPr lang="ru-RU" dirty="0" err="1">
                <a:solidFill>
                  <a:schemeClr val="accent1"/>
                </a:solidFill>
              </a:rPr>
              <a:t>виконання</a:t>
            </a:r>
            <a:r>
              <a:rPr lang="ru-RU" dirty="0">
                <a:solidFill>
                  <a:schemeClr val="accent1"/>
                </a:solidFill>
              </a:rPr>
              <a:t> </a:t>
            </a:r>
            <a:r>
              <a:rPr lang="ru-RU" dirty="0" err="1">
                <a:solidFill>
                  <a:schemeClr val="accent1"/>
                </a:solidFill>
              </a:rPr>
              <a:t>роботи</a:t>
            </a:r>
            <a:r>
              <a:rPr lang="ru-RU" dirty="0">
                <a:solidFill>
                  <a:schemeClr val="accent1"/>
                </a:solidFill>
              </a:rPr>
              <a:t>, </a:t>
            </a:r>
            <a:r>
              <a:rPr lang="ru-RU" dirty="0" err="1">
                <a:solidFill>
                  <a:schemeClr val="accent1"/>
                </a:solidFill>
              </a:rPr>
              <a:t>передбачені</a:t>
            </a:r>
            <a:r>
              <a:rPr lang="ru-RU" dirty="0">
                <a:solidFill>
                  <a:schemeClr val="accent1"/>
                </a:solidFill>
              </a:rPr>
              <a:t> </a:t>
            </a:r>
            <a:r>
              <a:rPr lang="ru-RU" dirty="0" err="1">
                <a:solidFill>
                  <a:schemeClr val="accent1"/>
                </a:solidFill>
              </a:rPr>
              <a:t>законодавством</a:t>
            </a:r>
            <a:r>
              <a:rPr lang="ru-RU" dirty="0">
                <a:solidFill>
                  <a:schemeClr val="accent1"/>
                </a:solidFill>
              </a:rPr>
              <a:t> про </a:t>
            </a:r>
            <a:r>
              <a:rPr lang="ru-RU" dirty="0" err="1">
                <a:solidFill>
                  <a:schemeClr val="accent1"/>
                </a:solidFill>
              </a:rPr>
              <a:t>працю</a:t>
            </a:r>
            <a:r>
              <a:rPr lang="ru-RU" dirty="0">
                <a:solidFill>
                  <a:schemeClr val="accent1"/>
                </a:solidFill>
              </a:rPr>
              <a:t>, </a:t>
            </a:r>
            <a:r>
              <a:rPr lang="ru-RU" dirty="0" err="1">
                <a:solidFill>
                  <a:schemeClr val="accent1"/>
                </a:solidFill>
              </a:rPr>
              <a:t>колективним</a:t>
            </a:r>
            <a:r>
              <a:rPr lang="ru-RU" dirty="0">
                <a:solidFill>
                  <a:schemeClr val="accent1"/>
                </a:solidFill>
              </a:rPr>
              <a:t> договором і </a:t>
            </a:r>
            <a:r>
              <a:rPr lang="ru-RU" dirty="0" err="1">
                <a:solidFill>
                  <a:schemeClr val="accent1"/>
                </a:solidFill>
              </a:rPr>
              <a:t>трудовим</a:t>
            </a:r>
            <a:r>
              <a:rPr lang="ru-RU" dirty="0">
                <a:solidFill>
                  <a:schemeClr val="accent1"/>
                </a:solidFill>
              </a:rPr>
              <a:t> договором (у тому </a:t>
            </a:r>
            <a:r>
              <a:rPr lang="ru-RU" dirty="0" err="1">
                <a:solidFill>
                  <a:schemeClr val="accent1"/>
                </a:solidFill>
              </a:rPr>
              <a:t>числі</a:t>
            </a:r>
            <a:r>
              <a:rPr lang="ru-RU" dirty="0">
                <a:solidFill>
                  <a:schemeClr val="accent1"/>
                </a:solidFill>
              </a:rPr>
              <a:t> </a:t>
            </a:r>
            <a:r>
              <a:rPr lang="ru-RU" dirty="0" err="1">
                <a:solidFill>
                  <a:schemeClr val="accent1"/>
                </a:solidFill>
              </a:rPr>
              <a:t>надавати</a:t>
            </a:r>
            <a:r>
              <a:rPr lang="ru-RU" dirty="0">
                <a:solidFill>
                  <a:schemeClr val="accent1"/>
                </a:solidFill>
              </a:rPr>
              <a:t>, </a:t>
            </a:r>
            <a:r>
              <a:rPr lang="ru-RU" dirty="0" err="1">
                <a:solidFill>
                  <a:schemeClr val="accent1"/>
                </a:solidFill>
              </a:rPr>
              <a:t>оплачувати</a:t>
            </a:r>
            <a:r>
              <a:rPr lang="ru-RU" dirty="0">
                <a:solidFill>
                  <a:schemeClr val="accent1"/>
                </a:solidFill>
              </a:rPr>
              <a:t> та </a:t>
            </a:r>
            <a:r>
              <a:rPr lang="ru-RU" dirty="0" err="1">
                <a:solidFill>
                  <a:schemeClr val="accent1"/>
                </a:solidFill>
              </a:rPr>
              <a:t>компенсувати</a:t>
            </a:r>
            <a:r>
              <a:rPr lang="ru-RU" dirty="0">
                <a:solidFill>
                  <a:schemeClr val="accent1"/>
                </a:solidFill>
              </a:rPr>
              <a:t> будь-</a:t>
            </a:r>
            <a:r>
              <a:rPr lang="ru-RU" dirty="0" err="1">
                <a:solidFill>
                  <a:schemeClr val="accent1"/>
                </a:solidFill>
              </a:rPr>
              <a:t>які</a:t>
            </a:r>
            <a:r>
              <a:rPr lang="ru-RU" dirty="0">
                <a:solidFill>
                  <a:schemeClr val="accent1"/>
                </a:solidFill>
              </a:rPr>
              <a:t> </a:t>
            </a:r>
            <a:r>
              <a:rPr lang="ru-RU" dirty="0" err="1">
                <a:solidFill>
                  <a:schemeClr val="accent1"/>
                </a:solidFill>
              </a:rPr>
              <a:t>відпустки</a:t>
            </a:r>
            <a:r>
              <a:rPr lang="ru-RU" dirty="0">
                <a:solidFill>
                  <a:schemeClr val="accent1"/>
                </a:solidFill>
              </a:rPr>
              <a:t>, </a:t>
            </a:r>
            <a:r>
              <a:rPr lang="ru-RU" dirty="0" err="1">
                <a:solidFill>
                  <a:schemeClr val="accent1"/>
                </a:solidFill>
              </a:rPr>
              <a:t>дні</a:t>
            </a:r>
            <a:r>
              <a:rPr lang="ru-RU" dirty="0">
                <a:solidFill>
                  <a:schemeClr val="accent1"/>
                </a:solidFill>
              </a:rPr>
              <a:t> </a:t>
            </a:r>
            <a:r>
              <a:rPr lang="ru-RU" dirty="0" err="1">
                <a:solidFill>
                  <a:schemeClr val="accent1"/>
                </a:solidFill>
              </a:rPr>
              <a:t>відпочинку</a:t>
            </a:r>
            <a:r>
              <a:rPr lang="ru-RU" dirty="0">
                <a:solidFill>
                  <a:schemeClr val="accent1"/>
                </a:solidFill>
              </a:rPr>
              <a:t>, </a:t>
            </a:r>
            <a:r>
              <a:rPr lang="ru-RU" dirty="0" err="1">
                <a:solidFill>
                  <a:schemeClr val="accent1"/>
                </a:solidFill>
              </a:rPr>
              <a:t>допомогу</a:t>
            </a:r>
            <a:r>
              <a:rPr lang="ru-RU" dirty="0">
                <a:solidFill>
                  <a:schemeClr val="accent1"/>
                </a:solidFill>
              </a:rPr>
              <a:t> по </a:t>
            </a:r>
            <a:r>
              <a:rPr lang="ru-RU" dirty="0" err="1">
                <a:solidFill>
                  <a:schemeClr val="accent1"/>
                </a:solidFill>
              </a:rPr>
              <a:t>тимчасовій</a:t>
            </a:r>
            <a:r>
              <a:rPr lang="ru-RU" dirty="0">
                <a:solidFill>
                  <a:schemeClr val="accent1"/>
                </a:solidFill>
              </a:rPr>
              <a:t> </a:t>
            </a:r>
            <a:r>
              <a:rPr lang="ru-RU" dirty="0" err="1">
                <a:solidFill>
                  <a:schemeClr val="accent1"/>
                </a:solidFill>
              </a:rPr>
              <a:t>непрацездатності</a:t>
            </a:r>
            <a:r>
              <a:rPr lang="ru-RU" dirty="0">
                <a:solidFill>
                  <a:schemeClr val="accent1"/>
                </a:solidFill>
              </a:rPr>
              <a:t>, </a:t>
            </a:r>
            <a:r>
              <a:rPr lang="ru-RU" dirty="0" err="1">
                <a:solidFill>
                  <a:schemeClr val="accent1"/>
                </a:solidFill>
              </a:rPr>
              <a:t>подавати</a:t>
            </a:r>
            <a:r>
              <a:rPr lang="ru-RU" dirty="0">
                <a:solidFill>
                  <a:schemeClr val="accent1"/>
                </a:solidFill>
              </a:rPr>
              <a:t> </a:t>
            </a:r>
            <a:r>
              <a:rPr lang="ru-RU" dirty="0" err="1">
                <a:solidFill>
                  <a:schemeClr val="accent1"/>
                </a:solidFill>
              </a:rPr>
              <a:t>відповідні</a:t>
            </a:r>
            <a:r>
              <a:rPr lang="ru-RU" dirty="0">
                <a:solidFill>
                  <a:schemeClr val="accent1"/>
                </a:solidFill>
              </a:rPr>
              <a:t> заяви-</a:t>
            </a:r>
            <a:r>
              <a:rPr lang="ru-RU" dirty="0" err="1">
                <a:solidFill>
                  <a:schemeClr val="accent1"/>
                </a:solidFill>
              </a:rPr>
              <a:t>розрахунки</a:t>
            </a:r>
            <a:r>
              <a:rPr lang="ru-RU" dirty="0">
                <a:solidFill>
                  <a:schemeClr val="accent1"/>
                </a:solidFill>
              </a:rPr>
              <a:t>, </a:t>
            </a:r>
            <a:r>
              <a:rPr lang="ru-RU" dirty="0" err="1">
                <a:solidFill>
                  <a:schemeClr val="accent1"/>
                </a:solidFill>
              </a:rPr>
              <a:t>передбачені</a:t>
            </a:r>
            <a:r>
              <a:rPr lang="ru-RU" dirty="0">
                <a:solidFill>
                  <a:schemeClr val="accent1"/>
                </a:solidFill>
              </a:rPr>
              <a:t> </a:t>
            </a:r>
            <a:r>
              <a:rPr lang="ru-RU" dirty="0" err="1">
                <a:solidFill>
                  <a:schemeClr val="accent1"/>
                </a:solidFill>
              </a:rPr>
              <a:t>законодавством</a:t>
            </a:r>
            <a:r>
              <a:rPr lang="ru-RU" dirty="0">
                <a:solidFill>
                  <a:schemeClr val="accent1"/>
                </a:solidFill>
              </a:rPr>
              <a:t> про </a:t>
            </a:r>
            <a:r>
              <a:rPr lang="ru-RU" dirty="0" err="1">
                <a:solidFill>
                  <a:schemeClr val="accent1"/>
                </a:solidFill>
              </a:rPr>
              <a:t>загальнообов’язкове</a:t>
            </a:r>
            <a:r>
              <a:rPr lang="ru-RU" dirty="0">
                <a:solidFill>
                  <a:schemeClr val="accent1"/>
                </a:solidFill>
              </a:rPr>
              <a:t> </a:t>
            </a:r>
            <a:r>
              <a:rPr lang="ru-RU" dirty="0" err="1">
                <a:solidFill>
                  <a:schemeClr val="accent1"/>
                </a:solidFill>
              </a:rPr>
              <a:t>державне</a:t>
            </a:r>
            <a:r>
              <a:rPr lang="ru-RU" dirty="0">
                <a:solidFill>
                  <a:schemeClr val="accent1"/>
                </a:solidFill>
              </a:rPr>
              <a:t> </a:t>
            </a:r>
            <a:r>
              <a:rPr lang="ru-RU" dirty="0" err="1">
                <a:solidFill>
                  <a:schemeClr val="accent1"/>
                </a:solidFill>
              </a:rPr>
              <a:t>соціальне</a:t>
            </a:r>
            <a:r>
              <a:rPr lang="ru-RU" dirty="0">
                <a:solidFill>
                  <a:schemeClr val="accent1"/>
                </a:solidFill>
              </a:rPr>
              <a:t> </a:t>
            </a:r>
            <a:r>
              <a:rPr lang="ru-RU" dirty="0" err="1">
                <a:solidFill>
                  <a:schemeClr val="accent1"/>
                </a:solidFill>
              </a:rPr>
              <a:t>страхування</a:t>
            </a:r>
            <a:r>
              <a:rPr lang="ru-RU" dirty="0">
                <a:solidFill>
                  <a:schemeClr val="accent1"/>
                </a:solidFill>
              </a:rPr>
              <a:t>).</a:t>
            </a:r>
            <a:endParaRPr lang="uk-UA" sz="2000" dirty="0" smtClean="0">
              <a:solidFill>
                <a:schemeClr val="accent1"/>
              </a:solidFill>
            </a:endParaRPr>
          </a:p>
        </p:txBody>
      </p:sp>
    </p:spTree>
    <p:extLst>
      <p:ext uri="{BB962C8B-B14F-4D97-AF65-F5344CB8AC3E}">
        <p14:creationId xmlns:p14="http://schemas.microsoft.com/office/powerpoint/2010/main" val="8680128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x-none"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x-none"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139364" y="327806"/>
            <a:ext cx="8387895" cy="677078"/>
          </a:xfrm>
          <a:prstGeom prst="rect">
            <a:avLst/>
          </a:prstGeom>
          <a:noFill/>
          <a:ln>
            <a:noFill/>
          </a:ln>
        </p:spPr>
        <p:txBody>
          <a:bodyPr spcFirstLastPara="1" wrap="square" lIns="91425" tIns="91425" rIns="91425" bIns="91425" anchor="t" anchorCtr="0">
            <a:spAutoFit/>
          </a:bodyPr>
          <a:lstStyle/>
          <a:p>
            <a:r>
              <a:rPr lang="ru" sz="3200" b="1" dirty="0" smtClean="0">
                <a:solidFill>
                  <a:srgbClr val="0064E8"/>
                </a:solidFill>
                <a:latin typeface="Open Sans" panose="020B0604020202020204" charset="0"/>
                <a:ea typeface="Open Sans" panose="020B0604020202020204" charset="0"/>
                <a:cs typeface="Open Sans" panose="020B0604020202020204" charset="0"/>
                <a:sym typeface="Rubik"/>
              </a:rPr>
              <a:t>Нові особливості призупинення</a:t>
            </a:r>
            <a:endParaRPr lang="ru" sz="3200" b="1" dirty="0" smtClean="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064560" y="1123633"/>
            <a:ext cx="10861040" cy="5889647"/>
          </a:xfrm>
          <a:prstGeom prst="rect">
            <a:avLst/>
          </a:prstGeom>
        </p:spPr>
        <p:txBody>
          <a:bodyPr vert="horz" wrap="square" lIns="0" tIns="71967" rIns="0" bIns="0" rtlCol="0">
            <a:spAutoFit/>
          </a:bodyPr>
          <a:lstStyle/>
          <a:p>
            <a:pPr algn="ctr"/>
            <a:r>
              <a:rPr lang="uk-UA" sz="2000" b="1" dirty="0" smtClean="0">
                <a:solidFill>
                  <a:srgbClr val="2C64DF"/>
                </a:solidFill>
              </a:rPr>
              <a:t>14.03.2026</a:t>
            </a:r>
            <a:r>
              <a:rPr lang="uk-UA" sz="2000" dirty="0" smtClean="0">
                <a:solidFill>
                  <a:srgbClr val="2C64DF"/>
                </a:solidFill>
              </a:rPr>
              <a:t> набрали законної сили зміни, які передбачають:</a:t>
            </a:r>
          </a:p>
          <a:p>
            <a:pPr algn="ctr"/>
            <a:endParaRPr lang="uk-UA" sz="900" dirty="0">
              <a:solidFill>
                <a:srgbClr val="2C64DF"/>
              </a:solidFill>
            </a:endParaRPr>
          </a:p>
          <a:p>
            <a:r>
              <a:rPr lang="uk-UA" i="1" dirty="0">
                <a:solidFill>
                  <a:schemeClr val="accent1"/>
                </a:solidFill>
              </a:rPr>
              <a:t>Обмеження строку дії призупинення трудових </a:t>
            </a:r>
            <a:r>
              <a:rPr lang="uk-UA" i="1" dirty="0" smtClean="0">
                <a:solidFill>
                  <a:schemeClr val="accent1"/>
                </a:solidFill>
              </a:rPr>
              <a:t>договорів</a:t>
            </a:r>
          </a:p>
          <a:p>
            <a:endParaRPr lang="uk-UA" sz="1000" dirty="0">
              <a:solidFill>
                <a:schemeClr val="accent1"/>
              </a:solidFill>
            </a:endParaRPr>
          </a:p>
          <a:p>
            <a:pPr algn="just"/>
            <a:r>
              <a:rPr lang="uk-UA" dirty="0" smtClean="0">
                <a:solidFill>
                  <a:schemeClr val="accent1"/>
                </a:solidFill>
              </a:rPr>
              <a:t>Призупинення</a:t>
            </a:r>
            <a:r>
              <a:rPr lang="uk-UA" dirty="0">
                <a:solidFill>
                  <a:schemeClr val="accent1"/>
                </a:solidFill>
              </a:rPr>
              <a:t> дії трудового договору може здійснюватися за ініціативи однієї із сторін сукупно на строк не більше ніж 90 календарних днів під час дії воєнного стану (враховуючи строки його продовження</a:t>
            </a:r>
            <a:r>
              <a:rPr lang="uk-UA" dirty="0" smtClean="0">
                <a:solidFill>
                  <a:schemeClr val="accent1"/>
                </a:solidFill>
              </a:rPr>
              <a:t>).</a:t>
            </a:r>
          </a:p>
          <a:p>
            <a:pPr algn="just"/>
            <a:r>
              <a:rPr lang="uk-UA" dirty="0" smtClean="0">
                <a:solidFill>
                  <a:schemeClr val="accent1"/>
                </a:solidFill>
              </a:rPr>
              <a:t>У </a:t>
            </a:r>
            <a:r>
              <a:rPr lang="uk-UA" dirty="0">
                <a:solidFill>
                  <a:schemeClr val="accent1"/>
                </a:solidFill>
              </a:rPr>
              <a:t>випадку виникнення потреби цей термін може подовжуватись лише </a:t>
            </a:r>
            <a:r>
              <a:rPr lang="uk-UA" b="1" dirty="0">
                <a:solidFill>
                  <a:schemeClr val="accent1"/>
                </a:solidFill>
              </a:rPr>
              <a:t>за взаємною згодою працівника </a:t>
            </a:r>
            <a:r>
              <a:rPr lang="uk-UA" dirty="0">
                <a:solidFill>
                  <a:schemeClr val="accent1"/>
                </a:solidFill>
              </a:rPr>
              <a:t>та роботодавця. Загальний строк призупинення не може перевищувати періоду дії воєнного стану.</a:t>
            </a:r>
            <a:r>
              <a:rPr lang="uk-UA" sz="2000" dirty="0" smtClean="0">
                <a:solidFill>
                  <a:schemeClr val="accent1"/>
                </a:solidFill>
              </a:rPr>
              <a:t> </a:t>
            </a:r>
          </a:p>
          <a:p>
            <a:pPr algn="just"/>
            <a:r>
              <a:rPr lang="ru-RU" dirty="0" err="1">
                <a:solidFill>
                  <a:schemeClr val="accent1"/>
                </a:solidFill>
              </a:rPr>
              <a:t>Після</a:t>
            </a:r>
            <a:r>
              <a:rPr lang="ru-RU" dirty="0">
                <a:solidFill>
                  <a:schemeClr val="accent1"/>
                </a:solidFill>
              </a:rPr>
              <a:t> </a:t>
            </a:r>
            <a:r>
              <a:rPr lang="ru-RU" dirty="0" err="1">
                <a:solidFill>
                  <a:schemeClr val="accent1"/>
                </a:solidFill>
              </a:rPr>
              <a:t>закінчення</a:t>
            </a:r>
            <a:r>
              <a:rPr lang="ru-RU" dirty="0">
                <a:solidFill>
                  <a:schemeClr val="accent1"/>
                </a:solidFill>
              </a:rPr>
              <a:t> строку </a:t>
            </a:r>
            <a:r>
              <a:rPr lang="ru-RU" dirty="0" err="1">
                <a:solidFill>
                  <a:schemeClr val="accent1"/>
                </a:solidFill>
              </a:rPr>
              <a:t>призупинення</a:t>
            </a:r>
            <a:r>
              <a:rPr lang="ru-RU" dirty="0">
                <a:solidFill>
                  <a:schemeClr val="accent1"/>
                </a:solidFill>
              </a:rPr>
              <a:t> </a:t>
            </a:r>
            <a:r>
              <a:rPr lang="ru-RU" dirty="0" err="1">
                <a:solidFill>
                  <a:schemeClr val="accent1"/>
                </a:solidFill>
              </a:rPr>
              <a:t>дії</a:t>
            </a:r>
            <a:r>
              <a:rPr lang="ru-RU" dirty="0">
                <a:solidFill>
                  <a:schemeClr val="accent1"/>
                </a:solidFill>
              </a:rPr>
              <a:t> трудового </a:t>
            </a:r>
            <a:r>
              <a:rPr lang="ru-RU" dirty="0" smtClean="0">
                <a:solidFill>
                  <a:schemeClr val="accent1"/>
                </a:solidFill>
              </a:rPr>
              <a:t>договору </a:t>
            </a:r>
            <a:r>
              <a:rPr lang="ru-RU" dirty="0" err="1" smtClean="0">
                <a:solidFill>
                  <a:schemeClr val="accent1"/>
                </a:solidFill>
              </a:rPr>
              <a:t>дія</a:t>
            </a:r>
            <a:r>
              <a:rPr lang="ru-RU" dirty="0" smtClean="0">
                <a:solidFill>
                  <a:schemeClr val="accent1"/>
                </a:solidFill>
              </a:rPr>
              <a:t> </a:t>
            </a:r>
            <a:r>
              <a:rPr lang="ru-RU" dirty="0">
                <a:solidFill>
                  <a:schemeClr val="accent1"/>
                </a:solidFill>
              </a:rPr>
              <a:t>трудового договору </a:t>
            </a:r>
            <a:r>
              <a:rPr lang="ru-RU" b="1" dirty="0" err="1">
                <a:solidFill>
                  <a:schemeClr val="accent1"/>
                </a:solidFill>
              </a:rPr>
              <a:t>відновлюється</a:t>
            </a:r>
            <a:r>
              <a:rPr lang="ru-RU" b="1" dirty="0">
                <a:solidFill>
                  <a:schemeClr val="accent1"/>
                </a:solidFill>
              </a:rPr>
              <a:t> в </a:t>
            </a:r>
            <a:r>
              <a:rPr lang="ru-RU" b="1" dirty="0" err="1">
                <a:solidFill>
                  <a:schemeClr val="accent1"/>
                </a:solidFill>
              </a:rPr>
              <a:t>повному</a:t>
            </a:r>
            <a:r>
              <a:rPr lang="ru-RU" b="1" dirty="0">
                <a:solidFill>
                  <a:schemeClr val="accent1"/>
                </a:solidFill>
              </a:rPr>
              <a:t> </a:t>
            </a:r>
            <a:r>
              <a:rPr lang="ru-RU" b="1" dirty="0" err="1">
                <a:solidFill>
                  <a:schemeClr val="accent1"/>
                </a:solidFill>
              </a:rPr>
              <a:t>обсязі</a:t>
            </a:r>
            <a:r>
              <a:rPr lang="ru-RU" dirty="0">
                <a:solidFill>
                  <a:schemeClr val="accent1"/>
                </a:solidFill>
              </a:rPr>
              <a:t>. У </a:t>
            </a:r>
            <a:r>
              <a:rPr lang="ru-RU" dirty="0" err="1">
                <a:solidFill>
                  <a:schemeClr val="accent1"/>
                </a:solidFill>
              </a:rPr>
              <a:t>разі</a:t>
            </a:r>
            <a:r>
              <a:rPr lang="ru-RU" dirty="0">
                <a:solidFill>
                  <a:schemeClr val="accent1"/>
                </a:solidFill>
              </a:rPr>
              <a:t> </a:t>
            </a:r>
            <a:r>
              <a:rPr lang="ru-RU" dirty="0" err="1">
                <a:solidFill>
                  <a:schemeClr val="accent1"/>
                </a:solidFill>
              </a:rPr>
              <a:t>неможливості</a:t>
            </a:r>
            <a:r>
              <a:rPr lang="ru-RU" dirty="0">
                <a:solidFill>
                  <a:schemeClr val="accent1"/>
                </a:solidFill>
              </a:rPr>
              <a:t> </a:t>
            </a:r>
            <a:r>
              <a:rPr lang="ru-RU" dirty="0" err="1">
                <a:solidFill>
                  <a:schemeClr val="accent1"/>
                </a:solidFill>
              </a:rPr>
              <a:t>виконання</a:t>
            </a:r>
            <a:r>
              <a:rPr lang="ru-RU" dirty="0">
                <a:solidFill>
                  <a:schemeClr val="accent1"/>
                </a:solidFill>
              </a:rPr>
              <a:t> сторонами трудового договору, </a:t>
            </a:r>
            <a:r>
              <a:rPr lang="ru-RU" dirty="0" err="1">
                <a:solidFill>
                  <a:schemeClr val="accent1"/>
                </a:solidFill>
              </a:rPr>
              <a:t>дію</a:t>
            </a:r>
            <a:r>
              <a:rPr lang="ru-RU" dirty="0">
                <a:solidFill>
                  <a:schemeClr val="accent1"/>
                </a:solidFill>
              </a:rPr>
              <a:t> </a:t>
            </a:r>
            <a:r>
              <a:rPr lang="ru-RU" dirty="0" err="1">
                <a:solidFill>
                  <a:schemeClr val="accent1"/>
                </a:solidFill>
              </a:rPr>
              <a:t>якого</a:t>
            </a:r>
            <a:r>
              <a:rPr lang="ru-RU" dirty="0">
                <a:solidFill>
                  <a:schemeClr val="accent1"/>
                </a:solidFill>
              </a:rPr>
              <a:t> </a:t>
            </a:r>
            <a:r>
              <a:rPr lang="ru-RU" dirty="0" err="1">
                <a:solidFill>
                  <a:schemeClr val="accent1"/>
                </a:solidFill>
              </a:rPr>
              <a:t>відновлено</a:t>
            </a:r>
            <a:r>
              <a:rPr lang="ru-RU" dirty="0">
                <a:solidFill>
                  <a:schemeClr val="accent1"/>
                </a:solidFill>
              </a:rPr>
              <a:t>, </a:t>
            </a:r>
            <a:r>
              <a:rPr lang="ru-RU" dirty="0" err="1">
                <a:solidFill>
                  <a:schemeClr val="accent1"/>
                </a:solidFill>
              </a:rPr>
              <a:t>передбачених</a:t>
            </a:r>
            <a:r>
              <a:rPr lang="ru-RU" dirty="0">
                <a:solidFill>
                  <a:schemeClr val="accent1"/>
                </a:solidFill>
              </a:rPr>
              <a:t> ним </a:t>
            </a:r>
            <a:r>
              <a:rPr lang="ru-RU" dirty="0" err="1">
                <a:solidFill>
                  <a:schemeClr val="accent1"/>
                </a:solidFill>
              </a:rPr>
              <a:t>обов’язків</a:t>
            </a:r>
            <a:r>
              <a:rPr lang="ru-RU" dirty="0">
                <a:solidFill>
                  <a:schemeClr val="accent1"/>
                </a:solidFill>
              </a:rPr>
              <a:t> </a:t>
            </a:r>
            <a:r>
              <a:rPr lang="ru-RU" dirty="0" err="1">
                <a:solidFill>
                  <a:schemeClr val="accent1"/>
                </a:solidFill>
              </a:rPr>
              <a:t>цей</a:t>
            </a:r>
            <a:r>
              <a:rPr lang="ru-RU" dirty="0">
                <a:solidFill>
                  <a:schemeClr val="accent1"/>
                </a:solidFill>
              </a:rPr>
              <a:t> </a:t>
            </a:r>
            <a:r>
              <a:rPr lang="ru-RU" dirty="0" err="1">
                <a:solidFill>
                  <a:schemeClr val="accent1"/>
                </a:solidFill>
              </a:rPr>
              <a:t>трудовий</a:t>
            </a:r>
            <a:r>
              <a:rPr lang="ru-RU" dirty="0">
                <a:solidFill>
                  <a:schemeClr val="accent1"/>
                </a:solidFill>
              </a:rPr>
              <a:t> </a:t>
            </a:r>
            <a:r>
              <a:rPr lang="ru-RU" dirty="0" err="1">
                <a:solidFill>
                  <a:schemeClr val="accent1"/>
                </a:solidFill>
              </a:rPr>
              <a:t>договір</a:t>
            </a:r>
            <a:r>
              <a:rPr lang="ru-RU" dirty="0">
                <a:solidFill>
                  <a:schemeClr val="accent1"/>
                </a:solidFill>
              </a:rPr>
              <a:t> </a:t>
            </a:r>
            <a:r>
              <a:rPr lang="ru-RU" dirty="0" err="1">
                <a:solidFill>
                  <a:schemeClr val="accent1"/>
                </a:solidFill>
              </a:rPr>
              <a:t>припиняється</a:t>
            </a:r>
            <a:r>
              <a:rPr lang="ru-RU" dirty="0">
                <a:solidFill>
                  <a:schemeClr val="accent1"/>
                </a:solidFill>
              </a:rPr>
              <a:t> з </a:t>
            </a:r>
            <a:r>
              <a:rPr lang="ru-RU" dirty="0" err="1">
                <a:solidFill>
                  <a:schemeClr val="accent1"/>
                </a:solidFill>
              </a:rPr>
              <a:t>підстав</a:t>
            </a:r>
            <a:r>
              <a:rPr lang="ru-RU" dirty="0">
                <a:solidFill>
                  <a:schemeClr val="accent1"/>
                </a:solidFill>
              </a:rPr>
              <a:t>, </a:t>
            </a:r>
            <a:r>
              <a:rPr lang="ru-RU" dirty="0" err="1">
                <a:solidFill>
                  <a:schemeClr val="accent1"/>
                </a:solidFill>
              </a:rPr>
              <a:t>визначених</a:t>
            </a:r>
            <a:r>
              <a:rPr lang="ru-RU" dirty="0">
                <a:solidFill>
                  <a:schemeClr val="accent1"/>
                </a:solidFill>
              </a:rPr>
              <a:t> законом.</a:t>
            </a:r>
            <a:endParaRPr lang="uk-UA" sz="2000" dirty="0" smtClean="0">
              <a:solidFill>
                <a:schemeClr val="accent1"/>
              </a:solidFill>
            </a:endParaRPr>
          </a:p>
          <a:p>
            <a:pPr algn="just"/>
            <a:endParaRPr lang="uk-UA" sz="900" dirty="0" smtClean="0">
              <a:solidFill>
                <a:schemeClr val="accent1"/>
              </a:solidFill>
              <a:latin typeface="Open Sans" panose="020B0604020202020204" charset="0"/>
              <a:ea typeface="Open Sans" panose="020B0604020202020204" charset="0"/>
              <a:cs typeface="Open Sans" panose="020B0604020202020204" charset="0"/>
            </a:endParaRPr>
          </a:p>
          <a:p>
            <a:pPr algn="just"/>
            <a:r>
              <a:rPr lang="uk-UA" i="1" dirty="0">
                <a:solidFill>
                  <a:schemeClr val="accent1"/>
                </a:solidFill>
              </a:rPr>
              <a:t>Повідомлення роботодавцем про обов’язок стати до роботи</a:t>
            </a:r>
            <a:endParaRPr lang="uk-UA" sz="2000" i="1" dirty="0">
              <a:solidFill>
                <a:schemeClr val="accent1"/>
              </a:solidFill>
              <a:latin typeface="Open Sans" panose="020B0604020202020204" charset="0"/>
              <a:ea typeface="Open Sans" panose="020B0604020202020204" charset="0"/>
              <a:cs typeface="Open Sans" panose="020B0604020202020204" charset="0"/>
            </a:endParaRPr>
          </a:p>
          <a:p>
            <a:pPr algn="just"/>
            <a:r>
              <a:rPr lang="ru-RU" dirty="0">
                <a:solidFill>
                  <a:schemeClr val="accent1"/>
                </a:solidFill>
              </a:rPr>
              <a:t>У </a:t>
            </a:r>
            <a:r>
              <a:rPr lang="ru-RU" dirty="0" err="1">
                <a:solidFill>
                  <a:schemeClr val="accent1"/>
                </a:solidFill>
              </a:rPr>
              <a:t>разі</a:t>
            </a:r>
            <a:r>
              <a:rPr lang="ru-RU" dirty="0">
                <a:solidFill>
                  <a:schemeClr val="accent1"/>
                </a:solidFill>
              </a:rPr>
              <a:t> </a:t>
            </a:r>
            <a:r>
              <a:rPr lang="ru-RU" dirty="0" err="1">
                <a:solidFill>
                  <a:schemeClr val="accent1"/>
                </a:solidFill>
              </a:rPr>
              <a:t>прийняття</a:t>
            </a:r>
            <a:r>
              <a:rPr lang="ru-RU" dirty="0">
                <a:solidFill>
                  <a:schemeClr val="accent1"/>
                </a:solidFill>
              </a:rPr>
              <a:t> </a:t>
            </a:r>
            <a:r>
              <a:rPr lang="ru-RU" dirty="0" err="1">
                <a:solidFill>
                  <a:schemeClr val="accent1"/>
                </a:solidFill>
              </a:rPr>
              <a:t>рішення</a:t>
            </a:r>
            <a:r>
              <a:rPr lang="ru-RU" dirty="0">
                <a:solidFill>
                  <a:schemeClr val="accent1"/>
                </a:solidFill>
              </a:rPr>
              <a:t> про </a:t>
            </a:r>
            <a:r>
              <a:rPr lang="ru-RU" dirty="0" err="1">
                <a:solidFill>
                  <a:schemeClr val="accent1"/>
                </a:solidFill>
              </a:rPr>
              <a:t>скасування</a:t>
            </a:r>
            <a:r>
              <a:rPr lang="ru-RU" dirty="0">
                <a:solidFill>
                  <a:schemeClr val="accent1"/>
                </a:solidFill>
              </a:rPr>
              <a:t> </a:t>
            </a:r>
            <a:r>
              <a:rPr lang="ru-RU" dirty="0" err="1">
                <a:solidFill>
                  <a:schemeClr val="accent1"/>
                </a:solidFill>
              </a:rPr>
              <a:t>призупинення</a:t>
            </a:r>
            <a:r>
              <a:rPr lang="ru-RU" dirty="0">
                <a:solidFill>
                  <a:schemeClr val="accent1"/>
                </a:solidFill>
              </a:rPr>
              <a:t> </a:t>
            </a:r>
            <a:r>
              <a:rPr lang="ru-RU" dirty="0" err="1">
                <a:solidFill>
                  <a:schemeClr val="accent1"/>
                </a:solidFill>
              </a:rPr>
              <a:t>дії</a:t>
            </a:r>
            <a:r>
              <a:rPr lang="ru-RU" dirty="0">
                <a:solidFill>
                  <a:schemeClr val="accent1"/>
                </a:solidFill>
              </a:rPr>
              <a:t> трудового договору до </a:t>
            </a:r>
            <a:r>
              <a:rPr lang="ru-RU" dirty="0" err="1">
                <a:solidFill>
                  <a:schemeClr val="accent1"/>
                </a:solidFill>
              </a:rPr>
              <a:t>припинення</a:t>
            </a:r>
            <a:r>
              <a:rPr lang="ru-RU" dirty="0">
                <a:solidFill>
                  <a:schemeClr val="accent1"/>
                </a:solidFill>
              </a:rPr>
              <a:t> </a:t>
            </a:r>
            <a:r>
              <a:rPr lang="ru-RU" dirty="0" err="1">
                <a:solidFill>
                  <a:schemeClr val="accent1"/>
                </a:solidFill>
              </a:rPr>
              <a:t>або</a:t>
            </a:r>
            <a:r>
              <a:rPr lang="ru-RU" dirty="0">
                <a:solidFill>
                  <a:schemeClr val="accent1"/>
                </a:solidFill>
              </a:rPr>
              <a:t> </a:t>
            </a:r>
            <a:r>
              <a:rPr lang="ru-RU" dirty="0" err="1">
                <a:solidFill>
                  <a:schemeClr val="accent1"/>
                </a:solidFill>
              </a:rPr>
              <a:t>скасування</a:t>
            </a:r>
            <a:r>
              <a:rPr lang="ru-RU" dirty="0">
                <a:solidFill>
                  <a:schemeClr val="accent1"/>
                </a:solidFill>
              </a:rPr>
              <a:t> </a:t>
            </a:r>
            <a:r>
              <a:rPr lang="ru-RU" dirty="0" err="1">
                <a:solidFill>
                  <a:schemeClr val="accent1"/>
                </a:solidFill>
              </a:rPr>
              <a:t>воєнного</a:t>
            </a:r>
            <a:r>
              <a:rPr lang="ru-RU" dirty="0">
                <a:solidFill>
                  <a:schemeClr val="accent1"/>
                </a:solidFill>
              </a:rPr>
              <a:t> стану </a:t>
            </a:r>
            <a:r>
              <a:rPr lang="ru-RU" dirty="0" err="1">
                <a:solidFill>
                  <a:schemeClr val="accent1"/>
                </a:solidFill>
              </a:rPr>
              <a:t>або</a:t>
            </a:r>
            <a:r>
              <a:rPr lang="ru-RU" dirty="0">
                <a:solidFill>
                  <a:schemeClr val="accent1"/>
                </a:solidFill>
              </a:rPr>
              <a:t> до </a:t>
            </a:r>
            <a:r>
              <a:rPr lang="ru-RU" dirty="0" err="1">
                <a:solidFill>
                  <a:schemeClr val="accent1"/>
                </a:solidFill>
              </a:rPr>
              <a:t>закінчення</a:t>
            </a:r>
            <a:r>
              <a:rPr lang="ru-RU" dirty="0">
                <a:solidFill>
                  <a:schemeClr val="accent1"/>
                </a:solidFill>
              </a:rPr>
              <a:t> </a:t>
            </a:r>
            <a:r>
              <a:rPr lang="ru-RU" dirty="0" err="1">
                <a:solidFill>
                  <a:schemeClr val="accent1"/>
                </a:solidFill>
              </a:rPr>
              <a:t>встановленого</a:t>
            </a:r>
            <a:r>
              <a:rPr lang="ru-RU" dirty="0">
                <a:solidFill>
                  <a:schemeClr val="accent1"/>
                </a:solidFill>
              </a:rPr>
              <a:t> у </a:t>
            </a:r>
            <a:r>
              <a:rPr lang="ru-RU" dirty="0" err="1">
                <a:solidFill>
                  <a:schemeClr val="accent1"/>
                </a:solidFill>
              </a:rPr>
              <a:t>наказі</a:t>
            </a:r>
            <a:r>
              <a:rPr lang="ru-RU" dirty="0">
                <a:solidFill>
                  <a:schemeClr val="accent1"/>
                </a:solidFill>
              </a:rPr>
              <a:t> (</a:t>
            </a:r>
            <a:r>
              <a:rPr lang="ru-RU" dirty="0" err="1">
                <a:solidFill>
                  <a:schemeClr val="accent1"/>
                </a:solidFill>
              </a:rPr>
              <a:t>розпорядженні</a:t>
            </a:r>
            <a:r>
              <a:rPr lang="ru-RU" dirty="0">
                <a:solidFill>
                  <a:schemeClr val="accent1"/>
                </a:solidFill>
              </a:rPr>
              <a:t>) строку </a:t>
            </a:r>
            <a:r>
              <a:rPr lang="ru-RU" dirty="0" err="1">
                <a:solidFill>
                  <a:schemeClr val="accent1"/>
                </a:solidFill>
              </a:rPr>
              <a:t>роботодавець</a:t>
            </a:r>
            <a:r>
              <a:rPr lang="ru-RU" dirty="0">
                <a:solidFill>
                  <a:schemeClr val="accent1"/>
                </a:solidFill>
              </a:rPr>
              <a:t> повинен за 14 </a:t>
            </a:r>
            <a:r>
              <a:rPr lang="ru-RU" dirty="0" err="1">
                <a:solidFill>
                  <a:schemeClr val="accent1"/>
                </a:solidFill>
              </a:rPr>
              <a:t>календарних</a:t>
            </a:r>
            <a:r>
              <a:rPr lang="ru-RU" dirty="0">
                <a:solidFill>
                  <a:schemeClr val="accent1"/>
                </a:solidFill>
              </a:rPr>
              <a:t> </a:t>
            </a:r>
            <a:r>
              <a:rPr lang="ru-RU" dirty="0" err="1">
                <a:solidFill>
                  <a:schemeClr val="accent1"/>
                </a:solidFill>
              </a:rPr>
              <a:t>днів</a:t>
            </a:r>
            <a:r>
              <a:rPr lang="ru-RU" dirty="0">
                <a:solidFill>
                  <a:schemeClr val="accent1"/>
                </a:solidFill>
              </a:rPr>
              <a:t> до </a:t>
            </a:r>
            <a:r>
              <a:rPr lang="ru-RU" dirty="0" err="1">
                <a:solidFill>
                  <a:schemeClr val="accent1"/>
                </a:solidFill>
              </a:rPr>
              <a:t>відновлення</a:t>
            </a:r>
            <a:r>
              <a:rPr lang="ru-RU" dirty="0">
                <a:solidFill>
                  <a:schemeClr val="accent1"/>
                </a:solidFill>
              </a:rPr>
              <a:t> </a:t>
            </a:r>
            <a:r>
              <a:rPr lang="ru-RU" dirty="0" err="1">
                <a:solidFill>
                  <a:schemeClr val="accent1"/>
                </a:solidFill>
              </a:rPr>
              <a:t>дії</a:t>
            </a:r>
            <a:r>
              <a:rPr lang="ru-RU" dirty="0">
                <a:solidFill>
                  <a:schemeClr val="accent1"/>
                </a:solidFill>
              </a:rPr>
              <a:t> трудового договору </a:t>
            </a:r>
            <a:r>
              <a:rPr lang="ru-RU" dirty="0" err="1">
                <a:solidFill>
                  <a:schemeClr val="accent1"/>
                </a:solidFill>
              </a:rPr>
              <a:t>повідомити</a:t>
            </a:r>
            <a:r>
              <a:rPr lang="ru-RU" dirty="0">
                <a:solidFill>
                  <a:schemeClr val="accent1"/>
                </a:solidFill>
              </a:rPr>
              <a:t> </a:t>
            </a:r>
            <a:r>
              <a:rPr lang="ru-RU" dirty="0" err="1">
                <a:solidFill>
                  <a:schemeClr val="accent1"/>
                </a:solidFill>
              </a:rPr>
              <a:t>працівника</a:t>
            </a:r>
            <a:r>
              <a:rPr lang="ru-RU" dirty="0">
                <a:solidFill>
                  <a:schemeClr val="accent1"/>
                </a:solidFill>
              </a:rPr>
              <a:t> про </a:t>
            </a:r>
            <a:r>
              <a:rPr lang="ru-RU" dirty="0" err="1">
                <a:solidFill>
                  <a:schemeClr val="accent1"/>
                </a:solidFill>
              </a:rPr>
              <a:t>необхідність</a:t>
            </a:r>
            <a:r>
              <a:rPr lang="ru-RU" dirty="0">
                <a:solidFill>
                  <a:schemeClr val="accent1"/>
                </a:solidFill>
              </a:rPr>
              <a:t> стати до </a:t>
            </a:r>
            <a:r>
              <a:rPr lang="ru-RU" dirty="0" err="1">
                <a:solidFill>
                  <a:schemeClr val="accent1"/>
                </a:solidFill>
              </a:rPr>
              <a:t>роботи</a:t>
            </a:r>
            <a:r>
              <a:rPr lang="ru-RU" dirty="0" smtClean="0">
                <a:solidFill>
                  <a:schemeClr val="accent1"/>
                </a:solidFill>
              </a:rPr>
              <a:t>.</a:t>
            </a:r>
          </a:p>
          <a:p>
            <a:pPr algn="just"/>
            <a:endParaRPr lang="ru-RU" sz="2000" dirty="0">
              <a:solidFill>
                <a:schemeClr val="accent1"/>
              </a:solidFill>
              <a:latin typeface="Open Sans" panose="020B0604020202020204" charset="0"/>
              <a:ea typeface="Open Sans" panose="020B0604020202020204" charset="0"/>
              <a:cs typeface="Open Sans" panose="020B0604020202020204" charset="0"/>
            </a:endParaRPr>
          </a:p>
          <a:p>
            <a:pPr algn="just"/>
            <a:endParaRPr lang="uk-UA" sz="2000" dirty="0" smtClean="0">
              <a:solidFill>
                <a:schemeClr val="accent1"/>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32842836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x-none"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x-none"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139364" y="327806"/>
            <a:ext cx="8387895" cy="677078"/>
          </a:xfrm>
          <a:prstGeom prst="rect">
            <a:avLst/>
          </a:prstGeom>
          <a:noFill/>
          <a:ln>
            <a:noFill/>
          </a:ln>
        </p:spPr>
        <p:txBody>
          <a:bodyPr spcFirstLastPara="1" wrap="square" lIns="91425" tIns="91425" rIns="91425" bIns="91425" anchor="t" anchorCtr="0">
            <a:spAutoFit/>
          </a:bodyPr>
          <a:lstStyle/>
          <a:p>
            <a:r>
              <a:rPr lang="ru" sz="3200" b="1" dirty="0" smtClean="0">
                <a:solidFill>
                  <a:srgbClr val="0064E8"/>
                </a:solidFill>
                <a:latin typeface="Open Sans" panose="020B0604020202020204" charset="0"/>
                <a:ea typeface="Open Sans" panose="020B0604020202020204" charset="0"/>
                <a:cs typeface="Open Sans" panose="020B0604020202020204" charset="0"/>
                <a:sym typeface="Rubik"/>
              </a:rPr>
              <a:t>Оформлення призупинення</a:t>
            </a:r>
            <a:endParaRPr lang="ru" sz="3200" b="1" dirty="0" smtClean="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064560" y="1164429"/>
            <a:ext cx="10861040" cy="4920151"/>
          </a:xfrm>
          <a:prstGeom prst="rect">
            <a:avLst/>
          </a:prstGeom>
        </p:spPr>
        <p:txBody>
          <a:bodyPr vert="horz" wrap="square" lIns="0" tIns="71967" rIns="0" bIns="0" rtlCol="0">
            <a:spAutoFit/>
          </a:bodyPr>
          <a:lstStyle/>
          <a:p>
            <a:r>
              <a:rPr lang="uk-UA" dirty="0" smtClean="0">
                <a:solidFill>
                  <a:schemeClr val="accent1"/>
                </a:solidFill>
              </a:rPr>
              <a:t>Призупинення </a:t>
            </a:r>
            <a:r>
              <a:rPr lang="uk-UA" dirty="0">
                <a:solidFill>
                  <a:schemeClr val="accent1"/>
                </a:solidFill>
              </a:rPr>
              <a:t>дії трудового договору оформлюється наказом (розпорядженням) роботодавця, в якому, зокрема, </a:t>
            </a:r>
            <a:r>
              <a:rPr lang="uk-UA" dirty="0" smtClean="0">
                <a:solidFill>
                  <a:schemeClr val="accent1"/>
                </a:solidFill>
              </a:rPr>
              <a:t>зазначається:</a:t>
            </a:r>
          </a:p>
          <a:p>
            <a:pPr marL="285750" indent="-285750">
              <a:buFontTx/>
              <a:buChar char="-"/>
            </a:pPr>
            <a:r>
              <a:rPr lang="uk-UA" dirty="0" smtClean="0">
                <a:solidFill>
                  <a:schemeClr val="accent1"/>
                </a:solidFill>
              </a:rPr>
              <a:t>інформація </a:t>
            </a:r>
            <a:r>
              <a:rPr lang="uk-UA" dirty="0">
                <a:solidFill>
                  <a:schemeClr val="accent1"/>
                </a:solidFill>
              </a:rPr>
              <a:t>про причини призупинення, у тому числі про неможливість обох сторін виконувати свої обов’язки та спосіб обміну </a:t>
            </a:r>
            <a:r>
              <a:rPr lang="uk-UA" dirty="0" smtClean="0">
                <a:solidFill>
                  <a:schemeClr val="accent1"/>
                </a:solidFill>
              </a:rPr>
              <a:t>інформацією;</a:t>
            </a:r>
          </a:p>
          <a:p>
            <a:pPr marL="285750" indent="-285750">
              <a:buFontTx/>
              <a:buChar char="-"/>
            </a:pPr>
            <a:r>
              <a:rPr lang="uk-UA" dirty="0" smtClean="0">
                <a:solidFill>
                  <a:schemeClr val="accent1"/>
                </a:solidFill>
              </a:rPr>
              <a:t>строк </a:t>
            </a:r>
            <a:r>
              <a:rPr lang="uk-UA" dirty="0">
                <a:solidFill>
                  <a:schemeClr val="accent1"/>
                </a:solidFill>
              </a:rPr>
              <a:t>призупинення дії трудового </a:t>
            </a:r>
            <a:r>
              <a:rPr lang="uk-UA" dirty="0" smtClean="0">
                <a:solidFill>
                  <a:schemeClr val="accent1"/>
                </a:solidFill>
              </a:rPr>
              <a:t>договору;</a:t>
            </a:r>
          </a:p>
          <a:p>
            <a:pPr marL="285750" indent="-285750">
              <a:buFontTx/>
              <a:buChar char="-"/>
            </a:pPr>
            <a:r>
              <a:rPr lang="uk-UA" dirty="0" smtClean="0">
                <a:solidFill>
                  <a:schemeClr val="accent1"/>
                </a:solidFill>
              </a:rPr>
              <a:t>кількість</a:t>
            </a:r>
            <a:r>
              <a:rPr lang="uk-UA" dirty="0">
                <a:solidFill>
                  <a:schemeClr val="accent1"/>
                </a:solidFill>
              </a:rPr>
              <a:t>, категорії і прізвища, ім’я, по батькові (за наявності), реєстраційний номер облікової картки платника податків або серія та номер паспорта (для фізичних осіб, які через свої релігійні переконання відмовляються від прийняття реєстраційного номера облікової картки платника податків та повідомили про це відповідний контролюючий орган і мають відмітку у паспорті) відповідних </a:t>
            </a:r>
            <a:r>
              <a:rPr lang="uk-UA" dirty="0" smtClean="0">
                <a:solidFill>
                  <a:schemeClr val="accent1"/>
                </a:solidFill>
              </a:rPr>
              <a:t>працівників;</a:t>
            </a:r>
          </a:p>
          <a:p>
            <a:pPr marL="285750" indent="-285750">
              <a:buFontTx/>
              <a:buChar char="-"/>
            </a:pPr>
            <a:r>
              <a:rPr lang="uk-UA" dirty="0" smtClean="0">
                <a:solidFill>
                  <a:schemeClr val="accent1"/>
                </a:solidFill>
              </a:rPr>
              <a:t>умови </a:t>
            </a:r>
            <a:r>
              <a:rPr lang="uk-UA" dirty="0">
                <a:solidFill>
                  <a:schemeClr val="accent1"/>
                </a:solidFill>
              </a:rPr>
              <a:t>відновлення дії трудового договору</a:t>
            </a:r>
            <a:r>
              <a:rPr lang="uk-UA" dirty="0" smtClean="0">
                <a:solidFill>
                  <a:schemeClr val="accent1"/>
                </a:solidFill>
              </a:rPr>
              <a:t>.</a:t>
            </a:r>
          </a:p>
          <a:p>
            <a:pPr marL="285750" indent="-285750">
              <a:buFontTx/>
              <a:buChar char="-"/>
            </a:pPr>
            <a:endParaRPr lang="uk-UA" dirty="0">
              <a:solidFill>
                <a:schemeClr val="accent1"/>
              </a:solidFill>
            </a:endParaRPr>
          </a:p>
          <a:p>
            <a:r>
              <a:rPr lang="uk-UA" dirty="0">
                <a:solidFill>
                  <a:schemeClr val="accent1"/>
                </a:solidFill>
              </a:rPr>
              <a:t>Наказ (розпорядження) роботодавця, яким визначено строк призупинення дії трудового договору, що </a:t>
            </a:r>
            <a:r>
              <a:rPr lang="uk-UA" dirty="0" smtClean="0">
                <a:solidFill>
                  <a:schemeClr val="accent1"/>
                </a:solidFill>
              </a:rPr>
              <a:t>перевищує</a:t>
            </a:r>
            <a:r>
              <a:rPr lang="ru-RU" dirty="0" smtClean="0"/>
              <a:t> </a:t>
            </a:r>
            <a:r>
              <a:rPr lang="ru-RU" dirty="0">
                <a:solidFill>
                  <a:schemeClr val="accent1"/>
                </a:solidFill>
              </a:rPr>
              <a:t>90 </a:t>
            </a:r>
            <a:r>
              <a:rPr lang="ru-RU" dirty="0" err="1">
                <a:solidFill>
                  <a:schemeClr val="accent1"/>
                </a:solidFill>
              </a:rPr>
              <a:t>календарних</a:t>
            </a:r>
            <a:r>
              <a:rPr lang="ru-RU" dirty="0">
                <a:solidFill>
                  <a:schemeClr val="accent1"/>
                </a:solidFill>
              </a:rPr>
              <a:t> </a:t>
            </a:r>
            <a:r>
              <a:rPr lang="ru-RU" dirty="0" err="1">
                <a:solidFill>
                  <a:schemeClr val="accent1"/>
                </a:solidFill>
              </a:rPr>
              <a:t>днів</a:t>
            </a:r>
            <a:r>
              <a:rPr lang="uk-UA" dirty="0" smtClean="0">
                <a:solidFill>
                  <a:schemeClr val="accent1"/>
                </a:solidFill>
              </a:rPr>
              <a:t>, </a:t>
            </a:r>
            <a:r>
              <a:rPr lang="uk-UA" dirty="0">
                <a:solidFill>
                  <a:schemeClr val="accent1"/>
                </a:solidFill>
              </a:rPr>
              <a:t>втрачає чинність наступного дня після закінчення строку, визначеного законом, крім випадку його продовження за домовленістю сторін.</a:t>
            </a:r>
          </a:p>
          <a:p>
            <a:endParaRPr lang="uk-UA" sz="2400" dirty="0" smtClean="0"/>
          </a:p>
          <a:p>
            <a:pPr marR="436869" algn="ctr">
              <a:buClr>
                <a:srgbClr val="FF0000"/>
              </a:buClr>
              <a:buSzPct val="89583"/>
              <a:tabLst>
                <a:tab pos="306486" algn="l"/>
              </a:tabLst>
            </a:pPr>
            <a:endParaRPr lang="uk-UA" sz="2100" dirty="0">
              <a:solidFill>
                <a:srgbClr val="0064E8"/>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29630962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 name="Рисунок 4"/>
          <p:cNvPicPr/>
          <p:nvPr/>
        </p:nvPicPr>
        <p:blipFill>
          <a:blip r:embed="rId2" cstate="print"/>
          <a:stretch/>
        </p:blipFill>
        <p:spPr>
          <a:xfrm>
            <a:off x="9339840" y="-183360"/>
            <a:ext cx="2861760" cy="1498560"/>
          </a:xfrm>
          <a:prstGeom prst="rect">
            <a:avLst/>
          </a:prstGeom>
          <a:noFill/>
          <a:ln w="0">
            <a:noFill/>
          </a:ln>
        </p:spPr>
      </p:pic>
      <p:grpSp>
        <p:nvGrpSpPr>
          <p:cNvPr id="2" name="Группа 5"/>
          <p:cNvGrpSpPr/>
          <p:nvPr/>
        </p:nvGrpSpPr>
        <p:grpSpPr>
          <a:xfrm>
            <a:off x="10203360" y="6056637"/>
            <a:ext cx="1721760" cy="621145"/>
            <a:chOff x="7652520" y="4542480"/>
            <a:chExt cx="1291320" cy="465859"/>
          </a:xfrm>
        </p:grpSpPr>
        <p:sp>
          <p:nvSpPr>
            <p:cNvPr id="147" name="TextBox 6"/>
            <p:cNvSpPr/>
            <p:nvPr/>
          </p:nvSpPr>
          <p:spPr>
            <a:xfrm>
              <a:off x="7652520" y="4542480"/>
              <a:ext cx="1035000" cy="20665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u="sng" dirty="0">
                  <a:solidFill>
                    <a:srgbClr val="4778AE"/>
                  </a:solidFill>
                  <a:latin typeface="Arial"/>
                  <a:ea typeface="Arial"/>
                </a:rPr>
                <a:t>www.dsp.gov.ua</a:t>
              </a:r>
              <a:endParaRPr lang="uk-UA" sz="1200" dirty="0">
                <a:solidFill>
                  <a:srgbClr val="000000"/>
                </a:solidFill>
                <a:latin typeface="Arial"/>
              </a:endParaRPr>
            </a:p>
          </p:txBody>
        </p:sp>
        <p:sp>
          <p:nvSpPr>
            <p:cNvPr id="148" name="TextBox 7"/>
            <p:cNvSpPr/>
            <p:nvPr/>
          </p:nvSpPr>
          <p:spPr>
            <a:xfrm>
              <a:off x="7652520" y="4801680"/>
              <a:ext cx="1086120" cy="20665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u="sng" dirty="0">
                  <a:solidFill>
                    <a:srgbClr val="4778AE"/>
                  </a:solidFill>
                  <a:latin typeface="Arial"/>
                  <a:ea typeface="Arial"/>
                </a:rPr>
                <a:t>www.pratsia.in.ua</a:t>
              </a:r>
              <a:endParaRPr lang="uk-UA" sz="1200" dirty="0">
                <a:solidFill>
                  <a:srgbClr val="000000"/>
                </a:solidFill>
                <a:latin typeface="Arial"/>
              </a:endParaRPr>
            </a:p>
          </p:txBody>
        </p:sp>
        <p:sp>
          <p:nvSpPr>
            <p:cNvPr id="149" name="Блок-схема: решение 8"/>
            <p:cNvSpPr/>
            <p:nvPr/>
          </p:nvSpPr>
          <p:spPr>
            <a:xfrm>
              <a:off x="8739000" y="4595040"/>
              <a:ext cx="204840" cy="10224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p:style>
          <p:txBody>
            <a:bodyPr lIns="90000" tIns="6120" rIns="90000" bIns="6120" anchor="ctr">
              <a:noAutofit/>
            </a:bodyPr>
            <a:lstStyle/>
            <a:p>
              <a:pPr algn="ctr">
                <a:lnSpc>
                  <a:spcPct val="100000"/>
                </a:lnSpc>
              </a:pPr>
              <a:endParaRPr lang="en-US" sz="1400" dirty="0">
                <a:solidFill>
                  <a:schemeClr val="lt1"/>
                </a:solidFill>
                <a:latin typeface="Arial"/>
                <a:ea typeface="Arial"/>
              </a:endParaRPr>
            </a:p>
          </p:txBody>
        </p:sp>
        <p:sp>
          <p:nvSpPr>
            <p:cNvPr id="150" name="Блок-схема: решение 9"/>
            <p:cNvSpPr/>
            <p:nvPr/>
          </p:nvSpPr>
          <p:spPr>
            <a:xfrm>
              <a:off x="8739000" y="4854240"/>
              <a:ext cx="204840" cy="10224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p:style>
          <p:txBody>
            <a:bodyPr lIns="90000" tIns="6120" rIns="90000" bIns="6120" anchor="ctr">
              <a:noAutofit/>
            </a:bodyPr>
            <a:lstStyle/>
            <a:p>
              <a:pPr algn="ctr">
                <a:lnSpc>
                  <a:spcPct val="100000"/>
                </a:lnSpc>
              </a:pPr>
              <a:endParaRPr lang="en-US" sz="1400" dirty="0">
                <a:solidFill>
                  <a:schemeClr val="lt1"/>
                </a:solidFill>
                <a:latin typeface="Arial"/>
                <a:ea typeface="Arial"/>
              </a:endParaRPr>
            </a:p>
          </p:txBody>
        </p:sp>
      </p:grpSp>
      <p:sp>
        <p:nvSpPr>
          <p:cNvPr id="151" name="Google Shape;208;p26"/>
          <p:cNvSpPr/>
          <p:nvPr/>
        </p:nvSpPr>
        <p:spPr>
          <a:xfrm>
            <a:off x="2772000" y="909120"/>
            <a:ext cx="7084320" cy="953760"/>
          </a:xfrm>
          <a:prstGeom prst="rect">
            <a:avLst/>
          </a:prstGeom>
          <a:noFill/>
          <a:ln w="0">
            <a:noFill/>
          </a:ln>
        </p:spPr>
        <p:style>
          <a:lnRef idx="0">
            <a:scrgbClr r="0" g="0" b="0"/>
          </a:lnRef>
          <a:fillRef idx="0">
            <a:scrgbClr r="0" g="0" b="0"/>
          </a:fillRef>
          <a:effectRef idx="0">
            <a:scrgbClr r="0" g="0" b="0"/>
          </a:effectRef>
          <a:fontRef idx="minor"/>
        </p:style>
        <p:txBody>
          <a:bodyPr lIns="91198" tIns="91198" rIns="91198" bIns="91198" anchor="t">
            <a:spAutoFit/>
          </a:bodyPr>
          <a:lstStyle/>
          <a:p>
            <a:pPr algn="ctr">
              <a:lnSpc>
                <a:spcPct val="100000"/>
              </a:lnSpc>
            </a:pPr>
            <a:r>
              <a:rPr lang="en-US" sz="5000" b="1" dirty="0">
                <a:solidFill>
                  <a:srgbClr val="2C64DF"/>
                </a:solidFill>
                <a:latin typeface="Open Sans"/>
                <a:ea typeface="Open Sans"/>
              </a:rPr>
              <a:t>ДЯКУЮ ЗА УВАГУ </a:t>
            </a:r>
            <a:r>
              <a:rPr lang="en-US" sz="5000" b="1" dirty="0">
                <a:solidFill>
                  <a:srgbClr val="2C64DF"/>
                </a:solidFill>
                <a:latin typeface="Rubik"/>
                <a:ea typeface="Open Sans"/>
              </a:rPr>
              <a:t>!</a:t>
            </a:r>
            <a:endParaRPr lang="uk-UA" sz="5000" dirty="0">
              <a:solidFill>
                <a:srgbClr val="000000"/>
              </a:solidFill>
              <a:latin typeface="Arial"/>
            </a:endParaRPr>
          </a:p>
        </p:txBody>
      </p:sp>
      <p:grpSp>
        <p:nvGrpSpPr>
          <p:cNvPr id="3" name="Группа 28"/>
          <p:cNvGrpSpPr/>
          <p:nvPr/>
        </p:nvGrpSpPr>
        <p:grpSpPr>
          <a:xfrm>
            <a:off x="7857120" y="2167200"/>
            <a:ext cx="3864960" cy="3337927"/>
            <a:chOff x="5892840" y="1625400"/>
            <a:chExt cx="2898720" cy="2503445"/>
          </a:xfrm>
        </p:grpSpPr>
        <p:sp>
          <p:nvSpPr>
            <p:cNvPr id="153" name="TextBox 29"/>
            <p:cNvSpPr/>
            <p:nvPr/>
          </p:nvSpPr>
          <p:spPr>
            <a:xfrm>
              <a:off x="5892840" y="3737520"/>
              <a:ext cx="2898720" cy="39132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uk-UA" sz="1400" dirty="0">
                  <a:solidFill>
                    <a:srgbClr val="002060"/>
                  </a:solidFill>
                  <a:latin typeface="Open Sans"/>
                  <a:ea typeface="Open Sans"/>
                </a:rPr>
                <a:t>Сервіс </a:t>
              </a:r>
              <a:r>
                <a:rPr lang="uk-UA" sz="1400" dirty="0" err="1">
                  <a:solidFill>
                    <a:srgbClr val="002060"/>
                  </a:solidFill>
                  <a:latin typeface="Open Sans"/>
                  <a:ea typeface="Open Sans"/>
                </a:rPr>
                <a:t>онлайн</a:t>
              </a:r>
              <a:r>
                <a:rPr lang="uk-UA" sz="1400" dirty="0">
                  <a:solidFill>
                    <a:srgbClr val="002060"/>
                  </a:solidFill>
                  <a:latin typeface="Open Sans"/>
                  <a:ea typeface="Open Sans"/>
                </a:rPr>
                <a:t> консультацій «інтерактивний інспектор»</a:t>
              </a:r>
              <a:endParaRPr lang="uk-UA" sz="1400" dirty="0">
                <a:solidFill>
                  <a:srgbClr val="000000"/>
                </a:solidFill>
                <a:latin typeface="Arial"/>
              </a:endParaRPr>
            </a:p>
          </p:txBody>
        </p:sp>
        <p:pic>
          <p:nvPicPr>
            <p:cNvPr id="154" name="Picture 4" descr="https://lh4.googleusercontent.com/8X4CeYy7R_NsOtLrs1zSljyrOEHDdnKHo_ZzgWf43dBZhXuUXjzURdJb_IlX4yGx4ICd8DqG3S9Av1MrvAIDhVczSGluv2A441w2hzzf7F4Ymwkz3t8Fcg8Ac673m3J-2Gfjyv-uQlWjrZoJakiQGvjOXw=s2048"/>
            <p:cNvPicPr/>
            <p:nvPr/>
          </p:nvPicPr>
          <p:blipFill>
            <a:blip r:embed="rId3" cstate="print"/>
            <a:stretch/>
          </p:blipFill>
          <p:spPr>
            <a:xfrm>
              <a:off x="6280560" y="1625400"/>
              <a:ext cx="2005920" cy="2005920"/>
            </a:xfrm>
            <a:prstGeom prst="rect">
              <a:avLst/>
            </a:prstGeom>
            <a:noFill/>
            <a:ln w="0">
              <a:solidFill>
                <a:srgbClr val="FFFFFF"/>
              </a:solidFill>
            </a:ln>
          </p:spPr>
        </p:pic>
      </p:grpSp>
      <p:grpSp>
        <p:nvGrpSpPr>
          <p:cNvPr id="4" name="Группа 31"/>
          <p:cNvGrpSpPr/>
          <p:nvPr/>
        </p:nvGrpSpPr>
        <p:grpSpPr>
          <a:xfrm>
            <a:off x="1793760" y="2167200"/>
            <a:ext cx="3695040" cy="3334086"/>
            <a:chOff x="1345320" y="1625400"/>
            <a:chExt cx="2771280" cy="2500564"/>
          </a:xfrm>
        </p:grpSpPr>
        <p:sp>
          <p:nvSpPr>
            <p:cNvPr id="156" name="Прямоугольник 32"/>
            <p:cNvSpPr/>
            <p:nvPr/>
          </p:nvSpPr>
          <p:spPr>
            <a:xfrm>
              <a:off x="1345320" y="3734640"/>
              <a:ext cx="2240640" cy="39132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uk-UA" sz="1400" dirty="0">
                  <a:solidFill>
                    <a:srgbClr val="002060"/>
                  </a:solidFill>
                  <a:latin typeface="Open Sans"/>
                  <a:ea typeface="Open Sans"/>
                </a:rPr>
                <a:t>Інформаційний портал </a:t>
              </a:r>
              <a:r>
                <a:rPr lang="en-US" sz="1400" dirty="0">
                  <a:solidFill>
                    <a:srgbClr val="002060"/>
                  </a:solidFill>
                  <a:latin typeface="Open Sans"/>
                  <a:ea typeface="Open Sans"/>
                </a:rPr>
                <a:t>pratsia.in.ua </a:t>
              </a:r>
              <a:endParaRPr lang="uk-UA" sz="1400" dirty="0">
                <a:solidFill>
                  <a:srgbClr val="000000"/>
                </a:solidFill>
                <a:latin typeface="Arial"/>
              </a:endParaRPr>
            </a:p>
          </p:txBody>
        </p:sp>
        <p:pic>
          <p:nvPicPr>
            <p:cNvPr id="157" name="Рисунок 33"/>
            <p:cNvPicPr/>
            <p:nvPr/>
          </p:nvPicPr>
          <p:blipFill>
            <a:blip r:embed="rId4" cstate="print"/>
            <a:stretch/>
          </p:blipFill>
          <p:spPr>
            <a:xfrm>
              <a:off x="1599840" y="1625400"/>
              <a:ext cx="2516760" cy="2005920"/>
            </a:xfrm>
            <a:prstGeom prst="rect">
              <a:avLst/>
            </a:prstGeom>
            <a:noFill/>
            <a:ln w="0">
              <a:noFill/>
            </a:ln>
          </p:spPr>
        </p:pic>
      </p:grpSp>
      <p:grpSp>
        <p:nvGrpSpPr>
          <p:cNvPr id="5" name="Группа 34"/>
          <p:cNvGrpSpPr/>
          <p:nvPr/>
        </p:nvGrpSpPr>
        <p:grpSpPr>
          <a:xfrm>
            <a:off x="4903680" y="2167200"/>
            <a:ext cx="3312480" cy="3549530"/>
            <a:chOff x="3677760" y="1625400"/>
            <a:chExt cx="2484360" cy="2662148"/>
          </a:xfrm>
        </p:grpSpPr>
        <p:sp>
          <p:nvSpPr>
            <p:cNvPr id="159" name="TextBox 35"/>
            <p:cNvSpPr/>
            <p:nvPr/>
          </p:nvSpPr>
          <p:spPr>
            <a:xfrm>
              <a:off x="3677760" y="3734640"/>
              <a:ext cx="2484360" cy="55290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uk-UA" sz="1400" dirty="0">
                  <a:solidFill>
                    <a:srgbClr val="002060"/>
                  </a:solidFill>
                  <a:latin typeface="Open Sans"/>
                  <a:ea typeface="Open Sans"/>
                </a:rPr>
                <a:t>Анімаційні ролики</a:t>
              </a:r>
              <a:endParaRPr lang="uk-UA" sz="1400" dirty="0">
                <a:solidFill>
                  <a:srgbClr val="000000"/>
                </a:solidFill>
                <a:latin typeface="Arial"/>
              </a:endParaRPr>
            </a:p>
            <a:p>
              <a:pPr algn="ctr">
                <a:lnSpc>
                  <a:spcPct val="100000"/>
                </a:lnSpc>
              </a:pPr>
              <a:r>
                <a:rPr lang="en-US" sz="1400" dirty="0">
                  <a:solidFill>
                    <a:srgbClr val="002060"/>
                  </a:solidFill>
                  <a:latin typeface="Open Sans"/>
                  <a:ea typeface="Open Sans"/>
                </a:rPr>
                <a:t>https://m.youtube.com/@user-om9dz7ey4r/videos</a:t>
              </a:r>
              <a:endParaRPr lang="uk-UA" sz="1400" dirty="0">
                <a:solidFill>
                  <a:srgbClr val="000000"/>
                </a:solidFill>
                <a:latin typeface="Arial"/>
              </a:endParaRPr>
            </a:p>
          </p:txBody>
        </p:sp>
        <p:pic>
          <p:nvPicPr>
            <p:cNvPr id="160" name="Picture 6" descr="https://lh5.googleusercontent.com/KQsImu21MByBj5Ov1-7eStznLOV-9IQHZDrowS3lzsZXtZhCFoFaC4AHveibIeX-WzZ69gaEeKeBPaZbKUkdEGgp4Kf2GEgDboxP9gX2AAWcHNPnrT1dXqnWcQ-KCjPd9sZUd-7JEQGmtQjWWNXhyTjFlQ=s2048"/>
            <p:cNvPicPr/>
            <p:nvPr/>
          </p:nvPicPr>
          <p:blipFill>
            <a:blip r:embed="rId5" cstate="print"/>
            <a:srcRect l="20870" t="23412" r="22352" b="13867"/>
            <a:stretch/>
          </p:blipFill>
          <p:spPr>
            <a:xfrm>
              <a:off x="3803040" y="1625400"/>
              <a:ext cx="2156760" cy="1905840"/>
            </a:xfrm>
            <a:prstGeom prst="rect">
              <a:avLst/>
            </a:prstGeom>
            <a:noFill/>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Стандартная">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13295</TotalTime>
  <Words>814</Words>
  <Application>Microsoft Office PowerPoint</Application>
  <PresentationFormat>Широкоэкранный</PresentationFormat>
  <Paragraphs>90</Paragraphs>
  <Slides>9</Slides>
  <Notes>7</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9</vt:i4>
      </vt:variant>
    </vt:vector>
  </HeadingPairs>
  <TitlesOfParts>
    <vt:vector size="17" baseType="lpstr">
      <vt:lpstr>Arial</vt:lpstr>
      <vt:lpstr>Calibri</vt:lpstr>
      <vt:lpstr>Calibri Light</vt:lpstr>
      <vt:lpstr>Open Sans</vt:lpstr>
      <vt:lpstr>Rubik</vt:lpstr>
      <vt:lpstr>Times New Roman</vt:lpstr>
      <vt:lpstr>Тема Office</vt:lpstr>
      <vt:lpstr>Simple Light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Bohdan</dc:creator>
  <cp:lastModifiedBy>Маркіз Катерина Сергіївна</cp:lastModifiedBy>
  <cp:revision>968</cp:revision>
  <dcterms:created xsi:type="dcterms:W3CDTF">2023-07-28T11:20:28Z</dcterms:created>
  <dcterms:modified xsi:type="dcterms:W3CDTF">2026-07-09T08:27:41Z</dcterms:modified>
</cp:coreProperties>
</file>